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68" r:id="rId2"/>
    <p:sldId id="267" r:id="rId3"/>
    <p:sldId id="270" r:id="rId4"/>
    <p:sldId id="269" r:id="rId5"/>
    <p:sldId id="273" r:id="rId6"/>
    <p:sldId id="256" r:id="rId7"/>
    <p:sldId id="257" r:id="rId8"/>
    <p:sldId id="276" r:id="rId9"/>
    <p:sldId id="278" r:id="rId10"/>
    <p:sldId id="277" r:id="rId11"/>
    <p:sldId id="258" r:id="rId12"/>
    <p:sldId id="272" r:id="rId13"/>
    <p:sldId id="259" r:id="rId14"/>
    <p:sldId id="260" r:id="rId15"/>
    <p:sldId id="261" r:id="rId16"/>
    <p:sldId id="265" r:id="rId17"/>
    <p:sldId id="266" r:id="rId1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74" d="100"/>
          <a:sy n="74" d="100"/>
        </p:scale>
        <p:origin x="540" y="72"/>
      </p:cViewPr>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32" name="Straight Connector 31"/>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4"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30"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31" name="Isosceles Triangle 30"/>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9" name="Isosceles Triangle 18"/>
            <p:cNvSpPr/>
            <p:nvPr/>
          </p:nvSpPr>
          <p:spPr>
            <a:xfrm rot="10800000">
              <a:off x="0" y="0"/>
              <a:ext cx="842596" cy="5666154"/>
            </a:xfrm>
            <a:prstGeom prst="triangle">
              <a:avLst>
                <a:gd name="adj" fmla="val 10000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solidFill>
              </a:defRPr>
            </a:lvl1pPr>
          </a:lstStyle>
          <a:p>
            <a:r>
              <a:rPr lang="it-IT"/>
              <a:t>Fare clic per modificare lo stile del titolo dello schema</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0" name="TextBox 19"/>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2" name="TextBox 21"/>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latin typeface="Arial"/>
              </a:rPr>
              <a:t>”</a:t>
            </a:r>
            <a:endParaRPr lang="en-US" dirty="0">
              <a:solidFill>
                <a:schemeClr val="accent1">
                  <a:lumMod val="60000"/>
                  <a:lumOff val="40000"/>
                </a:schemeClr>
              </a:solidFill>
              <a:latin typeface="Arial"/>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lumMod val="60000"/>
                    <a:lumOff val="40000"/>
                  </a:schemeClr>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it-IT"/>
              <a:t>Fare clic per modificare lo stile del titolo dello schema</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a:t>Modifica gli stili del testo dello schema</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dirty="0"/>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89333C77-0158-454C-844F-B7AB9BD7DAD4}" type="slidenum">
              <a:rPr lang="en-US" dirty="0"/>
              <a:t>‹N›</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it-IT"/>
              <a:t>Fare clic per modificare lo stile del titolo dello schema</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600"/>
            </a:lvl1pPr>
          </a:lstStyle>
          <a:p>
            <a:r>
              <a:rPr lang="it-IT"/>
              <a:t>Fare clic per modificare lo stile del titolo dello schema</a:t>
            </a:r>
            <a:endParaRPr lang="en-US" dirty="0"/>
          </a:p>
        </p:txBody>
      </p:sp>
      <p:sp>
        <p:nvSpPr>
          <p:cNvPr id="3" name="Content Placeholder 2"/>
          <p:cNvSpPr>
            <a:spLocks noGrp="1"/>
          </p:cNvSpPr>
          <p:nvPr>
            <p:ph idx="1"/>
          </p:nvPr>
        </p:nvSpPr>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a:t>Modifica gli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a:t>Fare clic per modificare lo stile del titolo dello schema</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FF9F0C5-380F-41C2-899A-BAC0F0927E16}" type="slidenum">
              <a:rPr lang="en-US" dirty="0"/>
              <a:t>‹N›</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it-IT"/>
              <a:t>Fare clic per modificare lo stile del titolo dello schema</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a:t>Modifica gli stili del testo dello schema</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it-IT"/>
              <a:t>Fare clic per modificare lo stile del titolo dello schema</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it-IT"/>
              <a:t>Fare clic per modificare lo stile del titolo dello schema</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42A54C80-263E-416B-A8E0-580EDEADCBDC}" type="datetimeFigureOut">
              <a:rPr lang="en-US" dirty="0"/>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19954A3-9DFD-4C44-94BA-B95130A3BA1C}" type="slidenum">
              <a:rPr lang="en-US" dirty="0"/>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it-IT"/>
              <a:t>Fare clic per modificare lo stile del titolo dello schema</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a:t>Fare clic sull'icona per inserire un'immagine</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a:t>Modifica gli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dirty="0"/>
              <a:pPr/>
              <a:t>9/12/2018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p:cNvGrpSpPr/>
          <p:nvPr/>
        </p:nvGrpSpPr>
        <p:grpSpPr>
          <a:xfrm>
            <a:off x="0" y="-8467"/>
            <a:ext cx="12192000" cy="6866467"/>
            <a:chOff x="0" y="-8467"/>
            <a:chExt cx="12192000" cy="6866467"/>
          </a:xfrm>
        </p:grpSpPr>
        <p:cxnSp>
          <p:nvCxnSpPr>
            <p:cNvPr id="20" name="Straight Connector 19"/>
            <p:cNvCxnSpPr/>
            <p:nvPr/>
          </p:nvCxnSpPr>
          <p:spPr>
            <a:xfrm>
              <a:off x="9371012"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cxnSp>
          <p:nvCxnSpPr>
            <p:cNvPr id="21" name="Straight Connector 20"/>
            <p:cNvCxnSpPr/>
            <p:nvPr/>
          </p:nvCxnSpPr>
          <p:spPr>
            <a:xfrm flipH="1">
              <a:off x="7425267" y="3681413"/>
              <a:ext cx="4763558" cy="3176587"/>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sp>
          <p:nvSpPr>
            <p:cNvPr id="22"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Isosceles Triangle 23"/>
            <p:cNvSpPr/>
            <p:nvPr/>
          </p:nvSpPr>
          <p:spPr>
            <a:xfrm>
              <a:off x="8932333" y="3048000"/>
              <a:ext cx="3259667" cy="3810000"/>
            </a:xfrm>
            <a:prstGeom prst="triangle">
              <a:avLst>
                <a:gd name="adj" fmla="val 100000"/>
              </a:avLst>
            </a:pr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10371666" y="3589867"/>
              <a:ext cx="1817159" cy="3268133"/>
            </a:xfrm>
            <a:prstGeom prst="triangle">
              <a:avLst>
                <a:gd name="adj" fmla="val 100000"/>
              </a:avLst>
            </a:pr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a:off x="0" y="4013200"/>
              <a:ext cx="448733" cy="2844800"/>
            </a:xfrm>
            <a:prstGeom prst="triangle">
              <a:avLst>
                <a:gd name="adj" fmla="val 0"/>
              </a:avLst>
            </a:pr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it-IT"/>
              <a:t>Fare clic per modificare lo stile del titolo dello schema</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it-IT"/>
              <a:t>Modifica gli stili del testo dello schema</a:t>
            </a:r>
          </a:p>
          <a:p>
            <a:pPr lvl="1"/>
            <a:r>
              <a:rPr lang="it-IT"/>
              <a:t>Secondo livello</a:t>
            </a:r>
          </a:p>
          <a:p>
            <a:pPr lvl="2"/>
            <a:r>
              <a:rPr lang="it-IT"/>
              <a:t>Terzo livello</a:t>
            </a:r>
          </a:p>
          <a:p>
            <a:pPr lvl="3"/>
            <a:r>
              <a:rPr lang="it-IT"/>
              <a:t>Quarto livello</a:t>
            </a:r>
          </a:p>
          <a:p>
            <a:pPr lvl="4"/>
            <a:r>
              <a:rPr lang="it-IT"/>
              <a:t>Quinto livello</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9/12/2018</a:t>
            </a:fld>
            <a:endParaRPr lang="en-US" dirty="0"/>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solidFill>
              </a:defRPr>
            </a:lvl1pPr>
          </a:lstStyle>
          <a:p>
            <a:fld id="{D57F1E4F-1CFF-5643-939E-217C01CDF565}" type="slidenum">
              <a:rPr lang="en-US" dirty="0"/>
              <a:pPr/>
              <a:t>‹N›</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5" r:id="rId4"/>
    <p:sldLayoutId id="2147483653" r:id="rId5"/>
    <p:sldLayoutId id="2147483654" r:id="rId6"/>
    <p:sldLayoutId id="2147483655" r:id="rId7"/>
    <p:sldLayoutId id="2147483666" r:id="rId8"/>
    <p:sldLayoutId id="2147483657" r:id="rId9"/>
    <p:sldLayoutId id="2147483660" r:id="rId10"/>
    <p:sldLayoutId id="2147483661" r:id="rId11"/>
    <p:sldLayoutId id="2147483662" r:id="rId12"/>
    <p:sldLayoutId id="2147483663" r:id="rId13"/>
    <p:sldLayoutId id="2147483664" r:id="rId14"/>
    <p:sldLayoutId id="2147483667" r:id="rId15"/>
    <p:sldLayoutId id="2147483659" r:id="rId16"/>
  </p:sldLayoutIdLst>
  <p:txStyles>
    <p:titleStyle>
      <a:lvl1pPr algn="l" defTabSz="457200" rtl="0" eaLnBrk="1" latinLnBrk="0" hangingPunct="1">
        <a:spcBef>
          <a:spcPct val="0"/>
        </a:spcBef>
        <a:buNone/>
        <a:defRPr sz="36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8" Type="http://schemas.openxmlformats.org/officeDocument/2006/relationships/hyperlink" Target="https://www.my-personaltrainer.it/osteoporosi.htm" TargetMode="External"/><Relationship Id="rId3" Type="http://schemas.microsoft.com/office/2007/relationships/hdphoto" Target="../media/hdphoto1.wdp"/><Relationship Id="rId7" Type="http://schemas.openxmlformats.org/officeDocument/2006/relationships/hyperlink" Target="https://www.my-personaltrainer.it/salute/difese-naturali.html" TargetMode="External"/><Relationship Id="rId2" Type="http://schemas.openxmlformats.org/officeDocument/2006/relationships/image" Target="../media/image12.png"/><Relationship Id="rId1" Type="http://schemas.openxmlformats.org/officeDocument/2006/relationships/slideLayout" Target="../slideLayouts/slideLayout10.xml"/><Relationship Id="rId6" Type="http://schemas.openxmlformats.org/officeDocument/2006/relationships/hyperlink" Target="https://www.my-personaltrainer.it/glicemia.htm" TargetMode="External"/><Relationship Id="rId5" Type="http://schemas.openxmlformats.org/officeDocument/2006/relationships/hyperlink" Target="https://www.my-personaltrainer.it/fisiologia/gittata-cardiaca.html" TargetMode="External"/><Relationship Id="rId10" Type="http://schemas.openxmlformats.org/officeDocument/2006/relationships/image" Target="../media/image14.png"/><Relationship Id="rId4" Type="http://schemas.openxmlformats.org/officeDocument/2006/relationships/image" Target="../media/image13.png"/><Relationship Id="rId9" Type="http://schemas.openxmlformats.org/officeDocument/2006/relationships/hyperlink" Target="https://www.my-personaltrainer.it/fisiologia/lipogenesi.html"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0.xml"/><Relationship Id="rId4" Type="http://schemas.openxmlformats.org/officeDocument/2006/relationships/image" Target="../media/image17.png"/></Relationships>
</file>

<file path=ppt/slides/_rels/slide1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0.xml"/><Relationship Id="rId4" Type="http://schemas.openxmlformats.org/officeDocument/2006/relationships/image" Target="../media/image20.png"/></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10.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10.xml"/></Relationships>
</file>

<file path=ppt/slides/_rels/slide1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0.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my-personaltrainer.it/salute-benessere/corpo-umano.html" TargetMode="Externa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2F984553-C948-4A13-AA6C-67A2BB70FAA8}"/>
              </a:ext>
            </a:extLst>
          </p:cNvPr>
          <p:cNvSpPr>
            <a:spLocks noGrp="1"/>
          </p:cNvSpPr>
          <p:nvPr>
            <p:ph type="title"/>
          </p:nvPr>
        </p:nvSpPr>
        <p:spPr>
          <a:xfrm>
            <a:off x="677334" y="609600"/>
            <a:ext cx="8596668" cy="2133600"/>
          </a:xfrm>
        </p:spPr>
        <p:txBody>
          <a:bodyPr/>
          <a:lstStyle/>
          <a:p>
            <a:pPr algn="ctr"/>
            <a:r>
              <a:rPr lang="it-IT" dirty="0"/>
              <a:t>ALIMENTAZIONE :</a:t>
            </a:r>
            <a:br>
              <a:rPr lang="it-IT" dirty="0"/>
            </a:br>
            <a:r>
              <a:rPr lang="it-IT" dirty="0" err="1"/>
              <a:t>perché,cosa,quanto,quando,dove,come</a:t>
            </a:r>
            <a:r>
              <a:rPr lang="it-IT" dirty="0"/>
              <a:t>………………….</a:t>
            </a:r>
          </a:p>
        </p:txBody>
      </p:sp>
      <p:sp>
        <p:nvSpPr>
          <p:cNvPr id="3" name="Segnaposto contenuto 2">
            <a:extLst>
              <a:ext uri="{FF2B5EF4-FFF2-40B4-BE49-F238E27FC236}">
                <a16:creationId xmlns="" xmlns:a16="http://schemas.microsoft.com/office/drawing/2014/main" id="{794FF198-421D-4DE6-9E88-95AE3475C036}"/>
              </a:ext>
            </a:extLst>
          </p:cNvPr>
          <p:cNvSpPr>
            <a:spLocks noGrp="1"/>
          </p:cNvSpPr>
          <p:nvPr>
            <p:ph idx="1"/>
          </p:nvPr>
        </p:nvSpPr>
        <p:spPr>
          <a:xfrm>
            <a:off x="677334" y="2360053"/>
            <a:ext cx="8596668" cy="3873321"/>
          </a:xfrm>
        </p:spPr>
        <p:txBody>
          <a:bodyPr>
            <a:noAutofit/>
          </a:bodyPr>
          <a:lstStyle/>
          <a:p>
            <a:pPr algn="ctr"/>
            <a:r>
              <a:rPr lang="it-IT" sz="2400" dirty="0">
                <a:solidFill>
                  <a:srgbClr val="1F1E1E"/>
                </a:solidFill>
                <a:latin typeface="Oswald"/>
              </a:rPr>
              <a:t>Osservando la natura, ci si rende conto dell’esistenza di fenomeni ritmici che coprono archi di tempo di diversa lunghezza. Si va da ritmi brevi come quelli della respirazione o del battito cardiaco, a fenomeni che durano ore come i cicli sonno/veglia o l’apertura dei fiori, fino ad eventi della durata di mesi o anni, come nel caso del letargo, o degli equilibri preda/predatore. Esistono poi altri ritmi nascosti all’osservazione diretta: esempi sono i ritmi dell’attività cerebrale, della secrezione di molti ormoni e l’attività dei geni a livello delle singole cellule.</a:t>
            </a:r>
            <a:endParaRPr lang="it-IT" sz="2400" dirty="0"/>
          </a:p>
        </p:txBody>
      </p:sp>
    </p:spTree>
    <p:extLst>
      <p:ext uri="{BB962C8B-B14F-4D97-AF65-F5344CB8AC3E}">
        <p14:creationId xmlns:p14="http://schemas.microsoft.com/office/powerpoint/2010/main" val="187919691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9C86670D-6141-4936-8398-4D042A9AC693}"/>
              </a:ext>
            </a:extLst>
          </p:cNvPr>
          <p:cNvSpPr>
            <a:spLocks noGrp="1"/>
          </p:cNvSpPr>
          <p:nvPr>
            <p:ph type="title"/>
          </p:nvPr>
        </p:nvSpPr>
        <p:spPr/>
        <p:txBody>
          <a:bodyPr/>
          <a:lstStyle/>
          <a:p>
            <a:r>
              <a:rPr lang="it-IT" dirty="0"/>
              <a:t>Per evitare gli effetti negativi dell’eccesso di insulina</a:t>
            </a:r>
          </a:p>
        </p:txBody>
      </p:sp>
      <p:pic>
        <p:nvPicPr>
          <p:cNvPr id="5" name="Segnaposto contenuto 4">
            <a:extLst>
              <a:ext uri="{FF2B5EF4-FFF2-40B4-BE49-F238E27FC236}">
                <a16:creationId xmlns="" xmlns:a16="http://schemas.microsoft.com/office/drawing/2014/main" id="{73974974-365D-4472-9A84-D18BC39E9359}"/>
              </a:ext>
            </a:extLst>
          </p:cNvPr>
          <p:cNvPicPr>
            <a:picLocks noGrp="1" noChangeAspect="1"/>
          </p:cNvPicPr>
          <p:nvPr>
            <p:ph sz="half" idx="2"/>
          </p:nvPr>
        </p:nvPicPr>
        <p:blipFill>
          <a:blip r:embed="rId2"/>
          <a:stretch>
            <a:fillRect/>
          </a:stretch>
        </p:blipFill>
        <p:spPr>
          <a:xfrm>
            <a:off x="5545124" y="1333851"/>
            <a:ext cx="3502818" cy="5524150"/>
          </a:xfrm>
          <a:prstGeom prst="rect">
            <a:avLst/>
          </a:prstGeom>
        </p:spPr>
      </p:pic>
      <p:sp>
        <p:nvSpPr>
          <p:cNvPr id="3" name="Segnaposto contenuto 2">
            <a:extLst>
              <a:ext uri="{FF2B5EF4-FFF2-40B4-BE49-F238E27FC236}">
                <a16:creationId xmlns="" xmlns:a16="http://schemas.microsoft.com/office/drawing/2014/main" id="{F2D071E5-A616-4B72-8730-C75D967DABD2}"/>
              </a:ext>
            </a:extLst>
          </p:cNvPr>
          <p:cNvSpPr>
            <a:spLocks noGrp="1"/>
          </p:cNvSpPr>
          <p:nvPr>
            <p:ph sz="half" idx="1"/>
          </p:nvPr>
        </p:nvSpPr>
        <p:spPr/>
        <p:txBody>
          <a:bodyPr>
            <a:normAutofit fontScale="92500" lnSpcReduction="10000"/>
          </a:bodyPr>
          <a:lstStyle/>
          <a:p>
            <a:r>
              <a:rPr lang="it-IT" dirty="0"/>
              <a:t>Ridurre le quantità di carboidrati ai pasti per evitare innalzamento dell’Insulina e il continuo senso di fame</a:t>
            </a:r>
          </a:p>
          <a:p>
            <a:r>
              <a:rPr lang="it-IT" dirty="0"/>
              <a:t>Effettuare pasti piccoli e frequenti </a:t>
            </a:r>
          </a:p>
          <a:p>
            <a:r>
              <a:rPr lang="it-IT" dirty="0"/>
              <a:t>Ridurre gli zuccheri semplici e prediligere quelli complessi per evitare bruschi picchi di Insulina</a:t>
            </a:r>
          </a:p>
          <a:p>
            <a:r>
              <a:rPr lang="it-IT" dirty="0"/>
              <a:t>Evitare gli zuccheri nei momenti in cui l’Insulina è tendenzialmente alta (pomeriggio-sera)</a:t>
            </a:r>
          </a:p>
          <a:p>
            <a:r>
              <a:rPr lang="it-IT" dirty="0"/>
              <a:t>Assumere carboidrati quando sono alti gli ormoni antagonisti dell’Insulina (cortisolo)</a:t>
            </a:r>
          </a:p>
          <a:p>
            <a:endParaRPr lang="it-IT" dirty="0"/>
          </a:p>
        </p:txBody>
      </p:sp>
    </p:spTree>
    <p:extLst>
      <p:ext uri="{BB962C8B-B14F-4D97-AF65-F5344CB8AC3E}">
        <p14:creationId xmlns:p14="http://schemas.microsoft.com/office/powerpoint/2010/main" val="219562075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magine 2">
            <a:extLst>
              <a:ext uri="{FF2B5EF4-FFF2-40B4-BE49-F238E27FC236}">
                <a16:creationId xmlns="" xmlns:a16="http://schemas.microsoft.com/office/drawing/2014/main" id="{B773F9EA-E0D0-408A-B2AF-863F1004B83F}"/>
              </a:ext>
            </a:extLst>
          </p:cNvPr>
          <p:cNvPicPr>
            <a:picLocks noChangeAspect="1"/>
          </p:cNvPicPr>
          <p:nvPr/>
        </p:nvPicPr>
        <p:blipFill>
          <a:blip r:embed="rId2">
            <a:extLst>
              <a:ext uri="{BEBA8EAE-BF5A-486C-A8C5-ECC9F3942E4B}">
                <a14:imgProps xmlns:a14="http://schemas.microsoft.com/office/drawing/2010/main">
                  <a14:imgLayer r:embed="rId3">
                    <a14:imgEffect>
                      <a14:colorTemperature colorTemp="4317"/>
                    </a14:imgEffect>
                    <a14:imgEffect>
                      <a14:saturation sat="86000"/>
                    </a14:imgEffect>
                  </a14:imgLayer>
                </a14:imgProps>
              </a:ext>
            </a:extLst>
          </a:blip>
          <a:stretch>
            <a:fillRect/>
          </a:stretch>
        </p:blipFill>
        <p:spPr>
          <a:xfrm>
            <a:off x="9504726" y="21499"/>
            <a:ext cx="2687273" cy="3234886"/>
          </a:xfrm>
          <a:prstGeom prst="rect">
            <a:avLst/>
          </a:prstGeom>
          <a:effectLst>
            <a:outerShdw blurRad="12700" dist="50800" dir="5400000" sx="87000" sy="87000" algn="ctr" rotWithShape="0">
              <a:srgbClr val="000000"/>
            </a:outerShdw>
          </a:effectLst>
        </p:spPr>
      </p:pic>
      <p:sp>
        <p:nvSpPr>
          <p:cNvPr id="2" name="Titolo 1">
            <a:extLst>
              <a:ext uri="{FF2B5EF4-FFF2-40B4-BE49-F238E27FC236}">
                <a16:creationId xmlns="" xmlns:a16="http://schemas.microsoft.com/office/drawing/2014/main" id="{EE59A107-1643-4E7F-A5B2-5E0B31D939A8}"/>
              </a:ext>
            </a:extLst>
          </p:cNvPr>
          <p:cNvSpPr>
            <a:spLocks noGrp="1"/>
          </p:cNvSpPr>
          <p:nvPr>
            <p:ph type="title"/>
          </p:nvPr>
        </p:nvSpPr>
        <p:spPr>
          <a:xfrm>
            <a:off x="5480635" y="192948"/>
            <a:ext cx="4024092" cy="6665052"/>
          </a:xfrm>
        </p:spPr>
        <p:txBody>
          <a:bodyPr>
            <a:normAutofit fontScale="90000"/>
          </a:bodyPr>
          <a:lstStyle/>
          <a:p>
            <a:pPr algn="ctr" fontAlgn="base"/>
            <a:r>
              <a:rPr lang="it-IT" sz="1300" dirty="0"/>
              <a:t> </a:t>
            </a:r>
            <a:r>
              <a:rPr lang="it-IT" sz="2700" dirty="0"/>
              <a:t>COME SFRUTTARE BENE IL RITMO DEL CORTISOLO</a:t>
            </a:r>
            <a:r>
              <a:rPr lang="it-IT" sz="1300" dirty="0"/>
              <a:t/>
            </a:r>
            <a:br>
              <a:rPr lang="it-IT" sz="1300" dirty="0"/>
            </a:br>
            <a:r>
              <a:rPr lang="it-IT" sz="1800" dirty="0">
                <a:solidFill>
                  <a:schemeClr val="tx1"/>
                </a:solidFill>
              </a:rPr>
              <a:t>Consumare cibi contenenti elevate quantità di </a:t>
            </a:r>
            <a:r>
              <a:rPr lang="it-IT" sz="1800" b="1" dirty="0">
                <a:solidFill>
                  <a:schemeClr val="tx1"/>
                </a:solidFill>
              </a:rPr>
              <a:t>carboidrati</a:t>
            </a:r>
            <a:r>
              <a:rPr lang="it-IT" sz="1800" dirty="0">
                <a:solidFill>
                  <a:schemeClr val="tx1"/>
                </a:solidFill>
              </a:rPr>
              <a:t> (come ad esempio il pane e la pasta) esclusivamente </a:t>
            </a:r>
            <a:r>
              <a:rPr lang="it-IT" sz="1800" b="1" dirty="0">
                <a:solidFill>
                  <a:schemeClr val="tx1"/>
                </a:solidFill>
              </a:rPr>
              <a:t>entro le 15</a:t>
            </a:r>
            <a:r>
              <a:rPr lang="it-IT" sz="1800" dirty="0">
                <a:solidFill>
                  <a:schemeClr val="tx1"/>
                </a:solidFill>
              </a:rPr>
              <a:t>, dal momento che è in queste ore che l’organismo li può utilizzare più efficientemente come fonte di </a:t>
            </a:r>
            <a:r>
              <a:rPr lang="it-IT" sz="1800" b="1" dirty="0">
                <a:solidFill>
                  <a:schemeClr val="tx1"/>
                </a:solidFill>
              </a:rPr>
              <a:t>energia</a:t>
            </a:r>
            <a:r>
              <a:rPr lang="it-IT" sz="1800" dirty="0">
                <a:solidFill>
                  <a:schemeClr val="tx1"/>
                </a:solidFill>
              </a:rPr>
              <a:t>. Al risveglio fare un’abbondante colazione poiché l’organismo si trova a digiuno da molte ore ed è “affamato” di energia: le attività svolte durante la prima parte della giornata determinano l’efficiente </a:t>
            </a:r>
            <a:r>
              <a:rPr lang="it-IT" sz="1800" b="1" dirty="0">
                <a:solidFill>
                  <a:schemeClr val="tx1"/>
                </a:solidFill>
              </a:rPr>
              <a:t>utilizzo</a:t>
            </a:r>
            <a:r>
              <a:rPr lang="it-IT" sz="1800" dirty="0">
                <a:solidFill>
                  <a:schemeClr val="tx1"/>
                </a:solidFill>
              </a:rPr>
              <a:t> di quanto consumato a colazione senza accumuli di grasso</a:t>
            </a:r>
            <a:r>
              <a:rPr lang="it-IT" sz="1300" dirty="0"/>
              <a:t>.</a:t>
            </a:r>
            <a:br>
              <a:rPr lang="it-IT" sz="1300" dirty="0"/>
            </a:br>
            <a:r>
              <a:rPr lang="it-IT" sz="1800" dirty="0">
                <a:solidFill>
                  <a:srgbClr val="FF0000"/>
                </a:solidFill>
              </a:rPr>
              <a:t>  le grandi quantità di </a:t>
            </a:r>
            <a:r>
              <a:rPr lang="it-IT" sz="1800" b="1" dirty="0">
                <a:solidFill>
                  <a:srgbClr val="FF0000"/>
                </a:solidFill>
              </a:rPr>
              <a:t>ormoni corticosteroidei</a:t>
            </a:r>
            <a:r>
              <a:rPr lang="it-IT" sz="1800" dirty="0">
                <a:solidFill>
                  <a:srgbClr val="FF0000"/>
                </a:solidFill>
              </a:rPr>
              <a:t> (come ad esempio il </a:t>
            </a:r>
            <a:r>
              <a:rPr lang="it-IT" sz="1800" i="1" dirty="0">
                <a:solidFill>
                  <a:srgbClr val="FF0000"/>
                </a:solidFill>
              </a:rPr>
              <a:t>cortisolo</a:t>
            </a:r>
            <a:r>
              <a:rPr lang="it-IT" sz="1800" dirty="0">
                <a:solidFill>
                  <a:srgbClr val="FF0000"/>
                </a:solidFill>
              </a:rPr>
              <a:t>) secrete dall’organismo durante la prima parte della giornata svolgono un’azione di contrasto nei confronti dell’</a:t>
            </a:r>
            <a:r>
              <a:rPr lang="it-IT" sz="1800" b="1" dirty="0">
                <a:solidFill>
                  <a:srgbClr val="FF0000"/>
                </a:solidFill>
              </a:rPr>
              <a:t>insulina</a:t>
            </a:r>
            <a:r>
              <a:rPr lang="it-IT" sz="1800" dirty="0">
                <a:solidFill>
                  <a:srgbClr val="FF0000"/>
                </a:solidFill>
              </a:rPr>
              <a:t>, che è invece un ormone che promuove l’attività anabolica e </a:t>
            </a:r>
            <a:r>
              <a:rPr lang="it-IT" sz="1800" dirty="0" err="1">
                <a:solidFill>
                  <a:srgbClr val="FF0000"/>
                </a:solidFill>
              </a:rPr>
              <a:t>liposintetica</a:t>
            </a:r>
            <a:r>
              <a:rPr lang="it-IT" sz="1800" dirty="0">
                <a:solidFill>
                  <a:srgbClr val="FF0000"/>
                </a:solidFill>
              </a:rPr>
              <a:t> dell’organismo (ovvero fa accumulare grassi).</a:t>
            </a:r>
            <a:br>
              <a:rPr lang="it-IT" sz="1800" dirty="0">
                <a:solidFill>
                  <a:srgbClr val="FF0000"/>
                </a:solidFill>
              </a:rPr>
            </a:br>
            <a:endParaRPr lang="it-IT" sz="1800" dirty="0">
              <a:solidFill>
                <a:srgbClr val="FF0000"/>
              </a:solidFill>
            </a:endParaRPr>
          </a:p>
        </p:txBody>
      </p:sp>
      <p:pic>
        <p:nvPicPr>
          <p:cNvPr id="4" name="Immagine 3">
            <a:extLst>
              <a:ext uri="{FF2B5EF4-FFF2-40B4-BE49-F238E27FC236}">
                <a16:creationId xmlns="" xmlns:a16="http://schemas.microsoft.com/office/drawing/2014/main" id="{BE06FE68-92ED-4BEC-A9B9-B1A441EF4371}"/>
              </a:ext>
            </a:extLst>
          </p:cNvPr>
          <p:cNvPicPr>
            <a:picLocks noChangeAspect="1"/>
          </p:cNvPicPr>
          <p:nvPr/>
        </p:nvPicPr>
        <p:blipFill>
          <a:blip r:embed="rId4"/>
          <a:stretch>
            <a:fillRect/>
          </a:stretch>
        </p:blipFill>
        <p:spPr>
          <a:xfrm>
            <a:off x="329598" y="313142"/>
            <a:ext cx="4572396" cy="3265357"/>
          </a:xfrm>
          <a:prstGeom prst="rect">
            <a:avLst/>
          </a:prstGeom>
        </p:spPr>
      </p:pic>
      <p:sp>
        <p:nvSpPr>
          <p:cNvPr id="7" name="Rectangle 2">
            <a:extLst>
              <a:ext uri="{FF2B5EF4-FFF2-40B4-BE49-F238E27FC236}">
                <a16:creationId xmlns="" xmlns:a16="http://schemas.microsoft.com/office/drawing/2014/main" id="{E8EA10C2-2CA6-49C4-8B05-3C82FB12873C}"/>
              </a:ext>
            </a:extLst>
          </p:cNvPr>
          <p:cNvSpPr>
            <a:spLocks noGrp="1" noChangeArrowheads="1"/>
          </p:cNvSpPr>
          <p:nvPr>
            <p:ph type="body" idx="1"/>
          </p:nvPr>
        </p:nvSpPr>
        <p:spPr bwMode="auto">
          <a:xfrm>
            <a:off x="606633" y="3578499"/>
            <a:ext cx="4874002" cy="33547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it-IT" altLang="it-IT" sz="1400" b="0" i="0" u="none" strike="noStrike" cap="none" normalizeH="0" baseline="0" dirty="0">
                <a:ln>
                  <a:noFill/>
                </a:ln>
                <a:solidFill>
                  <a:srgbClr val="FF0000"/>
                </a:solidFill>
                <a:effectLst/>
                <a:latin typeface="Lato"/>
              </a:rPr>
              <a:t>ORMONE DELLO STRESS</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effectLst/>
                <a:latin typeface="Lato"/>
              </a:rPr>
              <a:t>induce un aumento della </a:t>
            </a:r>
            <a:r>
              <a:rPr kumimoji="0" lang="it-IT" altLang="it-IT" sz="1400" b="0" i="0" u="none" strike="noStrike" cap="none" normalizeH="0" baseline="0" dirty="0">
                <a:ln>
                  <a:noFill/>
                </a:ln>
                <a:effectLst/>
                <a:latin typeface="Lato"/>
                <a:hlinkClick r:id="rId5">
                  <a:extLst>
                    <a:ext uri="{A12FA001-AC4F-418D-AE19-62706E023703}">
                      <ahyp:hlinkClr xmlns="" xmlns:ahyp="http://schemas.microsoft.com/office/drawing/2018/hyperlinkcolor" val="tx"/>
                    </a:ext>
                  </a:extLst>
                </a:hlinkClick>
              </a:rPr>
              <a:t>gittata cardiaca</a:t>
            </a:r>
            <a:r>
              <a:rPr kumimoji="0" lang="it-IT" altLang="it-IT" sz="1400" b="0" i="0" u="none" strike="noStrike" cap="none" normalizeH="0" baseline="0" dirty="0">
                <a:ln>
                  <a:noFill/>
                </a:ln>
                <a:effectLst/>
                <a:latin typeface="Lato"/>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effectLst/>
                <a:latin typeface="Lato"/>
              </a:rPr>
              <a:t>aumenta la </a:t>
            </a:r>
            <a:r>
              <a:rPr kumimoji="0" lang="it-IT" altLang="it-IT" sz="1400" b="0" i="0" u="none" strike="noStrike" cap="none" normalizeH="0" baseline="0" dirty="0">
                <a:ln>
                  <a:noFill/>
                </a:ln>
                <a:effectLst/>
                <a:latin typeface="Lato"/>
                <a:hlinkClick r:id="rId6">
                  <a:extLst>
                    <a:ext uri="{A12FA001-AC4F-418D-AE19-62706E023703}">
                      <ahyp:hlinkClr xmlns="" xmlns:ahyp="http://schemas.microsoft.com/office/drawing/2018/hyperlinkcolor" val="tx"/>
                    </a:ext>
                  </a:extLst>
                </a:hlinkClick>
              </a:rPr>
              <a:t>glicemia</a:t>
            </a:r>
            <a:r>
              <a:rPr kumimoji="0" lang="it-IT" altLang="it-IT" sz="1400" b="0" i="0" u="none" strike="noStrike" cap="none" normalizeH="0" baseline="0" dirty="0">
                <a:ln>
                  <a:noFill/>
                </a:ln>
                <a:effectLst/>
                <a:latin typeface="Lato"/>
              </a:rPr>
              <a:t>, incrementando la gluconeogenesi epatica (conversione di alanina in glucosio), stimolando la secrezione di glucagone e</a:t>
            </a:r>
            <a:r>
              <a:rPr kumimoji="0" lang="it-IT" altLang="it-IT" sz="1400" b="0" i="0" u="none" strike="noStrike" cap="none" normalizeH="0" baseline="0" dirty="0">
                <a:ln>
                  <a:noFill/>
                </a:ln>
                <a:solidFill>
                  <a:srgbClr val="000000"/>
                </a:solidFill>
                <a:effectLst/>
                <a:latin typeface="Lato"/>
              </a:rPr>
              <a:t> </a:t>
            </a:r>
            <a:r>
              <a:rPr kumimoji="0" lang="it-IT" altLang="it-IT" sz="1400" b="0" i="0" u="none" strike="noStrike" cap="none" normalizeH="0" baseline="0" dirty="0">
                <a:ln>
                  <a:noFill/>
                </a:ln>
                <a:solidFill>
                  <a:srgbClr val="FF0000"/>
                </a:solidFill>
                <a:effectLst/>
                <a:latin typeface="Lato"/>
              </a:rPr>
              <a:t>riducendo l'attività dei recettori insulinici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effectLst/>
                <a:latin typeface="Lato"/>
                <a:hlinkClick r:id="rId7">
                  <a:extLst>
                    <a:ext uri="{A12FA001-AC4F-418D-AE19-62706E023703}">
                      <ahyp:hlinkClr xmlns="" xmlns:ahyp="http://schemas.microsoft.com/office/drawing/2018/hyperlinkcolor" val="tx"/>
                    </a:ext>
                  </a:extLst>
                </a:hlinkClick>
              </a:rPr>
              <a:t>riduce le difese immunitarie</a:t>
            </a:r>
            <a:r>
              <a:rPr kumimoji="0" lang="it-IT" altLang="it-IT" sz="1400" b="0" i="0" u="none" strike="noStrike" cap="none" normalizeH="0" baseline="0" dirty="0">
                <a:ln>
                  <a:noFill/>
                </a:ln>
                <a:effectLst/>
                <a:latin typeface="Lato"/>
              </a:rPr>
              <a:t> diminuendo, di conseguenza, anche le reazioni infiammatorie (inibizione fosfolipasi A2) </a:t>
            </a:r>
          </a:p>
          <a:p>
            <a:pPr lvl="0" defTabSz="914400">
              <a:buClrTx/>
              <a:buSzTx/>
              <a:buFontTx/>
              <a:buChar char="•"/>
            </a:pPr>
            <a:r>
              <a:rPr kumimoji="0" lang="it-IT" altLang="it-IT" sz="1400" b="0" i="0" u="none" strike="noStrike" cap="none" normalizeH="0" baseline="0" dirty="0">
                <a:ln>
                  <a:noFill/>
                </a:ln>
                <a:effectLst/>
                <a:latin typeface="Lato"/>
              </a:rPr>
              <a:t>diminuisce la sintesi di collagene e della matrice ossea, accelerando l'</a:t>
            </a:r>
            <a:r>
              <a:rPr kumimoji="0" lang="it-IT" altLang="it-IT" sz="1400" b="0" i="0" u="none" strike="noStrike" cap="none" normalizeH="0" baseline="0" dirty="0">
                <a:ln>
                  <a:noFill/>
                </a:ln>
                <a:effectLst/>
                <a:latin typeface="Lato"/>
                <a:hlinkClick r:id="rId8">
                  <a:extLst>
                    <a:ext uri="{A12FA001-AC4F-418D-AE19-62706E023703}">
                      <ahyp:hlinkClr xmlns="" xmlns:ahyp="http://schemas.microsoft.com/office/drawing/2018/hyperlinkcolor" val="tx"/>
                    </a:ext>
                  </a:extLst>
                </a:hlinkClick>
              </a:rPr>
              <a:t>osteoporosi</a:t>
            </a:r>
            <a:r>
              <a:rPr kumimoji="0" lang="it-IT" altLang="it-IT" sz="1400" b="0" i="0" u="none" strike="noStrike" cap="none" normalizeH="0" baseline="0" dirty="0">
                <a:ln>
                  <a:noFill/>
                </a:ln>
                <a:effectLst/>
                <a:latin typeface="Lato"/>
              </a:rPr>
              <a:t> </a:t>
            </a:r>
            <a:r>
              <a:rPr lang="it-IT" altLang="it-IT" sz="1400" dirty="0">
                <a:latin typeface="Lato"/>
              </a:rPr>
              <a:t>della</a:t>
            </a:r>
            <a:endParaRPr kumimoji="0" lang="it-IT" altLang="it-IT" sz="1400" b="0" i="0" u="none" strike="noStrike" cap="none" normalizeH="0" baseline="0" dirty="0">
              <a:ln>
                <a:noFill/>
              </a:ln>
              <a:effectLst/>
              <a:latin typeface="Lato"/>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effectLst/>
                <a:latin typeface="Lato"/>
              </a:rPr>
              <a:t>favorisce il catabolismo proteico (stimola la conversione delle proteine in glucosio e la </a:t>
            </a:r>
            <a:r>
              <a:rPr kumimoji="0" lang="it-IT" altLang="it-IT" sz="1400" b="0" i="0" u="none" strike="noStrike" cap="none" normalizeH="0" baseline="0" dirty="0" err="1">
                <a:ln>
                  <a:noFill/>
                </a:ln>
                <a:solidFill>
                  <a:srgbClr val="000000"/>
                </a:solidFill>
                <a:effectLst/>
                <a:latin typeface="Lato"/>
              </a:rPr>
              <a:t>glicogenosintesi</a:t>
            </a:r>
            <a:r>
              <a:rPr kumimoji="0" lang="it-IT" altLang="it-IT" sz="1400" b="0" i="0" u="none" strike="noStrike" cap="none" normalizeH="0" baseline="0" dirty="0">
                <a:ln>
                  <a:noFill/>
                </a:ln>
                <a:solidFill>
                  <a:srgbClr val="000000"/>
                </a:solidFill>
                <a:effectLst/>
                <a:latin typeface="Lato"/>
              </a:rPr>
              <a:t>) </a:t>
            </a:r>
          </a:p>
          <a:p>
            <a:pPr marL="0" marR="0" lvl="0" indent="0" algn="l" defTabSz="914400" rtl="0" eaLnBrk="0" fontAlgn="base" latinLnBrk="0" hangingPunct="0">
              <a:lnSpc>
                <a:spcPct val="100000"/>
              </a:lnSpc>
              <a:spcBef>
                <a:spcPct val="0"/>
              </a:spcBef>
              <a:spcAft>
                <a:spcPct val="0"/>
              </a:spcAft>
              <a:buClrTx/>
              <a:buSzTx/>
              <a:buFontTx/>
              <a:buChar char="•"/>
              <a:tabLst/>
            </a:pPr>
            <a:r>
              <a:rPr kumimoji="0" lang="it-IT" altLang="it-IT" sz="1400" b="0" i="0" u="none" strike="noStrike" cap="none" normalizeH="0" baseline="0" dirty="0">
                <a:ln>
                  <a:noFill/>
                </a:ln>
                <a:solidFill>
                  <a:srgbClr val="FF0000"/>
                </a:solidFill>
                <a:effectLst/>
                <a:latin typeface="Lato"/>
              </a:rPr>
              <a:t>favorisce la mobilitazione e l'utilizzo degli acidi grassi,</a:t>
            </a:r>
            <a:r>
              <a:rPr kumimoji="0" lang="it-IT" altLang="it-IT" sz="1400" b="0" i="0" u="none" strike="noStrike" cap="none" normalizeH="0" baseline="0" dirty="0">
                <a:ln>
                  <a:noFill/>
                </a:ln>
                <a:solidFill>
                  <a:srgbClr val="000000"/>
                </a:solidFill>
                <a:effectLst/>
                <a:latin typeface="Lato"/>
              </a:rPr>
              <a:t> ma in alcuni distretti stimola la </a:t>
            </a:r>
            <a:r>
              <a:rPr kumimoji="0" lang="it-IT" altLang="it-IT" sz="1400" b="0" i="0" u="none" strike="noStrike" cap="none" normalizeH="0" baseline="0" dirty="0" err="1">
                <a:ln>
                  <a:noFill/>
                </a:ln>
                <a:effectLst/>
                <a:latin typeface="Lato"/>
                <a:hlinkClick r:id="rId9">
                  <a:extLst>
                    <a:ext uri="{A12FA001-AC4F-418D-AE19-62706E023703}">
                      <ahyp:hlinkClr xmlns="" xmlns:ahyp="http://schemas.microsoft.com/office/drawing/2018/hyperlinkcolor" val="tx"/>
                    </a:ext>
                  </a:extLst>
                </a:hlinkClick>
              </a:rPr>
              <a:t>lipogenesi</a:t>
            </a:r>
            <a:r>
              <a:rPr kumimoji="0" lang="it-IT" altLang="it-IT" sz="1400" b="0" i="0" u="none" strike="noStrike" cap="none" normalizeH="0" baseline="0" dirty="0">
                <a:ln>
                  <a:noFill/>
                </a:ln>
                <a:solidFill>
                  <a:srgbClr val="000000"/>
                </a:solidFill>
                <a:effectLst/>
                <a:latin typeface="Lato"/>
              </a:rPr>
              <a:t> </a:t>
            </a:r>
            <a:r>
              <a:rPr kumimoji="0" lang="it-IT" altLang="it-IT" sz="1200" b="0" i="0" u="none" strike="noStrike" cap="none" normalizeH="0" baseline="0" dirty="0">
                <a:ln>
                  <a:noFill/>
                </a:ln>
                <a:solidFill>
                  <a:srgbClr val="000000"/>
                </a:solidFill>
                <a:effectLst/>
                <a:latin typeface="Lato"/>
              </a:rPr>
              <a:t/>
            </a:r>
            <a:br>
              <a:rPr kumimoji="0" lang="it-IT" altLang="it-IT" sz="1200" b="0" i="0" u="none" strike="noStrike" cap="none" normalizeH="0" baseline="0" dirty="0">
                <a:ln>
                  <a:noFill/>
                </a:ln>
                <a:solidFill>
                  <a:srgbClr val="000000"/>
                </a:solidFill>
                <a:effectLst/>
                <a:latin typeface="Lato"/>
              </a:rPr>
            </a:br>
            <a:endParaRPr kumimoji="0" lang="it-IT" altLang="it-IT" sz="1800" b="0" i="0" u="none" strike="noStrike" cap="none" normalizeH="0" baseline="0" dirty="0">
              <a:ln>
                <a:noFill/>
              </a:ln>
              <a:solidFill>
                <a:schemeClr val="tx1"/>
              </a:solidFill>
              <a:effectLst/>
              <a:latin typeface="Arial" panose="020B0604020202020204" pitchFamily="34" charset="0"/>
            </a:endParaRPr>
          </a:p>
        </p:txBody>
      </p:sp>
      <p:pic>
        <p:nvPicPr>
          <p:cNvPr id="5" name="Immagine 4">
            <a:extLst>
              <a:ext uri="{FF2B5EF4-FFF2-40B4-BE49-F238E27FC236}">
                <a16:creationId xmlns="" xmlns:a16="http://schemas.microsoft.com/office/drawing/2014/main" id="{B0C21F4E-2A62-4253-A683-76FC45A8B4D3}"/>
              </a:ext>
            </a:extLst>
          </p:cNvPr>
          <p:cNvPicPr>
            <a:picLocks noChangeAspect="1"/>
          </p:cNvPicPr>
          <p:nvPr/>
        </p:nvPicPr>
        <p:blipFill>
          <a:blip r:embed="rId10"/>
          <a:stretch>
            <a:fillRect/>
          </a:stretch>
        </p:blipFill>
        <p:spPr>
          <a:xfrm>
            <a:off x="9504725" y="3525474"/>
            <a:ext cx="2687274" cy="2260801"/>
          </a:xfrm>
          <a:prstGeom prst="rect">
            <a:avLst/>
          </a:prstGeom>
        </p:spPr>
      </p:pic>
    </p:spTree>
    <p:extLst>
      <p:ext uri="{BB962C8B-B14F-4D97-AF65-F5344CB8AC3E}">
        <p14:creationId xmlns:p14="http://schemas.microsoft.com/office/powerpoint/2010/main" val="94475751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2DD421A-9CF4-4744-9670-3A0AD98A9216}"/>
              </a:ext>
            </a:extLst>
          </p:cNvPr>
          <p:cNvSpPr>
            <a:spLocks noGrp="1"/>
          </p:cNvSpPr>
          <p:nvPr>
            <p:ph type="title"/>
          </p:nvPr>
        </p:nvSpPr>
        <p:spPr>
          <a:xfrm>
            <a:off x="461982" y="4072869"/>
            <a:ext cx="8596668" cy="2637995"/>
          </a:xfrm>
        </p:spPr>
        <p:txBody>
          <a:bodyPr>
            <a:normAutofit/>
          </a:bodyPr>
          <a:lstStyle/>
          <a:p>
            <a:pPr lvl="0" fontAlgn="base">
              <a:spcBef>
                <a:spcPts val="1000"/>
              </a:spcBef>
            </a:pPr>
            <a:r>
              <a:rPr lang="it-IT" sz="1600" dirty="0">
                <a:solidFill>
                  <a:prstClr val="black">
                    <a:lumMod val="75000"/>
                    <a:lumOff val="25000"/>
                  </a:prstClr>
                </a:solidFill>
                <a:ea typeface="+mn-ea"/>
                <a:cs typeface="+mn-cs"/>
              </a:rPr>
              <a:t>Durante le </a:t>
            </a:r>
            <a:r>
              <a:rPr lang="it-IT" sz="1600" b="1" dirty="0">
                <a:solidFill>
                  <a:prstClr val="black">
                    <a:lumMod val="75000"/>
                    <a:lumOff val="25000"/>
                  </a:prstClr>
                </a:solidFill>
                <a:ea typeface="+mn-ea"/>
                <a:cs typeface="+mn-cs"/>
              </a:rPr>
              <a:t>ore centrali</a:t>
            </a:r>
            <a:r>
              <a:rPr lang="it-IT" sz="1600" dirty="0">
                <a:solidFill>
                  <a:prstClr val="black">
                    <a:lumMod val="75000"/>
                    <a:lumOff val="25000"/>
                  </a:prstClr>
                </a:solidFill>
                <a:ea typeface="+mn-ea"/>
                <a:cs typeface="+mn-cs"/>
              </a:rPr>
              <a:t> della giornata, ma soprattutto alla </a:t>
            </a:r>
            <a:r>
              <a:rPr lang="it-IT" sz="1600" dirty="0" err="1">
                <a:solidFill>
                  <a:prstClr val="black">
                    <a:lumMod val="75000"/>
                    <a:lumOff val="25000"/>
                  </a:prstClr>
                </a:solidFill>
                <a:ea typeface="+mn-ea"/>
                <a:cs typeface="+mn-cs"/>
              </a:rPr>
              <a:t>sera,RIDURRE</a:t>
            </a:r>
            <a:r>
              <a:rPr lang="it-IT" sz="1600" dirty="0">
                <a:solidFill>
                  <a:prstClr val="black">
                    <a:lumMod val="75000"/>
                    <a:lumOff val="25000"/>
                  </a:prstClr>
                </a:solidFill>
                <a:ea typeface="+mn-ea"/>
                <a:cs typeface="+mn-cs"/>
              </a:rPr>
              <a:t> O EVITARE i carboidrati, al contrario, è necessario consumare prevalentemente </a:t>
            </a:r>
            <a:r>
              <a:rPr lang="it-IT" sz="1600" b="1" dirty="0">
                <a:solidFill>
                  <a:prstClr val="black">
                    <a:lumMod val="75000"/>
                    <a:lumOff val="25000"/>
                  </a:prstClr>
                </a:solidFill>
                <a:ea typeface="+mn-ea"/>
                <a:cs typeface="+mn-cs"/>
              </a:rPr>
              <a:t>alimenti proteici</a:t>
            </a:r>
            <a:r>
              <a:rPr lang="it-IT" sz="1600" dirty="0">
                <a:solidFill>
                  <a:prstClr val="black">
                    <a:lumMod val="75000"/>
                    <a:lumOff val="25000"/>
                  </a:prstClr>
                </a:solidFill>
                <a:ea typeface="+mn-ea"/>
                <a:cs typeface="+mn-cs"/>
              </a:rPr>
              <a:t>. Di sera, infatti, </a:t>
            </a:r>
            <a:r>
              <a:rPr lang="it-IT" sz="1600" dirty="0">
                <a:solidFill>
                  <a:srgbClr val="FF0000"/>
                </a:solidFill>
                <a:ea typeface="+mn-ea"/>
                <a:cs typeface="+mn-cs"/>
              </a:rPr>
              <a:t>gli ormoni prodotti dall’organismo in particolare il GH stimolano l’utilizzo dei grassi immagazzinati nei tessuti del corpo come fonte energetica e, dall’altra parte, favoriscono lo sviluppo della massa magra </a:t>
            </a:r>
            <a:r>
              <a:rPr lang="it-IT" sz="1600" dirty="0">
                <a:solidFill>
                  <a:prstClr val="black">
                    <a:lumMod val="75000"/>
                    <a:lumOff val="25000"/>
                  </a:prstClr>
                </a:solidFill>
                <a:ea typeface="+mn-ea"/>
                <a:cs typeface="+mn-cs"/>
              </a:rPr>
              <a:t>(muscolare).</a:t>
            </a:r>
            <a:br>
              <a:rPr lang="it-IT" sz="1600" dirty="0">
                <a:solidFill>
                  <a:prstClr val="black">
                    <a:lumMod val="75000"/>
                    <a:lumOff val="25000"/>
                  </a:prstClr>
                </a:solidFill>
                <a:ea typeface="+mn-ea"/>
                <a:cs typeface="+mn-cs"/>
              </a:rPr>
            </a:br>
            <a:r>
              <a:rPr lang="it-IT" sz="1600" dirty="0">
                <a:solidFill>
                  <a:prstClr val="black">
                    <a:lumMod val="75000"/>
                    <a:lumOff val="25000"/>
                  </a:prstClr>
                </a:solidFill>
                <a:ea typeface="+mn-ea"/>
                <a:cs typeface="+mn-cs"/>
              </a:rPr>
              <a:t>IL </a:t>
            </a:r>
            <a:r>
              <a:rPr lang="it-IT" sz="1600" b="1" dirty="0">
                <a:solidFill>
                  <a:srgbClr val="FF0000"/>
                </a:solidFill>
                <a:ea typeface="+mn-ea"/>
                <a:cs typeface="+mn-cs"/>
              </a:rPr>
              <a:t>GH</a:t>
            </a:r>
            <a:r>
              <a:rPr lang="it-IT" sz="1600" dirty="0">
                <a:solidFill>
                  <a:srgbClr val="FF0000"/>
                </a:solidFill>
                <a:ea typeface="+mn-ea"/>
                <a:cs typeface="+mn-cs"/>
              </a:rPr>
              <a:t>, </a:t>
            </a:r>
            <a:r>
              <a:rPr lang="it-IT" sz="1600" dirty="0">
                <a:solidFill>
                  <a:prstClr val="black">
                    <a:lumMod val="75000"/>
                    <a:lumOff val="25000"/>
                  </a:prstClr>
                </a:solidFill>
                <a:ea typeface="+mn-ea"/>
                <a:cs typeface="+mn-cs"/>
              </a:rPr>
              <a:t> raggiunge il suo picco </a:t>
            </a:r>
            <a:r>
              <a:rPr lang="it-IT" sz="1600">
                <a:solidFill>
                  <a:prstClr val="black">
                    <a:lumMod val="75000"/>
                    <a:lumOff val="25000"/>
                  </a:prstClr>
                </a:solidFill>
                <a:ea typeface="+mn-ea"/>
                <a:cs typeface="+mn-cs"/>
              </a:rPr>
              <a:t>massimo  </a:t>
            </a:r>
            <a:r>
              <a:rPr lang="it-IT" sz="1600" dirty="0">
                <a:solidFill>
                  <a:prstClr val="black">
                    <a:lumMod val="75000"/>
                    <a:lumOff val="25000"/>
                  </a:prstClr>
                </a:solidFill>
                <a:ea typeface="+mn-ea"/>
                <a:cs typeface="+mn-cs"/>
              </a:rPr>
              <a:t>intorno alla mezzanotte mentre rimane su livelli minimi dal risveglio sino alla sera</a:t>
            </a:r>
            <a:r>
              <a:rPr lang="it-IT" sz="1600">
                <a:solidFill>
                  <a:prstClr val="black">
                    <a:lumMod val="75000"/>
                    <a:lumOff val="25000"/>
                  </a:prstClr>
                </a:solidFill>
                <a:ea typeface="+mn-ea"/>
                <a:cs typeface="+mn-cs"/>
              </a:rPr>
              <a:t>. È </a:t>
            </a:r>
            <a:r>
              <a:rPr lang="it-IT" sz="1600" dirty="0">
                <a:solidFill>
                  <a:prstClr val="black">
                    <a:lumMod val="75000"/>
                    <a:lumOff val="25000"/>
                  </a:prstClr>
                </a:solidFill>
                <a:ea typeface="+mn-ea"/>
                <a:cs typeface="+mn-cs"/>
              </a:rPr>
              <a:t>importante che le fonti proteiche siano </a:t>
            </a:r>
            <a:r>
              <a:rPr lang="it-IT" sz="1600" b="1" dirty="0">
                <a:solidFill>
                  <a:prstClr val="black">
                    <a:lumMod val="75000"/>
                    <a:lumOff val="25000"/>
                  </a:prstClr>
                </a:solidFill>
                <a:ea typeface="+mn-ea"/>
                <a:cs typeface="+mn-cs"/>
              </a:rPr>
              <a:t>alternate</a:t>
            </a:r>
            <a:r>
              <a:rPr lang="it-IT" sz="1600" dirty="0">
                <a:solidFill>
                  <a:prstClr val="black">
                    <a:lumMod val="75000"/>
                    <a:lumOff val="25000"/>
                  </a:prstClr>
                </a:solidFill>
                <a:ea typeface="+mn-ea"/>
                <a:cs typeface="+mn-cs"/>
              </a:rPr>
              <a:t> fra loro, e questo si può fare consumando diversi tipi di carne, pesce, uova e latticini; se si soffre di colesterolo alto, è bene ridurre il consumo di questi ultimi due alimenti.</a:t>
            </a:r>
            <a:br>
              <a:rPr lang="it-IT" sz="1600" dirty="0">
                <a:solidFill>
                  <a:prstClr val="black">
                    <a:lumMod val="75000"/>
                    <a:lumOff val="25000"/>
                  </a:prstClr>
                </a:solidFill>
                <a:ea typeface="+mn-ea"/>
                <a:cs typeface="+mn-cs"/>
              </a:rPr>
            </a:br>
            <a:endParaRPr lang="it-IT" sz="1600" dirty="0"/>
          </a:p>
        </p:txBody>
      </p:sp>
      <p:pic>
        <p:nvPicPr>
          <p:cNvPr id="6" name="Immagine 5">
            <a:extLst>
              <a:ext uri="{FF2B5EF4-FFF2-40B4-BE49-F238E27FC236}">
                <a16:creationId xmlns="" xmlns:a16="http://schemas.microsoft.com/office/drawing/2014/main" id="{BA285D03-01E0-4960-81DA-F670DCF13DE3}"/>
              </a:ext>
            </a:extLst>
          </p:cNvPr>
          <p:cNvPicPr>
            <a:picLocks noChangeAspect="1"/>
          </p:cNvPicPr>
          <p:nvPr/>
        </p:nvPicPr>
        <p:blipFill>
          <a:blip r:embed="rId2"/>
          <a:stretch>
            <a:fillRect/>
          </a:stretch>
        </p:blipFill>
        <p:spPr>
          <a:xfrm>
            <a:off x="5447943" y="654342"/>
            <a:ext cx="4811792" cy="3249459"/>
          </a:xfrm>
          <a:prstGeom prst="rect">
            <a:avLst/>
          </a:prstGeom>
        </p:spPr>
      </p:pic>
      <p:sp>
        <p:nvSpPr>
          <p:cNvPr id="3" name="Segnaposto testo 2">
            <a:extLst>
              <a:ext uri="{FF2B5EF4-FFF2-40B4-BE49-F238E27FC236}">
                <a16:creationId xmlns="" xmlns:a16="http://schemas.microsoft.com/office/drawing/2014/main" id="{A252C119-F470-4808-996B-7DDEBF19C5EE}"/>
              </a:ext>
            </a:extLst>
          </p:cNvPr>
          <p:cNvSpPr>
            <a:spLocks noGrp="1"/>
          </p:cNvSpPr>
          <p:nvPr>
            <p:ph type="body" idx="1"/>
          </p:nvPr>
        </p:nvSpPr>
        <p:spPr>
          <a:xfrm>
            <a:off x="677335" y="147136"/>
            <a:ext cx="8596668" cy="507206"/>
          </a:xfrm>
        </p:spPr>
        <p:txBody>
          <a:bodyPr>
            <a:normAutofit/>
          </a:bodyPr>
          <a:lstStyle/>
          <a:p>
            <a:r>
              <a:rPr lang="it-IT" sz="2400" dirty="0">
                <a:solidFill>
                  <a:schemeClr val="accent5"/>
                </a:solidFill>
              </a:rPr>
              <a:t>COME SFRUTTARE L’AZIONE POSITIVA DEL GH</a:t>
            </a:r>
          </a:p>
        </p:txBody>
      </p:sp>
      <p:pic>
        <p:nvPicPr>
          <p:cNvPr id="4" name="Immagine 3">
            <a:extLst>
              <a:ext uri="{FF2B5EF4-FFF2-40B4-BE49-F238E27FC236}">
                <a16:creationId xmlns="" xmlns:a16="http://schemas.microsoft.com/office/drawing/2014/main" id="{9680A78A-B3E2-4327-A071-AD7D097A5675}"/>
              </a:ext>
            </a:extLst>
          </p:cNvPr>
          <p:cNvPicPr>
            <a:picLocks noChangeAspect="1"/>
          </p:cNvPicPr>
          <p:nvPr/>
        </p:nvPicPr>
        <p:blipFill>
          <a:blip r:embed="rId3"/>
          <a:stretch>
            <a:fillRect/>
          </a:stretch>
        </p:blipFill>
        <p:spPr>
          <a:xfrm>
            <a:off x="461982" y="1006679"/>
            <a:ext cx="4438774" cy="3188158"/>
          </a:xfrm>
          <a:prstGeom prst="rect">
            <a:avLst/>
          </a:prstGeom>
        </p:spPr>
      </p:pic>
      <p:pic>
        <p:nvPicPr>
          <p:cNvPr id="5" name="Immagine 4">
            <a:extLst>
              <a:ext uri="{FF2B5EF4-FFF2-40B4-BE49-F238E27FC236}">
                <a16:creationId xmlns="" xmlns:a16="http://schemas.microsoft.com/office/drawing/2014/main" id="{77EF546A-4D4F-4C82-90E3-9DBB720362B0}"/>
              </a:ext>
            </a:extLst>
          </p:cNvPr>
          <p:cNvPicPr>
            <a:picLocks noChangeAspect="1"/>
          </p:cNvPicPr>
          <p:nvPr/>
        </p:nvPicPr>
        <p:blipFill>
          <a:blip r:embed="rId4"/>
          <a:stretch>
            <a:fillRect/>
          </a:stretch>
        </p:blipFill>
        <p:spPr>
          <a:xfrm>
            <a:off x="9058650" y="4072869"/>
            <a:ext cx="3133350" cy="2785131"/>
          </a:xfrm>
          <a:prstGeom prst="rect">
            <a:avLst/>
          </a:prstGeom>
        </p:spPr>
      </p:pic>
    </p:spTree>
    <p:extLst>
      <p:ext uri="{BB962C8B-B14F-4D97-AF65-F5344CB8AC3E}">
        <p14:creationId xmlns:p14="http://schemas.microsoft.com/office/powerpoint/2010/main" val="415071568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9B7CF36-EF03-44AD-8FA3-890170BBA483}"/>
              </a:ext>
            </a:extLst>
          </p:cNvPr>
          <p:cNvSpPr>
            <a:spLocks noGrp="1"/>
          </p:cNvSpPr>
          <p:nvPr>
            <p:ph type="title"/>
          </p:nvPr>
        </p:nvSpPr>
        <p:spPr>
          <a:xfrm>
            <a:off x="677335" y="142613"/>
            <a:ext cx="7334151" cy="3870587"/>
          </a:xfrm>
        </p:spPr>
        <p:txBody>
          <a:bodyPr>
            <a:normAutofit fontScale="90000"/>
          </a:bodyPr>
          <a:lstStyle/>
          <a:p>
            <a:pPr fontAlgn="base"/>
            <a:r>
              <a:rPr lang="it-IT" sz="2000" dirty="0">
                <a:solidFill>
                  <a:schemeClr val="accent5"/>
                </a:solidFill>
              </a:rPr>
              <a:t>via libera alla </a:t>
            </a:r>
            <a:r>
              <a:rPr lang="it-IT" sz="2000" b="1" dirty="0">
                <a:solidFill>
                  <a:schemeClr val="accent5"/>
                </a:solidFill>
              </a:rPr>
              <a:t>verdura</a:t>
            </a:r>
            <a:r>
              <a:rPr lang="it-IT" sz="2000" dirty="0">
                <a:solidFill>
                  <a:schemeClr val="accent5"/>
                </a:solidFill>
              </a:rPr>
              <a:t> consumata sia a </a:t>
            </a:r>
            <a:r>
              <a:rPr lang="it-IT" sz="2000" b="1" dirty="0">
                <a:solidFill>
                  <a:schemeClr val="accent5"/>
                </a:solidFill>
              </a:rPr>
              <a:t>pranzo</a:t>
            </a:r>
            <a:r>
              <a:rPr lang="it-IT" sz="2000" dirty="0">
                <a:solidFill>
                  <a:schemeClr val="accent5"/>
                </a:solidFill>
              </a:rPr>
              <a:t> che a </a:t>
            </a:r>
            <a:r>
              <a:rPr lang="it-IT" sz="2000" b="1" dirty="0">
                <a:solidFill>
                  <a:schemeClr val="accent5"/>
                </a:solidFill>
              </a:rPr>
              <a:t>cena</a:t>
            </a:r>
            <a:r>
              <a:rPr lang="it-IT" sz="1300" dirty="0">
                <a:solidFill>
                  <a:schemeClr val="tx1"/>
                </a:solidFill>
              </a:rPr>
              <a:t>, </a:t>
            </a:r>
            <a:br>
              <a:rPr lang="it-IT" sz="1300" dirty="0">
                <a:solidFill>
                  <a:schemeClr val="tx1"/>
                </a:solidFill>
              </a:rPr>
            </a:br>
            <a:r>
              <a:rPr lang="it-IT" sz="1300" dirty="0">
                <a:solidFill>
                  <a:schemeClr val="tx1"/>
                </a:solidFill>
              </a:rPr>
              <a:t>ad eccezione di patate e legumi che,  sono assimilati ai carboidrati. </a:t>
            </a:r>
            <a:br>
              <a:rPr lang="it-IT" sz="1300" dirty="0">
                <a:solidFill>
                  <a:schemeClr val="tx1"/>
                </a:solidFill>
              </a:rPr>
            </a:br>
            <a:r>
              <a:rPr lang="it-IT" sz="1300" dirty="0">
                <a:solidFill>
                  <a:schemeClr val="tx1"/>
                </a:solidFill>
              </a:rPr>
              <a:t/>
            </a:r>
            <a:br>
              <a:rPr lang="it-IT" sz="1300" dirty="0">
                <a:solidFill>
                  <a:schemeClr val="tx1"/>
                </a:solidFill>
              </a:rPr>
            </a:br>
            <a:r>
              <a:rPr lang="it-IT" sz="1300" dirty="0">
                <a:solidFill>
                  <a:schemeClr val="tx1"/>
                </a:solidFill>
              </a:rPr>
              <a:t>Le verdure più ricche in </a:t>
            </a:r>
            <a:r>
              <a:rPr lang="it-IT" sz="1300" b="1" dirty="0">
                <a:solidFill>
                  <a:schemeClr val="tx1"/>
                </a:solidFill>
              </a:rPr>
              <a:t>carboidrati semplici</a:t>
            </a:r>
            <a:r>
              <a:rPr lang="it-IT" sz="1300" dirty="0">
                <a:solidFill>
                  <a:schemeClr val="tx1"/>
                </a:solidFill>
              </a:rPr>
              <a:t> come, ad esempio, carote, pomodori, verza, carciofi, barbabietole, rape, cipolline, crauti e broccoli ,zucca dovrebbero essere consumati </a:t>
            </a:r>
            <a:r>
              <a:rPr lang="it-IT" sz="1300" dirty="0">
                <a:solidFill>
                  <a:srgbClr val="FF0000"/>
                </a:solidFill>
              </a:rPr>
              <a:t>preferibilmente a pranzo</a:t>
            </a:r>
            <a:r>
              <a:rPr lang="it-IT" sz="1300" dirty="0">
                <a:solidFill>
                  <a:schemeClr val="tx1"/>
                </a:solidFill>
              </a:rPr>
              <a:t>. </a:t>
            </a:r>
            <a:br>
              <a:rPr lang="it-IT" sz="1300" dirty="0">
                <a:solidFill>
                  <a:schemeClr val="tx1"/>
                </a:solidFill>
              </a:rPr>
            </a:br>
            <a:r>
              <a:rPr lang="it-IT" sz="1300" dirty="0">
                <a:solidFill>
                  <a:schemeClr val="tx1"/>
                </a:solidFill>
              </a:rPr>
              <a:t>Per gli altri tipi di verdura non vi sono restrizioni particolari, e possono rientrare sia nel menu del pranzo che in quello della cena.(</a:t>
            </a:r>
            <a:r>
              <a:rPr lang="it-IT" sz="1300" dirty="0" err="1">
                <a:solidFill>
                  <a:schemeClr val="tx1"/>
                </a:solidFill>
              </a:rPr>
              <a:t>insalata,radicchi,zucchini,finocchi</a:t>
            </a:r>
            <a:r>
              <a:rPr lang="it-IT" sz="1300" dirty="0">
                <a:solidFill>
                  <a:schemeClr val="tx1"/>
                </a:solidFill>
              </a:rPr>
              <a:t> </a:t>
            </a:r>
            <a:r>
              <a:rPr lang="it-IT" sz="1300" dirty="0" err="1">
                <a:solidFill>
                  <a:schemeClr val="tx1"/>
                </a:solidFill>
              </a:rPr>
              <a:t>ecc</a:t>
            </a:r>
            <a:r>
              <a:rPr lang="it-IT" sz="1300" dirty="0">
                <a:solidFill>
                  <a:schemeClr val="tx1"/>
                </a:solidFill>
              </a:rPr>
              <a:t>)</a:t>
            </a:r>
            <a:br>
              <a:rPr lang="it-IT" sz="1300" dirty="0">
                <a:solidFill>
                  <a:schemeClr val="tx1"/>
                </a:solidFill>
              </a:rPr>
            </a:br>
            <a:r>
              <a:rPr lang="it-IT" sz="1300" dirty="0">
                <a:solidFill>
                  <a:schemeClr val="tx1"/>
                </a:solidFill>
              </a:rPr>
              <a:t/>
            </a:r>
            <a:br>
              <a:rPr lang="it-IT" sz="1300" dirty="0">
                <a:solidFill>
                  <a:schemeClr val="tx1"/>
                </a:solidFill>
              </a:rPr>
            </a:br>
            <a:r>
              <a:rPr lang="it-IT" sz="1300" dirty="0">
                <a:solidFill>
                  <a:srgbClr val="FF0000"/>
                </a:solidFill>
              </a:rPr>
              <a:t>Per</a:t>
            </a:r>
            <a:r>
              <a:rPr lang="it-IT" sz="1300" dirty="0">
                <a:solidFill>
                  <a:schemeClr val="tx1"/>
                </a:solidFill>
              </a:rPr>
              <a:t> </a:t>
            </a:r>
            <a:r>
              <a:rPr lang="it-IT" sz="1300" dirty="0">
                <a:solidFill>
                  <a:schemeClr val="accent5"/>
                </a:solidFill>
              </a:rPr>
              <a:t>la </a:t>
            </a:r>
            <a:r>
              <a:rPr lang="it-IT" sz="1300" b="1" dirty="0">
                <a:solidFill>
                  <a:schemeClr val="accent5"/>
                </a:solidFill>
              </a:rPr>
              <a:t>frutta</a:t>
            </a:r>
            <a:r>
              <a:rPr lang="it-IT" sz="1300" dirty="0">
                <a:solidFill>
                  <a:schemeClr val="accent5"/>
                </a:solidFill>
              </a:rPr>
              <a:t> esistono delle precise limitazioni di orario</a:t>
            </a:r>
            <a:r>
              <a:rPr lang="it-IT" sz="1300" dirty="0">
                <a:solidFill>
                  <a:schemeClr val="tx1"/>
                </a:solidFill>
              </a:rPr>
              <a:t>: il suo consumo  dovrebbe  avvenire </a:t>
            </a:r>
            <a:r>
              <a:rPr lang="it-IT" sz="1300" b="1" dirty="0">
                <a:solidFill>
                  <a:schemeClr val="tx1"/>
                </a:solidFill>
              </a:rPr>
              <a:t>entro le 17</a:t>
            </a:r>
            <a:r>
              <a:rPr lang="it-IT" sz="1300" dirty="0">
                <a:solidFill>
                  <a:schemeClr val="tx1"/>
                </a:solidFill>
              </a:rPr>
              <a:t>. </a:t>
            </a:r>
            <a:br>
              <a:rPr lang="it-IT" sz="1300" dirty="0">
                <a:solidFill>
                  <a:schemeClr val="tx1"/>
                </a:solidFill>
              </a:rPr>
            </a:br>
            <a:r>
              <a:rPr lang="it-IT" sz="1300" dirty="0">
                <a:solidFill>
                  <a:schemeClr val="tx1"/>
                </a:solidFill>
              </a:rPr>
              <a:t>Si può  mangiare la frutta a colazione, a pranzo o come spuntino, prediligendo tuttavia </a:t>
            </a:r>
            <a:r>
              <a:rPr lang="it-IT" sz="1300" dirty="0">
                <a:solidFill>
                  <a:srgbClr val="FF0000"/>
                </a:solidFill>
              </a:rPr>
              <a:t>la frutta </a:t>
            </a:r>
            <a:r>
              <a:rPr lang="it-IT" sz="1300" b="1" dirty="0">
                <a:solidFill>
                  <a:srgbClr val="FF0000"/>
                </a:solidFill>
              </a:rPr>
              <a:t>meno zuccherina</a:t>
            </a:r>
            <a:r>
              <a:rPr lang="it-IT" sz="1300" dirty="0">
                <a:solidFill>
                  <a:schemeClr val="tx1"/>
                </a:solidFill>
              </a:rPr>
              <a:t> (es. pompelmo, arancia, fragola, pesca, melone, ananas, frutti di bosco, ciliegie, anguria…) </a:t>
            </a:r>
            <a:r>
              <a:rPr lang="it-IT" sz="1300" dirty="0">
                <a:solidFill>
                  <a:srgbClr val="FF0000"/>
                </a:solidFill>
              </a:rPr>
              <a:t>nelle ore centrali della giornata</a:t>
            </a:r>
            <a:r>
              <a:rPr lang="it-IT" sz="1300" dirty="0">
                <a:solidFill>
                  <a:schemeClr val="tx1"/>
                </a:solidFill>
              </a:rPr>
              <a:t>. Mele, pere, banane, fichi e altri frutti ricchi in carboidrati semplici dovrebbero invece essere consumati a </a:t>
            </a:r>
            <a:r>
              <a:rPr lang="it-IT" sz="1300" dirty="0">
                <a:solidFill>
                  <a:srgbClr val="FF0000"/>
                </a:solidFill>
              </a:rPr>
              <a:t>colazione</a:t>
            </a:r>
            <a:r>
              <a:rPr lang="it-IT" sz="1300" dirty="0">
                <a:solidFill>
                  <a:schemeClr val="tx1"/>
                </a:solidFill>
              </a:rPr>
              <a:t>. </a:t>
            </a:r>
            <a:br>
              <a:rPr lang="it-IT" sz="1300" dirty="0">
                <a:solidFill>
                  <a:schemeClr val="tx1"/>
                </a:solidFill>
              </a:rPr>
            </a:br>
            <a:r>
              <a:rPr lang="it-IT" sz="1300" dirty="0">
                <a:solidFill>
                  <a:schemeClr val="tx1"/>
                </a:solidFill>
              </a:rPr>
              <a:t/>
            </a:r>
            <a:br>
              <a:rPr lang="it-IT" sz="1300" dirty="0">
                <a:solidFill>
                  <a:schemeClr val="tx1"/>
                </a:solidFill>
              </a:rPr>
            </a:br>
            <a:r>
              <a:rPr lang="it-IT" sz="1300" dirty="0">
                <a:solidFill>
                  <a:srgbClr val="FF0000"/>
                </a:solidFill>
              </a:rPr>
              <a:t>Da evitare </a:t>
            </a:r>
            <a:r>
              <a:rPr lang="it-IT" sz="1300" dirty="0">
                <a:solidFill>
                  <a:schemeClr val="tx1"/>
                </a:solidFill>
              </a:rPr>
              <a:t>sono i </a:t>
            </a:r>
            <a:r>
              <a:rPr lang="it-IT" sz="1300" b="1" dirty="0">
                <a:solidFill>
                  <a:schemeClr val="tx1"/>
                </a:solidFill>
              </a:rPr>
              <a:t>succhi</a:t>
            </a:r>
            <a:r>
              <a:rPr lang="it-IT" sz="1300" dirty="0">
                <a:solidFill>
                  <a:schemeClr val="tx1"/>
                </a:solidFill>
              </a:rPr>
              <a:t> di frutta e, naturalmente, la </a:t>
            </a:r>
            <a:r>
              <a:rPr lang="it-IT" sz="1300" b="1" dirty="0">
                <a:solidFill>
                  <a:schemeClr val="tx1"/>
                </a:solidFill>
              </a:rPr>
              <a:t>frutta sciroppata</a:t>
            </a:r>
            <a:r>
              <a:rPr lang="it-IT" sz="1300" dirty="0">
                <a:solidFill>
                  <a:schemeClr val="tx1"/>
                </a:solidFill>
              </a:rPr>
              <a:t> che contiene zuccheri in quantità eccessive.</a:t>
            </a:r>
            <a:r>
              <a:rPr lang="it-IT" dirty="0">
                <a:solidFill>
                  <a:schemeClr val="tx1"/>
                </a:solidFill>
              </a:rPr>
              <a:t/>
            </a:r>
            <a:br>
              <a:rPr lang="it-IT" dirty="0">
                <a:solidFill>
                  <a:schemeClr val="tx1"/>
                </a:solidFill>
              </a:rPr>
            </a:br>
            <a:endParaRPr lang="it-IT" sz="1200" dirty="0">
              <a:solidFill>
                <a:schemeClr val="tx1"/>
              </a:solidFill>
            </a:endParaRPr>
          </a:p>
        </p:txBody>
      </p:sp>
      <p:sp>
        <p:nvSpPr>
          <p:cNvPr id="3" name="Segnaposto testo 2">
            <a:extLst>
              <a:ext uri="{FF2B5EF4-FFF2-40B4-BE49-F238E27FC236}">
                <a16:creationId xmlns="" xmlns:a16="http://schemas.microsoft.com/office/drawing/2014/main" id="{834FBF1D-9B3C-45A2-B520-A6C5D36581DC}"/>
              </a:ext>
            </a:extLst>
          </p:cNvPr>
          <p:cNvSpPr>
            <a:spLocks noGrp="1"/>
          </p:cNvSpPr>
          <p:nvPr>
            <p:ph type="body" idx="1"/>
          </p:nvPr>
        </p:nvSpPr>
        <p:spPr>
          <a:xfrm>
            <a:off x="2575420" y="3766657"/>
            <a:ext cx="9616580" cy="3091343"/>
          </a:xfrm>
        </p:spPr>
        <p:txBody>
          <a:bodyPr>
            <a:normAutofit lnSpcReduction="10000"/>
          </a:bodyPr>
          <a:lstStyle/>
          <a:p>
            <a:r>
              <a:rPr lang="it-IT" b="1" dirty="0">
                <a:solidFill>
                  <a:schemeClr val="accent5"/>
                </a:solidFill>
              </a:rPr>
              <a:t>Vino</a:t>
            </a:r>
            <a:r>
              <a:rPr lang="it-IT" dirty="0">
                <a:solidFill>
                  <a:schemeClr val="accent5"/>
                </a:solidFill>
              </a:rPr>
              <a:t> e </a:t>
            </a:r>
            <a:r>
              <a:rPr lang="it-IT" b="1" dirty="0">
                <a:solidFill>
                  <a:schemeClr val="accent5"/>
                </a:solidFill>
              </a:rPr>
              <a:t>birra</a:t>
            </a:r>
            <a:r>
              <a:rPr lang="it-IT" dirty="0">
                <a:solidFill>
                  <a:schemeClr val="accent5"/>
                </a:solidFill>
              </a:rPr>
              <a:t>  dovrebbero essere evitati </a:t>
            </a:r>
            <a:r>
              <a:rPr lang="it-IT" dirty="0"/>
              <a:t>ma, </a:t>
            </a:r>
            <a:r>
              <a:rPr lang="it-IT" dirty="0">
                <a:solidFill>
                  <a:srgbClr val="FF0000"/>
                </a:solidFill>
              </a:rPr>
              <a:t>se proprio non se ne può fare a meno</a:t>
            </a:r>
            <a:r>
              <a:rPr lang="it-IT" dirty="0"/>
              <a:t>, piccole quantità (non più di un bicchiere) sono ammesse esclusivamente </a:t>
            </a:r>
            <a:r>
              <a:rPr lang="it-IT" dirty="0">
                <a:solidFill>
                  <a:srgbClr val="FF0000"/>
                </a:solidFill>
              </a:rPr>
              <a:t>durante il pasto serale</a:t>
            </a:r>
            <a:r>
              <a:rPr lang="it-IT" dirty="0"/>
              <a:t>. </a:t>
            </a:r>
          </a:p>
          <a:p>
            <a:r>
              <a:rPr lang="it-IT" dirty="0"/>
              <a:t>Per quanto riguarda i </a:t>
            </a:r>
            <a:r>
              <a:rPr lang="it-IT" b="1" dirty="0">
                <a:solidFill>
                  <a:schemeClr val="accent5"/>
                </a:solidFill>
              </a:rPr>
              <a:t>condimenti</a:t>
            </a:r>
            <a:r>
              <a:rPr lang="it-IT" dirty="0"/>
              <a:t> vi sono alcune limitazioni: da preferire sono senza dubbio i grassi di origine vegetale ( l’olio extravergine di oliva), mentre burro, lardo, mascarpone, margarina e strutto sono da consumare con estrema moderazione. </a:t>
            </a:r>
          </a:p>
          <a:p>
            <a:r>
              <a:rPr lang="it-IT" dirty="0"/>
              <a:t>Alcuni cibi da </a:t>
            </a:r>
            <a:r>
              <a:rPr lang="it-IT" dirty="0">
                <a:solidFill>
                  <a:srgbClr val="FF0000"/>
                </a:solidFill>
              </a:rPr>
              <a:t>evitare tassativamente </a:t>
            </a:r>
            <a:r>
              <a:rPr lang="it-IT" dirty="0"/>
              <a:t>sono le </a:t>
            </a:r>
            <a:r>
              <a:rPr lang="it-IT" b="1" dirty="0"/>
              <a:t>carni</a:t>
            </a:r>
            <a:r>
              <a:rPr lang="it-IT" dirty="0"/>
              <a:t> </a:t>
            </a:r>
            <a:r>
              <a:rPr lang="it-IT" b="1" dirty="0"/>
              <a:t>grasse</a:t>
            </a:r>
            <a:r>
              <a:rPr lang="it-IT" dirty="0"/>
              <a:t>, i </a:t>
            </a:r>
            <a:r>
              <a:rPr lang="it-IT" b="1" dirty="0"/>
              <a:t>salumi</a:t>
            </a:r>
            <a:r>
              <a:rPr lang="it-IT" dirty="0"/>
              <a:t> (ad eccezione del prosciutto sgrassato, sia cotto che crudo, e la bresaola), i </a:t>
            </a:r>
            <a:r>
              <a:rPr lang="it-IT" b="1" dirty="0"/>
              <a:t>pesci grassi</a:t>
            </a:r>
            <a:r>
              <a:rPr lang="it-IT" dirty="0"/>
              <a:t> (es. salmone, anguilla, aringa…), </a:t>
            </a:r>
            <a:r>
              <a:rPr lang="it-IT" b="1" dirty="0"/>
              <a:t>latte e yogurt interi</a:t>
            </a:r>
            <a:r>
              <a:rPr lang="it-IT" dirty="0"/>
              <a:t> (meglio quelli scremati o parzialmente scremati), gli </a:t>
            </a:r>
            <a:r>
              <a:rPr lang="it-IT" b="1" dirty="0"/>
              <a:t>zuccheri semplici raffinati</a:t>
            </a:r>
            <a:r>
              <a:rPr lang="it-IT" dirty="0"/>
              <a:t> (meglio lo zucchero di canna o il miele al posto dello zucchero bianco), i </a:t>
            </a:r>
            <a:r>
              <a:rPr lang="it-IT" b="1" dirty="0"/>
              <a:t>formaggi</a:t>
            </a:r>
            <a:r>
              <a:rPr lang="it-IT" dirty="0"/>
              <a:t> eccessivamente calorici (più del 30% di grassi) ad eccezione di quelli utilizzati in minime quantità per condire la pasta.</a:t>
            </a:r>
          </a:p>
        </p:txBody>
      </p:sp>
      <p:pic>
        <p:nvPicPr>
          <p:cNvPr id="4" name="Immagine 3">
            <a:extLst>
              <a:ext uri="{FF2B5EF4-FFF2-40B4-BE49-F238E27FC236}">
                <a16:creationId xmlns="" xmlns:a16="http://schemas.microsoft.com/office/drawing/2014/main" id="{F3D8F88E-5A6A-4578-A096-857B973F00B1}"/>
              </a:ext>
            </a:extLst>
          </p:cNvPr>
          <p:cNvPicPr>
            <a:picLocks noChangeAspect="1"/>
          </p:cNvPicPr>
          <p:nvPr/>
        </p:nvPicPr>
        <p:blipFill>
          <a:blip r:embed="rId2"/>
          <a:stretch>
            <a:fillRect/>
          </a:stretch>
        </p:blipFill>
        <p:spPr>
          <a:xfrm>
            <a:off x="9299977" y="0"/>
            <a:ext cx="2673909" cy="2227169"/>
          </a:xfrm>
          <a:prstGeom prst="rect">
            <a:avLst/>
          </a:prstGeom>
        </p:spPr>
      </p:pic>
      <p:pic>
        <p:nvPicPr>
          <p:cNvPr id="5" name="Immagine 4">
            <a:extLst>
              <a:ext uri="{FF2B5EF4-FFF2-40B4-BE49-F238E27FC236}">
                <a16:creationId xmlns="" xmlns:a16="http://schemas.microsoft.com/office/drawing/2014/main" id="{ACB12813-20DB-45C7-8CAF-696CBE0A4038}"/>
              </a:ext>
            </a:extLst>
          </p:cNvPr>
          <p:cNvPicPr>
            <a:picLocks noChangeAspect="1"/>
          </p:cNvPicPr>
          <p:nvPr/>
        </p:nvPicPr>
        <p:blipFill>
          <a:blip r:embed="rId3"/>
          <a:stretch>
            <a:fillRect/>
          </a:stretch>
        </p:blipFill>
        <p:spPr>
          <a:xfrm>
            <a:off x="8925886" y="2205264"/>
            <a:ext cx="2588779" cy="1561393"/>
          </a:xfrm>
          <a:prstGeom prst="rect">
            <a:avLst/>
          </a:prstGeom>
        </p:spPr>
      </p:pic>
      <p:pic>
        <p:nvPicPr>
          <p:cNvPr id="6" name="Immagine 5">
            <a:extLst>
              <a:ext uri="{FF2B5EF4-FFF2-40B4-BE49-F238E27FC236}">
                <a16:creationId xmlns="" xmlns:a16="http://schemas.microsoft.com/office/drawing/2014/main" id="{B0CF8794-C228-4FDF-94F0-3ABD14E82C67}"/>
              </a:ext>
            </a:extLst>
          </p:cNvPr>
          <p:cNvPicPr>
            <a:picLocks noChangeAspect="1"/>
          </p:cNvPicPr>
          <p:nvPr/>
        </p:nvPicPr>
        <p:blipFill>
          <a:blip r:embed="rId4"/>
          <a:stretch>
            <a:fillRect/>
          </a:stretch>
        </p:blipFill>
        <p:spPr>
          <a:xfrm>
            <a:off x="0" y="4155596"/>
            <a:ext cx="2509791" cy="2295538"/>
          </a:xfrm>
          <a:prstGeom prst="rect">
            <a:avLst/>
          </a:prstGeom>
        </p:spPr>
      </p:pic>
    </p:spTree>
    <p:extLst>
      <p:ext uri="{BB962C8B-B14F-4D97-AF65-F5344CB8AC3E}">
        <p14:creationId xmlns:p14="http://schemas.microsoft.com/office/powerpoint/2010/main" val="128741789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C1E09EFF-D645-4B02-895F-2DA0DBC2932B}"/>
              </a:ext>
            </a:extLst>
          </p:cNvPr>
          <p:cNvSpPr>
            <a:spLocks noGrp="1"/>
          </p:cNvSpPr>
          <p:nvPr>
            <p:ph type="title"/>
          </p:nvPr>
        </p:nvSpPr>
        <p:spPr>
          <a:xfrm>
            <a:off x="677335" y="234892"/>
            <a:ext cx="8596668" cy="2281805"/>
          </a:xfrm>
        </p:spPr>
        <p:txBody>
          <a:bodyPr>
            <a:normAutofit/>
          </a:bodyPr>
          <a:lstStyle/>
          <a:p>
            <a:pPr algn="ctr" fontAlgn="base"/>
            <a:r>
              <a:rPr lang="it-IT" sz="1300" dirty="0"/>
              <a:t>	</a:t>
            </a:r>
            <a:r>
              <a:rPr lang="it-IT" sz="3200" dirty="0"/>
              <a:t>quanto</a:t>
            </a:r>
            <a:r>
              <a:rPr lang="it-IT" sz="1300" dirty="0"/>
              <a:t/>
            </a:r>
            <a:br>
              <a:rPr lang="it-IT" sz="1300" dirty="0"/>
            </a:br>
            <a:r>
              <a:rPr lang="it-IT" sz="1600" dirty="0"/>
              <a:t> è consigliabile consumare </a:t>
            </a:r>
            <a:r>
              <a:rPr lang="it-IT" sz="1600" b="1" dirty="0">
                <a:solidFill>
                  <a:srgbClr val="FF0000"/>
                </a:solidFill>
              </a:rPr>
              <a:t>maggiori quantità</a:t>
            </a:r>
            <a:r>
              <a:rPr lang="it-IT" sz="1600" dirty="0">
                <a:solidFill>
                  <a:srgbClr val="FF0000"/>
                </a:solidFill>
              </a:rPr>
              <a:t> di cibo a colazione e a pranzo, mentre per cena si deve </a:t>
            </a:r>
            <a:r>
              <a:rPr lang="it-IT" sz="1600" b="1" dirty="0">
                <a:solidFill>
                  <a:srgbClr val="FF0000"/>
                </a:solidFill>
              </a:rPr>
              <a:t>mangiare poco e leggero</a:t>
            </a:r>
            <a:r>
              <a:rPr lang="it-IT" sz="1600" dirty="0">
                <a:solidFill>
                  <a:srgbClr val="FF0000"/>
                </a:solidFill>
              </a:rPr>
              <a:t> </a:t>
            </a:r>
            <a:r>
              <a:rPr lang="it-IT" sz="1600" dirty="0"/>
              <a:t>dal momento che il grasso è più facilmente immagazzinato nelle ore notturne. I fabbisogni dell’organismo, durante il sonno, sono infatti ridotti e il </a:t>
            </a:r>
            <a:r>
              <a:rPr lang="it-IT" sz="1600" b="1" dirty="0"/>
              <a:t>surplus</a:t>
            </a:r>
            <a:r>
              <a:rPr lang="it-IT" sz="1600" dirty="0"/>
              <a:t> di energia introdotto con l’alimentazione viene inevitabilmente convertito in grasso di deposito.</a:t>
            </a:r>
            <a:br>
              <a:rPr lang="it-IT" sz="1600" dirty="0"/>
            </a:br>
            <a:endParaRPr lang="it-IT" sz="1600" dirty="0"/>
          </a:p>
        </p:txBody>
      </p:sp>
      <p:sp>
        <p:nvSpPr>
          <p:cNvPr id="3" name="Segnaposto testo 2">
            <a:extLst>
              <a:ext uri="{FF2B5EF4-FFF2-40B4-BE49-F238E27FC236}">
                <a16:creationId xmlns="" xmlns:a16="http://schemas.microsoft.com/office/drawing/2014/main" id="{58ACFDBB-C28F-48E5-ABEA-461EF1AF84B4}"/>
              </a:ext>
            </a:extLst>
          </p:cNvPr>
          <p:cNvSpPr>
            <a:spLocks noGrp="1"/>
          </p:cNvSpPr>
          <p:nvPr>
            <p:ph type="body" idx="1"/>
          </p:nvPr>
        </p:nvSpPr>
        <p:spPr>
          <a:xfrm>
            <a:off x="677335" y="5134062"/>
            <a:ext cx="8596668" cy="1723938"/>
          </a:xfrm>
        </p:spPr>
        <p:txBody>
          <a:bodyPr>
            <a:normAutofit fontScale="92500" lnSpcReduction="10000"/>
          </a:bodyPr>
          <a:lstStyle/>
          <a:p>
            <a:r>
              <a:rPr lang="it-IT" sz="2600" dirty="0">
                <a:solidFill>
                  <a:srgbClr val="92D050"/>
                </a:solidFill>
              </a:rPr>
              <a:t>Come</a:t>
            </a:r>
            <a:r>
              <a:rPr lang="it-IT" dirty="0"/>
              <a:t>: </a:t>
            </a:r>
            <a:r>
              <a:rPr lang="it-IT" dirty="0">
                <a:solidFill>
                  <a:srgbClr val="FF0000"/>
                </a:solidFill>
              </a:rPr>
              <a:t>Mangiare velocemente e masticando poco </a:t>
            </a:r>
            <a:r>
              <a:rPr lang="it-IT" dirty="0"/>
              <a:t>è altamente sconsigliato, dal momento che lo stomaco non ha il tempo di adeguarsi al cibo introdotto e continua a mandare stimoli di fame al cervello: in questo modo, si tende a mangiare </a:t>
            </a:r>
            <a:r>
              <a:rPr lang="it-IT" b="1" dirty="0"/>
              <a:t>molto di più</a:t>
            </a:r>
            <a:r>
              <a:rPr lang="it-IT" dirty="0"/>
              <a:t> rispetto a quanto necessario. Al contrario, mangiando lentamente e masticando bene ogni singolo boccone lo stomaco si riempie poco alla volta e non è necessario ingerire grandi quantità di alimenti affinché venga annullato lo stimolo della fame.</a:t>
            </a:r>
          </a:p>
        </p:txBody>
      </p:sp>
      <p:pic>
        <p:nvPicPr>
          <p:cNvPr id="4" name="Immagine 3">
            <a:extLst>
              <a:ext uri="{FF2B5EF4-FFF2-40B4-BE49-F238E27FC236}">
                <a16:creationId xmlns="" xmlns:a16="http://schemas.microsoft.com/office/drawing/2014/main" id="{4A40458B-7BCA-4323-AB94-CEE25E972416}"/>
              </a:ext>
            </a:extLst>
          </p:cNvPr>
          <p:cNvPicPr>
            <a:picLocks noChangeAspect="1"/>
          </p:cNvPicPr>
          <p:nvPr/>
        </p:nvPicPr>
        <p:blipFill>
          <a:blip r:embed="rId2"/>
          <a:stretch>
            <a:fillRect/>
          </a:stretch>
        </p:blipFill>
        <p:spPr>
          <a:xfrm>
            <a:off x="1553405" y="2290849"/>
            <a:ext cx="6048375" cy="2700601"/>
          </a:xfrm>
          <a:prstGeom prst="rect">
            <a:avLst/>
          </a:prstGeom>
        </p:spPr>
      </p:pic>
    </p:spTree>
    <p:extLst>
      <p:ext uri="{BB962C8B-B14F-4D97-AF65-F5344CB8AC3E}">
        <p14:creationId xmlns:p14="http://schemas.microsoft.com/office/powerpoint/2010/main" val="258766561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612FD7C9-09BB-4482-A599-F81C737D7F62}"/>
              </a:ext>
            </a:extLst>
          </p:cNvPr>
          <p:cNvSpPr>
            <a:spLocks noGrp="1"/>
          </p:cNvSpPr>
          <p:nvPr>
            <p:ph type="title"/>
          </p:nvPr>
        </p:nvSpPr>
        <p:spPr>
          <a:xfrm>
            <a:off x="677335" y="609600"/>
            <a:ext cx="8596668" cy="757806"/>
          </a:xfrm>
        </p:spPr>
        <p:txBody>
          <a:bodyPr>
            <a:normAutofit/>
          </a:bodyPr>
          <a:lstStyle/>
          <a:p>
            <a:r>
              <a:rPr lang="it-IT" sz="1800" dirty="0"/>
              <a:t>.</a:t>
            </a:r>
          </a:p>
        </p:txBody>
      </p:sp>
      <p:pic>
        <p:nvPicPr>
          <p:cNvPr id="4" name="Immagine 3">
            <a:extLst>
              <a:ext uri="{FF2B5EF4-FFF2-40B4-BE49-F238E27FC236}">
                <a16:creationId xmlns="" xmlns:a16="http://schemas.microsoft.com/office/drawing/2014/main" id="{35461BC6-278E-4778-BCDA-353D3C3E050F}"/>
              </a:ext>
            </a:extLst>
          </p:cNvPr>
          <p:cNvPicPr>
            <a:picLocks noChangeAspect="1"/>
          </p:cNvPicPr>
          <p:nvPr/>
        </p:nvPicPr>
        <p:blipFill>
          <a:blip r:embed="rId2"/>
          <a:stretch>
            <a:fillRect/>
          </a:stretch>
        </p:blipFill>
        <p:spPr>
          <a:xfrm>
            <a:off x="436228" y="958267"/>
            <a:ext cx="9085277" cy="5947794"/>
          </a:xfrm>
          <a:prstGeom prst="rect">
            <a:avLst/>
          </a:prstGeom>
        </p:spPr>
      </p:pic>
      <p:sp>
        <p:nvSpPr>
          <p:cNvPr id="3" name="Segnaposto testo 2">
            <a:extLst>
              <a:ext uri="{FF2B5EF4-FFF2-40B4-BE49-F238E27FC236}">
                <a16:creationId xmlns="" xmlns:a16="http://schemas.microsoft.com/office/drawing/2014/main" id="{D6EF35ED-40C4-423D-A538-858454C34E09}"/>
              </a:ext>
            </a:extLst>
          </p:cNvPr>
          <p:cNvSpPr>
            <a:spLocks noGrp="1"/>
          </p:cNvSpPr>
          <p:nvPr>
            <p:ph type="body" idx="1"/>
          </p:nvPr>
        </p:nvSpPr>
        <p:spPr>
          <a:xfrm>
            <a:off x="677335" y="127932"/>
            <a:ext cx="8596668" cy="830335"/>
          </a:xfrm>
        </p:spPr>
        <p:txBody>
          <a:bodyPr>
            <a:normAutofit/>
          </a:bodyPr>
          <a:lstStyle/>
          <a:p>
            <a:pPr algn="ctr"/>
            <a:r>
              <a:rPr lang="it-IT" sz="3200" dirty="0"/>
              <a:t>RITMO CIRCADIANO METABOLICO</a:t>
            </a:r>
          </a:p>
        </p:txBody>
      </p:sp>
    </p:spTree>
    <p:extLst>
      <p:ext uri="{BB962C8B-B14F-4D97-AF65-F5344CB8AC3E}">
        <p14:creationId xmlns:p14="http://schemas.microsoft.com/office/powerpoint/2010/main" val="428963728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6C95A3B-4602-4033-A526-0582B956A1C8}"/>
              </a:ext>
            </a:extLst>
          </p:cNvPr>
          <p:cNvSpPr>
            <a:spLocks noGrp="1"/>
          </p:cNvSpPr>
          <p:nvPr>
            <p:ph type="title"/>
          </p:nvPr>
        </p:nvSpPr>
        <p:spPr>
          <a:xfrm>
            <a:off x="677335" y="0"/>
            <a:ext cx="8596668" cy="4513277"/>
          </a:xfrm>
        </p:spPr>
        <p:txBody>
          <a:bodyPr>
            <a:normAutofit fontScale="90000"/>
          </a:bodyPr>
          <a:lstStyle/>
          <a:p>
            <a:pPr algn="ctr"/>
            <a:r>
              <a:rPr lang="it-IT" sz="3600" dirty="0" err="1"/>
              <a:t>Attivita’</a:t>
            </a:r>
            <a:r>
              <a:rPr lang="it-IT" sz="3600" dirty="0"/>
              <a:t> fisica ed ormoni pro e contro</a:t>
            </a:r>
            <a:r>
              <a:rPr lang="it-IT" sz="1100" dirty="0"/>
              <a:t/>
            </a:r>
            <a:br>
              <a:rPr lang="it-IT" sz="1100" dirty="0"/>
            </a:br>
            <a:r>
              <a:rPr lang="it-IT" sz="1100" dirty="0"/>
              <a:t/>
            </a:r>
            <a:br>
              <a:rPr lang="it-IT" sz="1100" dirty="0"/>
            </a:br>
            <a:r>
              <a:rPr lang="it-IT" sz="1300" dirty="0"/>
              <a:t>L’Esercizio fisico provoca un </a:t>
            </a:r>
            <a:r>
              <a:rPr lang="it-IT" sz="1300" dirty="0">
                <a:solidFill>
                  <a:srgbClr val="FF0000"/>
                </a:solidFill>
              </a:rPr>
              <a:t>aumento</a:t>
            </a:r>
            <a:r>
              <a:rPr lang="it-IT" sz="1300" dirty="0"/>
              <a:t> consistente della secrezione di cortisolo.</a:t>
            </a:r>
            <a:br>
              <a:rPr lang="it-IT" sz="1300" dirty="0"/>
            </a:br>
            <a:r>
              <a:rPr lang="it-IT" sz="1300" dirty="0"/>
              <a:t>La sua secrezione è correlata alla </a:t>
            </a:r>
            <a:r>
              <a:rPr lang="it-IT" sz="1300" dirty="0">
                <a:solidFill>
                  <a:srgbClr val="FF0000"/>
                </a:solidFill>
              </a:rPr>
              <a:t>durata e all'intensità </a:t>
            </a:r>
            <a:r>
              <a:rPr lang="it-IT" sz="1300" dirty="0"/>
              <a:t>dell'esercizio fisico, tanto più questi fattori aumentano e tanto maggiore sarà la quantità di cortisolo secreta. Da notare l'incremento già nel periodo </a:t>
            </a:r>
            <a:r>
              <a:rPr lang="it-IT" sz="1300" dirty="0" err="1"/>
              <a:t>pre</a:t>
            </a:r>
            <a:r>
              <a:rPr lang="it-IT" sz="1300" dirty="0"/>
              <a:t>-gara, causato dallo stress psicologico da competizione. Notare la persistenza dopo la fine dell’allenamento in che significa maggior consumo di acidi grassi</a:t>
            </a:r>
            <a:br>
              <a:rPr lang="it-IT" sz="1300" dirty="0"/>
            </a:br>
            <a:r>
              <a:rPr lang="it-IT" sz="1300" dirty="0"/>
              <a:t>N.B: la risposta </a:t>
            </a:r>
            <a:r>
              <a:rPr lang="it-IT" sz="1300" dirty="0" err="1"/>
              <a:t>corticosurrenalica</a:t>
            </a:r>
            <a:r>
              <a:rPr lang="it-IT" sz="1300" dirty="0"/>
              <a:t> all'attività sportiva </a:t>
            </a:r>
            <a:r>
              <a:rPr lang="it-IT" sz="1300" dirty="0">
                <a:solidFill>
                  <a:srgbClr val="FF0000"/>
                </a:solidFill>
              </a:rPr>
              <a:t>è potenziata dal digiuno e dallo stress psicologico</a:t>
            </a:r>
            <a:r>
              <a:rPr lang="it-IT" sz="1300" dirty="0"/>
              <a:t>, mentre è ridotta dall'ingestione di cibo.</a:t>
            </a:r>
            <a:br>
              <a:rPr lang="it-IT" sz="1300" dirty="0"/>
            </a:br>
            <a:r>
              <a:rPr lang="it-IT" sz="1100" dirty="0"/>
              <a:t>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r>
              <a:rPr lang="it-IT" sz="1100" dirty="0"/>
              <a:t/>
            </a:r>
            <a:br>
              <a:rPr lang="it-IT" sz="1100" dirty="0"/>
            </a:br>
            <a:endParaRPr lang="it-IT" sz="1100" dirty="0"/>
          </a:p>
        </p:txBody>
      </p:sp>
      <p:sp>
        <p:nvSpPr>
          <p:cNvPr id="3" name="Segnaposto testo 2">
            <a:extLst>
              <a:ext uri="{FF2B5EF4-FFF2-40B4-BE49-F238E27FC236}">
                <a16:creationId xmlns="" xmlns:a16="http://schemas.microsoft.com/office/drawing/2014/main" id="{D60C2EB4-44DD-47EF-86B9-BABE115D11E5}"/>
              </a:ext>
            </a:extLst>
          </p:cNvPr>
          <p:cNvSpPr>
            <a:spLocks noGrp="1"/>
          </p:cNvSpPr>
          <p:nvPr>
            <p:ph type="body" idx="1"/>
          </p:nvPr>
        </p:nvSpPr>
        <p:spPr>
          <a:xfrm>
            <a:off x="677335" y="4228052"/>
            <a:ext cx="8596668" cy="2692865"/>
          </a:xfrm>
        </p:spPr>
        <p:txBody>
          <a:bodyPr>
            <a:noAutofit/>
          </a:bodyPr>
          <a:lstStyle/>
          <a:p>
            <a:r>
              <a:rPr lang="it-IT" sz="1400" dirty="0">
                <a:solidFill>
                  <a:srgbClr val="90C226"/>
                </a:solidFill>
                <a:ea typeface="+mj-ea"/>
                <a:cs typeface="+mj-cs"/>
              </a:rPr>
              <a:t>Ricordiamo però che il cortisolo è un ormone </a:t>
            </a:r>
            <a:r>
              <a:rPr lang="it-IT" sz="1400" dirty="0">
                <a:solidFill>
                  <a:srgbClr val="FF0000"/>
                </a:solidFill>
                <a:ea typeface="+mj-ea"/>
                <a:cs typeface="+mj-cs"/>
              </a:rPr>
              <a:t>CATABOLICO e quindi </a:t>
            </a:r>
            <a:r>
              <a:rPr lang="it-IT" sz="1400" dirty="0">
                <a:solidFill>
                  <a:srgbClr val="90C226"/>
                </a:solidFill>
                <a:ea typeface="+mj-ea"/>
                <a:cs typeface="+mj-cs"/>
              </a:rPr>
              <a:t>stimola il </a:t>
            </a:r>
            <a:r>
              <a:rPr lang="it-IT" sz="1400" dirty="0">
                <a:solidFill>
                  <a:srgbClr val="FF0000"/>
                </a:solidFill>
                <a:ea typeface="+mj-ea"/>
                <a:cs typeface="+mj-cs"/>
              </a:rPr>
              <a:t>catabolismo proteico  </a:t>
            </a:r>
            <a:r>
              <a:rPr lang="it-IT" sz="1400" dirty="0">
                <a:solidFill>
                  <a:srgbClr val="90C226"/>
                </a:solidFill>
                <a:ea typeface="+mj-ea"/>
                <a:cs typeface="+mj-cs"/>
              </a:rPr>
              <a:t>soprattutto nelle masse muscolari degli arti inferiori ,stimola la </a:t>
            </a:r>
            <a:r>
              <a:rPr lang="it-IT" sz="1400" dirty="0">
                <a:solidFill>
                  <a:srgbClr val="FF0000"/>
                </a:solidFill>
                <a:ea typeface="+mj-ea"/>
                <a:cs typeface="+mj-cs"/>
              </a:rPr>
              <a:t>sensazione di fame </a:t>
            </a:r>
            <a:r>
              <a:rPr lang="it-IT" sz="1400" dirty="0">
                <a:solidFill>
                  <a:srgbClr val="90C226"/>
                </a:solidFill>
                <a:ea typeface="+mj-ea"/>
                <a:cs typeface="+mj-cs"/>
              </a:rPr>
              <a:t>e favorisce il </a:t>
            </a:r>
            <a:r>
              <a:rPr lang="it-IT" sz="1400" dirty="0">
                <a:solidFill>
                  <a:srgbClr val="FF0000"/>
                </a:solidFill>
                <a:ea typeface="+mj-ea"/>
                <a:cs typeface="+mj-cs"/>
              </a:rPr>
              <a:t>deposito di grasso nella regione addominale SE CRONICAMENTE ALTO </a:t>
            </a:r>
            <a:r>
              <a:rPr lang="it-IT" sz="1400" dirty="0">
                <a:solidFill>
                  <a:srgbClr val="90C226"/>
                </a:solidFill>
                <a:ea typeface="+mj-ea"/>
                <a:cs typeface="+mj-cs"/>
              </a:rPr>
              <a:t/>
            </a:r>
            <a:br>
              <a:rPr lang="it-IT" sz="1400" dirty="0">
                <a:solidFill>
                  <a:srgbClr val="90C226"/>
                </a:solidFill>
                <a:ea typeface="+mj-ea"/>
                <a:cs typeface="+mj-cs"/>
              </a:rPr>
            </a:br>
            <a:endParaRPr lang="it-IT" sz="1400" dirty="0">
              <a:solidFill>
                <a:srgbClr val="90C226"/>
              </a:solidFill>
              <a:ea typeface="+mj-ea"/>
              <a:cs typeface="+mj-cs"/>
            </a:endParaRPr>
          </a:p>
          <a:p>
            <a:r>
              <a:rPr lang="it-IT" sz="1400" dirty="0">
                <a:solidFill>
                  <a:srgbClr val="90C226"/>
                </a:solidFill>
                <a:ea typeface="+mj-ea"/>
                <a:cs typeface="+mj-cs"/>
              </a:rPr>
              <a:t>Nell'allenamento, dato che i parametri "intensità" e "volume" in genere non sono sacrificabili, </a:t>
            </a:r>
          </a:p>
          <a:p>
            <a:r>
              <a:rPr lang="it-IT" sz="1400" dirty="0">
                <a:solidFill>
                  <a:srgbClr val="90C226"/>
                </a:solidFill>
              </a:rPr>
              <a:t>è importante concedersi </a:t>
            </a:r>
            <a:r>
              <a:rPr lang="it-IT" sz="1400" dirty="0">
                <a:solidFill>
                  <a:srgbClr val="FF0000"/>
                </a:solidFill>
              </a:rPr>
              <a:t>i giusti periodi di riposo </a:t>
            </a:r>
            <a:r>
              <a:rPr lang="it-IT" sz="1400" dirty="0">
                <a:solidFill>
                  <a:srgbClr val="92D050"/>
                </a:solidFill>
              </a:rPr>
              <a:t>in quanto l’ormone rimane cronicamente elevato solo se</a:t>
            </a:r>
            <a:r>
              <a:rPr lang="it-IT" sz="1400" dirty="0">
                <a:solidFill>
                  <a:srgbClr val="92D050"/>
                </a:solidFill>
                <a:ea typeface="+mj-ea"/>
                <a:cs typeface="+mj-cs"/>
              </a:rPr>
              <a:t>  gli stress sono molteplici e/o particolarmente intensi e/o perpetuati nel tempo.</a:t>
            </a:r>
            <a:br>
              <a:rPr lang="it-IT" sz="1400" dirty="0">
                <a:solidFill>
                  <a:srgbClr val="92D050"/>
                </a:solidFill>
                <a:ea typeface="+mj-ea"/>
                <a:cs typeface="+mj-cs"/>
              </a:rPr>
            </a:br>
            <a:endParaRPr lang="it-IT" sz="1400" dirty="0">
              <a:solidFill>
                <a:srgbClr val="92D050"/>
              </a:solidFill>
            </a:endParaRPr>
          </a:p>
        </p:txBody>
      </p:sp>
      <p:pic>
        <p:nvPicPr>
          <p:cNvPr id="4" name="Immagine 3">
            <a:extLst>
              <a:ext uri="{FF2B5EF4-FFF2-40B4-BE49-F238E27FC236}">
                <a16:creationId xmlns="" xmlns:a16="http://schemas.microsoft.com/office/drawing/2014/main" id="{46F53B62-6FE9-4E22-AC6E-9199D514E798}"/>
              </a:ext>
            </a:extLst>
          </p:cNvPr>
          <p:cNvPicPr>
            <a:picLocks noChangeAspect="1"/>
          </p:cNvPicPr>
          <p:nvPr/>
        </p:nvPicPr>
        <p:blipFill>
          <a:blip r:embed="rId2"/>
          <a:stretch>
            <a:fillRect/>
          </a:stretch>
        </p:blipFill>
        <p:spPr>
          <a:xfrm>
            <a:off x="3671122" y="2038525"/>
            <a:ext cx="2853175" cy="2189527"/>
          </a:xfrm>
          <a:prstGeom prst="rect">
            <a:avLst/>
          </a:prstGeom>
        </p:spPr>
      </p:pic>
    </p:spTree>
    <p:extLst>
      <p:ext uri="{BB962C8B-B14F-4D97-AF65-F5344CB8AC3E}">
        <p14:creationId xmlns:p14="http://schemas.microsoft.com/office/powerpoint/2010/main" val="220594937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olo 11">
            <a:extLst>
              <a:ext uri="{FF2B5EF4-FFF2-40B4-BE49-F238E27FC236}">
                <a16:creationId xmlns="" xmlns:a16="http://schemas.microsoft.com/office/drawing/2014/main" id="{F640A02E-D960-4970-B9D6-5E6D3D82C911}"/>
              </a:ext>
            </a:extLst>
          </p:cNvPr>
          <p:cNvSpPr>
            <a:spLocks noGrp="1"/>
          </p:cNvSpPr>
          <p:nvPr>
            <p:ph type="title"/>
          </p:nvPr>
        </p:nvSpPr>
        <p:spPr>
          <a:xfrm>
            <a:off x="931334" y="553672"/>
            <a:ext cx="8094134" cy="3459527"/>
          </a:xfrm>
        </p:spPr>
        <p:txBody>
          <a:bodyPr>
            <a:normAutofit fontScale="90000"/>
          </a:bodyPr>
          <a:lstStyle/>
          <a:p>
            <a:pPr lvl="0" algn="ctr">
              <a:spcBef>
                <a:spcPts val="0"/>
              </a:spcBef>
            </a:pPr>
            <a:r>
              <a:rPr lang="it-IT" sz="3600" dirty="0" smtClean="0">
                <a:solidFill>
                  <a:srgbClr val="90C226"/>
                </a:solidFill>
              </a:rPr>
              <a:t>Attività </a:t>
            </a:r>
            <a:r>
              <a:rPr lang="it-IT" sz="3600" dirty="0">
                <a:solidFill>
                  <a:srgbClr val="90C226"/>
                </a:solidFill>
              </a:rPr>
              <a:t>fisica ed ormoni favorevoli</a:t>
            </a:r>
            <a:br>
              <a:rPr lang="it-IT" sz="3600" dirty="0">
                <a:solidFill>
                  <a:srgbClr val="90C226"/>
                </a:solidFill>
              </a:rPr>
            </a:br>
            <a:r>
              <a:rPr lang="it-IT" sz="1400" dirty="0">
                <a:solidFill>
                  <a:prstClr val="black"/>
                </a:solidFill>
                <a:ea typeface="+mn-ea"/>
                <a:cs typeface="+mn-cs"/>
              </a:rPr>
              <a:t> </a:t>
            </a:r>
            <a:r>
              <a:rPr lang="it-IT" sz="1600" dirty="0">
                <a:solidFill>
                  <a:prstClr val="black"/>
                </a:solidFill>
                <a:ea typeface="+mn-ea"/>
                <a:cs typeface="+mn-cs"/>
              </a:rPr>
              <a:t>se si vuole dimagrire una seduta </a:t>
            </a:r>
            <a:br>
              <a:rPr lang="it-IT" sz="1600" dirty="0">
                <a:solidFill>
                  <a:prstClr val="black"/>
                </a:solidFill>
                <a:ea typeface="+mn-ea"/>
                <a:cs typeface="+mn-cs"/>
              </a:rPr>
            </a:br>
            <a:r>
              <a:rPr lang="it-IT" sz="1600" dirty="0">
                <a:solidFill>
                  <a:srgbClr val="FF0000"/>
                </a:solidFill>
                <a:ea typeface="+mn-ea"/>
                <a:cs typeface="+mn-cs"/>
              </a:rPr>
              <a:t>aerobica mattutina sfrutterà il picco di Cortisolo e i medi livelli di cortisolo,</a:t>
            </a:r>
            <a:r>
              <a:rPr lang="it-IT" sz="1600" dirty="0">
                <a:solidFill>
                  <a:prstClr val="black"/>
                </a:solidFill>
                <a:ea typeface="+mn-ea"/>
                <a:cs typeface="+mn-cs"/>
              </a:rPr>
              <a:t> in quanto è dimostrato che i due ormoni suddetti hanno effetto </a:t>
            </a:r>
            <a:br>
              <a:rPr lang="it-IT" sz="1600" dirty="0">
                <a:solidFill>
                  <a:prstClr val="black"/>
                </a:solidFill>
                <a:ea typeface="+mn-ea"/>
                <a:cs typeface="+mn-cs"/>
              </a:rPr>
            </a:br>
            <a:r>
              <a:rPr lang="it-IT" sz="1600" dirty="0">
                <a:solidFill>
                  <a:srgbClr val="FF0000"/>
                </a:solidFill>
                <a:ea typeface="+mn-ea"/>
                <a:cs typeface="+mn-cs"/>
              </a:rPr>
              <a:t>lipolitico (dimagrante</a:t>
            </a:r>
            <a:r>
              <a:rPr lang="it-IT" sz="1600" dirty="0">
                <a:solidFill>
                  <a:prstClr val="black"/>
                </a:solidFill>
                <a:ea typeface="+mn-ea"/>
                <a:cs typeface="+mn-cs"/>
              </a:rPr>
              <a:t>). </a:t>
            </a:r>
            <a:br>
              <a:rPr lang="it-IT" sz="1600" dirty="0">
                <a:solidFill>
                  <a:prstClr val="black"/>
                </a:solidFill>
                <a:ea typeface="+mn-ea"/>
                <a:cs typeface="+mn-cs"/>
              </a:rPr>
            </a:br>
            <a:r>
              <a:rPr lang="it-IT" sz="1600" dirty="0">
                <a:solidFill>
                  <a:prstClr val="black"/>
                </a:solidFill>
                <a:ea typeface="+mn-ea"/>
                <a:cs typeface="+mn-cs"/>
              </a:rPr>
              <a:t>Inoltre studi hanno dimostrato che se l'attività aerobica viene fatta a stomaco vuoto, il picco di GH e del cortisolo sarà ancora più potente a causa della ipoglicemia che lo eleverà. Infatti, se l'ultimo pasto risale  alla sera precedente, il digiuno notturno ridurrà drasticamente le scorte di zuccheri (glicemia e glicogeno), quindi l'energia persa durante l'attività aerobica sarà </a:t>
            </a:r>
            <a:r>
              <a:rPr lang="it-IT" sz="1600" dirty="0">
                <a:solidFill>
                  <a:srgbClr val="FF0000"/>
                </a:solidFill>
                <a:ea typeface="+mn-ea"/>
                <a:cs typeface="+mn-cs"/>
              </a:rPr>
              <a:t>direttamente a discapito dei Grassi</a:t>
            </a:r>
            <a:r>
              <a:rPr lang="it-IT" sz="1600" dirty="0">
                <a:solidFill>
                  <a:prstClr val="black"/>
                </a:solidFill>
                <a:ea typeface="+mn-ea"/>
                <a:cs typeface="+mn-cs"/>
              </a:rPr>
              <a:t>.</a:t>
            </a:r>
            <a:br>
              <a:rPr lang="it-IT" sz="1600" dirty="0">
                <a:solidFill>
                  <a:prstClr val="black"/>
                </a:solidFill>
                <a:ea typeface="+mn-ea"/>
                <a:cs typeface="+mn-cs"/>
              </a:rPr>
            </a:br>
            <a:r>
              <a:rPr lang="it-IT" sz="1600" dirty="0">
                <a:solidFill>
                  <a:prstClr val="black"/>
                </a:solidFill>
                <a:ea typeface="+mn-ea"/>
                <a:cs typeface="+mn-cs"/>
              </a:rPr>
              <a:t> </a:t>
            </a:r>
            <a:br>
              <a:rPr lang="it-IT" sz="1600" dirty="0">
                <a:solidFill>
                  <a:prstClr val="black"/>
                </a:solidFill>
                <a:ea typeface="+mn-ea"/>
                <a:cs typeface="+mn-cs"/>
              </a:rPr>
            </a:br>
            <a:r>
              <a:rPr lang="it-IT" sz="1600" dirty="0">
                <a:solidFill>
                  <a:prstClr val="black"/>
                </a:solidFill>
                <a:ea typeface="+mn-ea"/>
                <a:cs typeface="+mn-cs"/>
              </a:rPr>
              <a:t>Se invece </a:t>
            </a:r>
            <a:br>
              <a:rPr lang="it-IT" sz="1600" dirty="0">
                <a:solidFill>
                  <a:prstClr val="black"/>
                </a:solidFill>
                <a:ea typeface="+mn-ea"/>
                <a:cs typeface="+mn-cs"/>
              </a:rPr>
            </a:br>
            <a:r>
              <a:rPr lang="it-IT" sz="1600" dirty="0">
                <a:solidFill>
                  <a:srgbClr val="FF0000"/>
                </a:solidFill>
                <a:ea typeface="+mn-ea"/>
                <a:cs typeface="+mn-cs"/>
              </a:rPr>
              <a:t>bisogna aumentare il volume muscolare </a:t>
            </a:r>
            <a:br>
              <a:rPr lang="it-IT" sz="1600" dirty="0">
                <a:solidFill>
                  <a:srgbClr val="FF0000"/>
                </a:solidFill>
                <a:ea typeface="+mn-ea"/>
                <a:cs typeface="+mn-cs"/>
              </a:rPr>
            </a:br>
            <a:r>
              <a:rPr lang="it-IT" sz="1600" dirty="0">
                <a:solidFill>
                  <a:prstClr val="black"/>
                </a:solidFill>
                <a:ea typeface="+mn-ea"/>
                <a:cs typeface="+mn-cs"/>
              </a:rPr>
              <a:t>l'allenamento va fatto </a:t>
            </a:r>
            <a:r>
              <a:rPr lang="it-IT" sz="1600">
                <a:solidFill>
                  <a:prstClr val="black"/>
                </a:solidFill>
                <a:ea typeface="+mn-ea"/>
                <a:cs typeface="+mn-cs"/>
              </a:rPr>
              <a:t>nel </a:t>
            </a:r>
            <a:r>
              <a:rPr lang="it-IT" sz="1600" smtClean="0">
                <a:solidFill>
                  <a:prstClr val="black"/>
                </a:solidFill>
                <a:ea typeface="+mn-ea"/>
                <a:cs typeface="+mn-cs"/>
              </a:rPr>
              <a:t>tardo</a:t>
            </a:r>
            <a:r>
              <a:rPr lang="it-IT" sz="1600" smtClean="0">
                <a:solidFill>
                  <a:prstClr val="black"/>
                </a:solidFill>
                <a:ea typeface="+mn-ea"/>
                <a:cs typeface="+mn-cs"/>
              </a:rPr>
              <a:t> </a:t>
            </a:r>
            <a:r>
              <a:rPr lang="it-IT" sz="1600" dirty="0">
                <a:solidFill>
                  <a:prstClr val="black"/>
                </a:solidFill>
                <a:ea typeface="+mn-ea"/>
                <a:cs typeface="+mn-cs"/>
              </a:rPr>
              <a:t>pomeriggio in quanto si sarà appoggiati dal picco di GH e testosterone (ormoni responsabile della crescita muscolare). </a:t>
            </a:r>
            <a:br>
              <a:rPr lang="it-IT" sz="1600" dirty="0">
                <a:solidFill>
                  <a:prstClr val="black"/>
                </a:solidFill>
                <a:ea typeface="+mn-ea"/>
                <a:cs typeface="+mn-cs"/>
              </a:rPr>
            </a:br>
            <a:r>
              <a:rPr lang="it-IT" sz="1600" dirty="0">
                <a:solidFill>
                  <a:prstClr val="black"/>
                </a:solidFill>
                <a:ea typeface="+mn-ea"/>
                <a:cs typeface="+mn-cs"/>
              </a:rPr>
              <a:t>Inoltre, nel tardo pomeriggio, possiamo sfruttare il picco dell'adrenalina (ormone che aumenta l'energia e la carica durante l'allenamento).</a:t>
            </a:r>
            <a:br>
              <a:rPr lang="it-IT" sz="1600" dirty="0">
                <a:solidFill>
                  <a:prstClr val="black"/>
                </a:solidFill>
                <a:ea typeface="+mn-ea"/>
                <a:cs typeface="+mn-cs"/>
              </a:rPr>
            </a:br>
            <a:r>
              <a:rPr lang="it-IT" sz="1400" dirty="0">
                <a:solidFill>
                  <a:prstClr val="black"/>
                </a:solidFill>
                <a:ea typeface="+mn-ea"/>
                <a:cs typeface="+mn-cs"/>
              </a:rPr>
              <a:t>.</a:t>
            </a:r>
            <a:br>
              <a:rPr lang="it-IT" sz="1400" dirty="0">
                <a:solidFill>
                  <a:prstClr val="black"/>
                </a:solidFill>
                <a:ea typeface="+mn-ea"/>
                <a:cs typeface="+mn-cs"/>
              </a:rPr>
            </a:br>
            <a:endParaRPr lang="it-IT" dirty="0"/>
          </a:p>
        </p:txBody>
      </p:sp>
      <p:sp>
        <p:nvSpPr>
          <p:cNvPr id="13" name="Segnaposto testo 12">
            <a:extLst>
              <a:ext uri="{FF2B5EF4-FFF2-40B4-BE49-F238E27FC236}">
                <a16:creationId xmlns="" xmlns:a16="http://schemas.microsoft.com/office/drawing/2014/main" id="{53E966F1-AF53-4196-8E0A-944748BBF033}"/>
              </a:ext>
            </a:extLst>
          </p:cNvPr>
          <p:cNvSpPr>
            <a:spLocks noGrp="1"/>
          </p:cNvSpPr>
          <p:nvPr>
            <p:ph type="body" idx="1"/>
          </p:nvPr>
        </p:nvSpPr>
        <p:spPr>
          <a:xfrm>
            <a:off x="677335" y="4202884"/>
            <a:ext cx="8596668" cy="2567032"/>
          </a:xfrm>
        </p:spPr>
        <p:txBody>
          <a:bodyPr>
            <a:noAutofit/>
          </a:bodyPr>
          <a:lstStyle/>
          <a:p>
            <a:r>
              <a:rPr lang="it-IT" sz="3200" dirty="0">
                <a:solidFill>
                  <a:prstClr val="black"/>
                </a:solidFill>
                <a:ea typeface="+mj-ea"/>
                <a:cs typeface="+mj-cs"/>
              </a:rPr>
              <a:t>E' ovvio che un allenamento in questi orari darà il massimo dei benefici, ma se non potete rispettarli, non vi preoccupate.</a:t>
            </a:r>
          </a:p>
          <a:p>
            <a:pPr algn="ctr"/>
            <a:r>
              <a:rPr lang="it-IT" sz="3200" dirty="0">
                <a:solidFill>
                  <a:prstClr val="black"/>
                </a:solidFill>
                <a:ea typeface="+mj-ea"/>
                <a:cs typeface="+mj-cs"/>
              </a:rPr>
              <a:t> </a:t>
            </a:r>
            <a:r>
              <a:rPr lang="it-IT" sz="3200" dirty="0">
                <a:solidFill>
                  <a:srgbClr val="FF0000"/>
                </a:solidFill>
                <a:ea typeface="+mj-ea"/>
                <a:cs typeface="+mj-cs"/>
              </a:rPr>
              <a:t>Meglio allenarsi fuori orario che non farlo proprio</a:t>
            </a:r>
            <a:endParaRPr lang="it-IT" sz="3200" dirty="0">
              <a:solidFill>
                <a:srgbClr val="FF0000"/>
              </a:solidFill>
            </a:endParaRPr>
          </a:p>
        </p:txBody>
      </p:sp>
      <p:sp>
        <p:nvSpPr>
          <p:cNvPr id="8" name="Rettangolo 7">
            <a:extLst>
              <a:ext uri="{FF2B5EF4-FFF2-40B4-BE49-F238E27FC236}">
                <a16:creationId xmlns="" xmlns:a16="http://schemas.microsoft.com/office/drawing/2014/main" id="{AF413648-9A80-4D56-9EE0-0640311FAD45}"/>
              </a:ext>
            </a:extLst>
          </p:cNvPr>
          <p:cNvSpPr/>
          <p:nvPr/>
        </p:nvSpPr>
        <p:spPr>
          <a:xfrm>
            <a:off x="738231" y="-772150"/>
            <a:ext cx="8405769" cy="369332"/>
          </a:xfrm>
          <a:prstGeom prst="rect">
            <a:avLst/>
          </a:prstGeom>
        </p:spPr>
        <p:txBody>
          <a:bodyPr wrap="square">
            <a:spAutoFit/>
          </a:bodyPr>
          <a:lstStyle/>
          <a:p>
            <a:endParaRPr lang="it-IT" dirty="0"/>
          </a:p>
        </p:txBody>
      </p:sp>
    </p:spTree>
    <p:extLst>
      <p:ext uri="{BB962C8B-B14F-4D97-AF65-F5344CB8AC3E}">
        <p14:creationId xmlns:p14="http://schemas.microsoft.com/office/powerpoint/2010/main" val="78778471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1F79C4F5-6318-41FF-B85E-052573650530}"/>
              </a:ext>
            </a:extLst>
          </p:cNvPr>
          <p:cNvSpPr>
            <a:spLocks noGrp="1"/>
          </p:cNvSpPr>
          <p:nvPr>
            <p:ph type="title"/>
          </p:nvPr>
        </p:nvSpPr>
        <p:spPr>
          <a:xfrm>
            <a:off x="677334" y="609600"/>
            <a:ext cx="8596668" cy="207038"/>
          </a:xfrm>
        </p:spPr>
        <p:txBody>
          <a:bodyPr>
            <a:normAutofit fontScale="90000"/>
          </a:bodyPr>
          <a:lstStyle/>
          <a:p>
            <a:endParaRPr lang="it-IT" dirty="0"/>
          </a:p>
        </p:txBody>
      </p:sp>
      <p:pic>
        <p:nvPicPr>
          <p:cNvPr id="9" name="Segnaposto contenuto 8">
            <a:extLst>
              <a:ext uri="{FF2B5EF4-FFF2-40B4-BE49-F238E27FC236}">
                <a16:creationId xmlns="" xmlns:a16="http://schemas.microsoft.com/office/drawing/2014/main" id="{890F6E0D-B207-433F-AE38-9C41746BBE7A}"/>
              </a:ext>
            </a:extLst>
          </p:cNvPr>
          <p:cNvPicPr>
            <a:picLocks noGrp="1" noChangeAspect="1"/>
          </p:cNvPicPr>
          <p:nvPr>
            <p:ph sz="half" idx="1"/>
          </p:nvPr>
        </p:nvPicPr>
        <p:blipFill>
          <a:blip r:embed="rId2"/>
          <a:stretch>
            <a:fillRect/>
          </a:stretch>
        </p:blipFill>
        <p:spPr>
          <a:xfrm>
            <a:off x="436228" y="260060"/>
            <a:ext cx="8506436" cy="6308520"/>
          </a:xfrm>
          <a:prstGeom prst="rect">
            <a:avLst/>
          </a:prstGeom>
        </p:spPr>
      </p:pic>
    </p:spTree>
    <p:extLst>
      <p:ext uri="{BB962C8B-B14F-4D97-AF65-F5344CB8AC3E}">
        <p14:creationId xmlns:p14="http://schemas.microsoft.com/office/powerpoint/2010/main" val="479131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4DBCEF9A-D505-4811-BA2F-E13BB7E7A89C}"/>
              </a:ext>
            </a:extLst>
          </p:cNvPr>
          <p:cNvPicPr>
            <a:picLocks noChangeAspect="1"/>
          </p:cNvPicPr>
          <p:nvPr/>
        </p:nvPicPr>
        <p:blipFill>
          <a:blip r:embed="rId2"/>
          <a:stretch>
            <a:fillRect/>
          </a:stretch>
        </p:blipFill>
        <p:spPr>
          <a:xfrm>
            <a:off x="604007" y="310394"/>
            <a:ext cx="8900720" cy="6174296"/>
          </a:xfrm>
          <a:prstGeom prst="rect">
            <a:avLst/>
          </a:prstGeom>
        </p:spPr>
      </p:pic>
    </p:spTree>
    <p:extLst>
      <p:ext uri="{BB962C8B-B14F-4D97-AF65-F5344CB8AC3E}">
        <p14:creationId xmlns:p14="http://schemas.microsoft.com/office/powerpoint/2010/main" val="249019089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a:extLst>
              <a:ext uri="{FF2B5EF4-FFF2-40B4-BE49-F238E27FC236}">
                <a16:creationId xmlns="" xmlns:a16="http://schemas.microsoft.com/office/drawing/2014/main" id="{9066980A-AAEE-4231-A5F9-B9D5D035FB43}"/>
              </a:ext>
            </a:extLst>
          </p:cNvPr>
          <p:cNvSpPr>
            <a:spLocks noGrp="1"/>
          </p:cNvSpPr>
          <p:nvPr>
            <p:ph type="title"/>
          </p:nvPr>
        </p:nvSpPr>
        <p:spPr/>
        <p:txBody>
          <a:bodyPr/>
          <a:lstStyle/>
          <a:p>
            <a:r>
              <a:rPr lang="it-IT" b="1" i="1" dirty="0"/>
              <a:t>Un solo orologio centrale o tanti orologi sparsi nell’organismo?</a:t>
            </a:r>
            <a:endParaRPr lang="it-IT" dirty="0"/>
          </a:p>
        </p:txBody>
      </p:sp>
      <p:sp>
        <p:nvSpPr>
          <p:cNvPr id="5" name="Segnaposto testo 4">
            <a:extLst>
              <a:ext uri="{FF2B5EF4-FFF2-40B4-BE49-F238E27FC236}">
                <a16:creationId xmlns="" xmlns:a16="http://schemas.microsoft.com/office/drawing/2014/main" id="{1B7DA3B1-6F98-44E3-8F1B-84A99D306E6A}"/>
              </a:ext>
            </a:extLst>
          </p:cNvPr>
          <p:cNvSpPr>
            <a:spLocks noGrp="1"/>
          </p:cNvSpPr>
          <p:nvPr>
            <p:ph type="body" idx="1"/>
          </p:nvPr>
        </p:nvSpPr>
        <p:spPr>
          <a:xfrm>
            <a:off x="675745" y="2160983"/>
            <a:ext cx="4185623" cy="45719"/>
          </a:xfrm>
        </p:spPr>
        <p:txBody>
          <a:bodyPr/>
          <a:lstStyle/>
          <a:p>
            <a:endParaRPr lang="it-IT" dirty="0"/>
          </a:p>
        </p:txBody>
      </p:sp>
      <p:sp>
        <p:nvSpPr>
          <p:cNvPr id="6" name="Segnaposto contenuto 5">
            <a:extLst>
              <a:ext uri="{FF2B5EF4-FFF2-40B4-BE49-F238E27FC236}">
                <a16:creationId xmlns="" xmlns:a16="http://schemas.microsoft.com/office/drawing/2014/main" id="{BCAD0C6C-4CB4-4C08-9020-41F50661565E}"/>
              </a:ext>
            </a:extLst>
          </p:cNvPr>
          <p:cNvSpPr>
            <a:spLocks noGrp="1"/>
          </p:cNvSpPr>
          <p:nvPr>
            <p:ph sz="half" idx="2"/>
          </p:nvPr>
        </p:nvSpPr>
        <p:spPr/>
        <p:txBody>
          <a:bodyPr/>
          <a:lstStyle/>
          <a:p>
            <a:r>
              <a:rPr lang="it-IT" b="1" dirty="0"/>
              <a:t>nucleo soprachiasmatico</a:t>
            </a:r>
            <a:r>
              <a:rPr lang="it-IT" dirty="0"/>
              <a:t> (</a:t>
            </a:r>
            <a:r>
              <a:rPr lang="it-IT" b="1" dirty="0"/>
              <a:t>SCN, </a:t>
            </a:r>
            <a:r>
              <a:rPr lang="it-IT" dirty="0"/>
              <a:t>dall’inglese </a:t>
            </a:r>
            <a:r>
              <a:rPr lang="it-IT" i="1" dirty="0" err="1"/>
              <a:t>suprachiasmatic</a:t>
            </a:r>
            <a:r>
              <a:rPr lang="it-IT" i="1" dirty="0"/>
              <a:t> </a:t>
            </a:r>
            <a:r>
              <a:rPr lang="it-IT" i="1" dirty="0" err="1"/>
              <a:t>nucleus</a:t>
            </a:r>
            <a:r>
              <a:rPr lang="it-IT" dirty="0"/>
              <a:t>). L’SCN fu identificato all’inizio degli anni ’70, grazie ad esperimenti che mostrano che, quando questa zona è lesionata, si osserva una perdita dei ritmi circadiani;</a:t>
            </a:r>
          </a:p>
        </p:txBody>
      </p:sp>
      <p:sp>
        <p:nvSpPr>
          <p:cNvPr id="7" name="Segnaposto testo 6">
            <a:extLst>
              <a:ext uri="{FF2B5EF4-FFF2-40B4-BE49-F238E27FC236}">
                <a16:creationId xmlns="" xmlns:a16="http://schemas.microsoft.com/office/drawing/2014/main" id="{346A70B9-A184-44E3-ACE5-24C8F742A488}"/>
              </a:ext>
            </a:extLst>
          </p:cNvPr>
          <p:cNvSpPr>
            <a:spLocks noGrp="1"/>
          </p:cNvSpPr>
          <p:nvPr>
            <p:ph type="body" sz="quarter" idx="3"/>
          </p:nvPr>
        </p:nvSpPr>
        <p:spPr>
          <a:xfrm>
            <a:off x="5088383" y="2160983"/>
            <a:ext cx="4185618" cy="45719"/>
          </a:xfrm>
        </p:spPr>
        <p:txBody>
          <a:bodyPr/>
          <a:lstStyle/>
          <a:p>
            <a:endParaRPr lang="it-IT" dirty="0"/>
          </a:p>
        </p:txBody>
      </p:sp>
      <p:sp>
        <p:nvSpPr>
          <p:cNvPr id="9" name="Rectangle 1">
            <a:extLst>
              <a:ext uri="{FF2B5EF4-FFF2-40B4-BE49-F238E27FC236}">
                <a16:creationId xmlns="" xmlns:a16="http://schemas.microsoft.com/office/drawing/2014/main" id="{41855D03-9EFA-41E8-8F81-474A782867D0}"/>
              </a:ext>
            </a:extLst>
          </p:cNvPr>
          <p:cNvSpPr>
            <a:spLocks noGrp="1" noChangeArrowheads="1"/>
          </p:cNvSpPr>
          <p:nvPr>
            <p:ph sz="quarter" idx="4"/>
          </p:nvPr>
        </p:nvSpPr>
        <p:spPr bwMode="auto">
          <a:xfrm>
            <a:off x="5088384" y="3004309"/>
            <a:ext cx="4298898" cy="27699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ctr" anchorCtr="0" compatLnSpc="1">
            <a:prstTxWarp prst="textNoShape">
              <a:avLst/>
            </a:prstTxWarp>
            <a:spAutoFit/>
          </a:bodyPr>
          <a:lstStyle>
            <a:lvl1pPr eaLnBrk="0" fontAlgn="base" hangingPunct="0">
              <a:spcBef>
                <a:spcPct val="0"/>
              </a:spcBef>
              <a:spcAft>
                <a:spcPct val="0"/>
              </a:spcAft>
              <a:defRPr>
                <a:solidFill>
                  <a:schemeClr val="tx1"/>
                </a:solidFill>
                <a:latin typeface="Arial" panose="020B0604020202020204" pitchFamily="34" charset="0"/>
              </a:defRPr>
            </a:lvl1pPr>
            <a:lvl2pPr eaLnBrk="0" fontAlgn="base" hangingPunct="0">
              <a:spcBef>
                <a:spcPct val="0"/>
              </a:spcBef>
              <a:spcAft>
                <a:spcPct val="0"/>
              </a:spcAft>
              <a:defRPr>
                <a:solidFill>
                  <a:schemeClr val="tx1"/>
                </a:solidFill>
                <a:latin typeface="Arial" panose="020B0604020202020204" pitchFamily="34" charset="0"/>
              </a:defRPr>
            </a:lvl2pPr>
            <a:lvl3pPr eaLnBrk="0" fontAlgn="base" hangingPunct="0">
              <a:spcBef>
                <a:spcPct val="0"/>
              </a:spcBef>
              <a:spcAft>
                <a:spcPct val="0"/>
              </a:spcAft>
              <a:defRPr>
                <a:solidFill>
                  <a:schemeClr val="tx1"/>
                </a:solidFill>
                <a:latin typeface="Arial" panose="020B0604020202020204" pitchFamily="34" charset="0"/>
              </a:defRPr>
            </a:lvl3pPr>
            <a:lvl4pPr eaLnBrk="0" fontAlgn="base" hangingPunct="0">
              <a:spcBef>
                <a:spcPct val="0"/>
              </a:spcBef>
              <a:spcAft>
                <a:spcPct val="0"/>
              </a:spcAft>
              <a:defRPr>
                <a:solidFill>
                  <a:schemeClr val="tx1"/>
                </a:solidFill>
                <a:latin typeface="Arial" panose="020B0604020202020204" pitchFamily="34" charset="0"/>
              </a:defRPr>
            </a:lvl4pPr>
            <a:lvl5pPr eaLnBrk="0" fontAlgn="base" hangingPunct="0">
              <a:spcBef>
                <a:spcPct val="0"/>
              </a:spcBef>
              <a:spcAft>
                <a:spcPct val="0"/>
              </a:spcAft>
              <a:defRPr>
                <a:solidFill>
                  <a:schemeClr val="tx1"/>
                </a:solidFill>
                <a:latin typeface="Arial" panose="020B0604020202020204" pitchFamily="34" charset="0"/>
              </a:defRPr>
            </a:lvl5pPr>
            <a:lvl6pPr eaLnBrk="0" fontAlgn="base" hangingPunct="0">
              <a:spcBef>
                <a:spcPct val="0"/>
              </a:spcBef>
              <a:spcAft>
                <a:spcPct val="0"/>
              </a:spcAft>
              <a:defRPr>
                <a:solidFill>
                  <a:schemeClr val="tx1"/>
                </a:solidFill>
                <a:latin typeface="Arial" panose="020B0604020202020204" pitchFamily="34" charset="0"/>
              </a:defRPr>
            </a:lvl6pPr>
            <a:lvl7pPr eaLnBrk="0" fontAlgn="base" hangingPunct="0">
              <a:spcBef>
                <a:spcPct val="0"/>
              </a:spcBef>
              <a:spcAft>
                <a:spcPct val="0"/>
              </a:spcAft>
              <a:defRPr>
                <a:solidFill>
                  <a:schemeClr val="tx1"/>
                </a:solidFill>
                <a:latin typeface="Arial" panose="020B0604020202020204" pitchFamily="34" charset="0"/>
              </a:defRPr>
            </a:lvl7pPr>
            <a:lvl8pPr eaLnBrk="0" fontAlgn="base" hangingPunct="0">
              <a:spcBef>
                <a:spcPct val="0"/>
              </a:spcBef>
              <a:spcAft>
                <a:spcPct val="0"/>
              </a:spcAft>
              <a:defRPr>
                <a:solidFill>
                  <a:schemeClr val="tx1"/>
                </a:solidFill>
                <a:latin typeface="Arial" panose="020B0604020202020204" pitchFamily="34" charset="0"/>
              </a:defRPr>
            </a:lvl8pPr>
            <a:lvl9pPr eaLnBrk="0" fontAlgn="base" hangingPunct="0">
              <a:spcBef>
                <a:spcPct val="0"/>
              </a:spcBef>
              <a:spcAft>
                <a:spcPct val="0"/>
              </a:spcAft>
              <a:defRPr>
                <a:solidFill>
                  <a:schemeClr val="tx1"/>
                </a:solidFill>
                <a:latin typeface="Arial" panose="020B0604020202020204" pitchFamily="34" charset="0"/>
              </a:defRPr>
            </a:lvl9pPr>
          </a:lstStyle>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latin typeface="&amp;quot"/>
              </a:rPr>
              <a:t> di recente si è invece dimostrato che esistono “orologi periferici” a livello di diversi organi, che sono poi modulati dall’orologio centrale.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latin typeface="&amp;quot"/>
              </a:rPr>
              <a:t>E’ possibile mostrare ritmi circadiani nel fegato, nell’ipofisi, nel cuore, nel rene ed in molti altri tessuti.</a:t>
            </a:r>
            <a:endParaRPr kumimoji="0" lang="it-IT" altLang="it-IT"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0" i="0" u="none" strike="noStrike" cap="none" normalizeH="0" baseline="0" dirty="0">
                <a:ln>
                  <a:noFill/>
                </a:ln>
                <a:solidFill>
                  <a:srgbClr val="000000"/>
                </a:solidFill>
                <a:effectLst/>
                <a:latin typeface="&amp;quot"/>
              </a:rPr>
              <a:t> </a:t>
            </a:r>
            <a:endParaRPr kumimoji="0" lang="it-IT" altLang="it-IT" sz="2000" b="0" i="0" u="none" strike="noStrike" cap="none" normalizeH="0" baseline="0" dirty="0">
              <a:ln>
                <a:noFill/>
              </a:ln>
              <a:solidFill>
                <a:schemeClr val="tx1"/>
              </a:solidFill>
              <a:effectLst/>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it-IT" altLang="it-IT" sz="2000" b="1" i="1" u="none" strike="noStrike" cap="none" normalizeH="0" baseline="0" dirty="0">
                <a:ln>
                  <a:noFill/>
                </a:ln>
                <a:solidFill>
                  <a:srgbClr val="000000"/>
                </a:solidFill>
                <a:effectLst/>
                <a:latin typeface="&amp;quot"/>
              </a:rPr>
              <a:t>Un piccolo orologio cellulare: i geni clock</a:t>
            </a:r>
            <a:endParaRPr kumimoji="0" lang="it-IT" altLang="it-IT" sz="2000" b="0" i="0" u="none" strike="noStrike" cap="none" normalizeH="0" baseline="0" dirty="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289931105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9C8676AF-E75C-4B11-B617-8DF99DE7A6B7}"/>
              </a:ext>
            </a:extLst>
          </p:cNvPr>
          <p:cNvSpPr>
            <a:spLocks noGrp="1"/>
          </p:cNvSpPr>
          <p:nvPr>
            <p:ph type="title"/>
          </p:nvPr>
        </p:nvSpPr>
        <p:spPr/>
        <p:txBody>
          <a:bodyPr/>
          <a:lstStyle/>
          <a:p>
            <a:pPr algn="ctr"/>
            <a:r>
              <a:rPr lang="it-IT" altLang="it-IT" dirty="0">
                <a:solidFill>
                  <a:srgbClr val="105363"/>
                </a:solidFill>
                <a:latin typeface="Lato"/>
              </a:rPr>
              <a:t>Ormoni e Ritmi circadiani</a:t>
            </a:r>
            <a:br>
              <a:rPr lang="it-IT" altLang="it-IT" dirty="0">
                <a:solidFill>
                  <a:srgbClr val="105363"/>
                </a:solidFill>
                <a:latin typeface="Lato"/>
              </a:rPr>
            </a:br>
            <a:endParaRPr lang="it-IT" dirty="0"/>
          </a:p>
        </p:txBody>
      </p:sp>
      <p:sp>
        <p:nvSpPr>
          <p:cNvPr id="3" name="Segnaposto testo 2">
            <a:extLst>
              <a:ext uri="{FF2B5EF4-FFF2-40B4-BE49-F238E27FC236}">
                <a16:creationId xmlns="" xmlns:a16="http://schemas.microsoft.com/office/drawing/2014/main" id="{DEEDB3C5-1CC0-40E1-BD43-779F1D22DC45}"/>
              </a:ext>
            </a:extLst>
          </p:cNvPr>
          <p:cNvSpPr>
            <a:spLocks noGrp="1"/>
          </p:cNvSpPr>
          <p:nvPr>
            <p:ph type="body" idx="1"/>
          </p:nvPr>
        </p:nvSpPr>
        <p:spPr/>
        <p:txBody>
          <a:bodyPr/>
          <a:lstStyle/>
          <a:p>
            <a:endParaRPr lang="it-IT"/>
          </a:p>
        </p:txBody>
      </p:sp>
      <p:sp>
        <p:nvSpPr>
          <p:cNvPr id="4" name="Segnaposto contenuto 3">
            <a:extLst>
              <a:ext uri="{FF2B5EF4-FFF2-40B4-BE49-F238E27FC236}">
                <a16:creationId xmlns="" xmlns:a16="http://schemas.microsoft.com/office/drawing/2014/main" id="{D2CBDC31-823D-4548-8770-F40447A40214}"/>
              </a:ext>
            </a:extLst>
          </p:cNvPr>
          <p:cNvSpPr>
            <a:spLocks noGrp="1"/>
          </p:cNvSpPr>
          <p:nvPr>
            <p:ph sz="half" idx="2"/>
          </p:nvPr>
        </p:nvSpPr>
        <p:spPr>
          <a:xfrm>
            <a:off x="675745" y="1930399"/>
            <a:ext cx="4185623" cy="4780793"/>
          </a:xfrm>
        </p:spPr>
        <p:txBody>
          <a:bodyPr/>
          <a:lstStyle/>
          <a:p>
            <a:pPr marL="0" lvl="0" indent="0" defTabSz="914400" eaLnBrk="0" fontAlgn="base" hangingPunct="0">
              <a:spcBef>
                <a:spcPct val="0"/>
              </a:spcBef>
              <a:spcAft>
                <a:spcPct val="0"/>
              </a:spcAft>
              <a:buClrTx/>
              <a:buSzTx/>
              <a:buNone/>
            </a:pPr>
            <a:r>
              <a:rPr lang="it-IT" altLang="it-IT" dirty="0">
                <a:solidFill>
                  <a:srgbClr val="000000"/>
                </a:solidFill>
                <a:cs typeface="Arial" panose="020B0604020202020204" pitchFamily="34" charset="0"/>
              </a:rPr>
              <a:t>Le concentrazioni plasmatiche dei principali </a:t>
            </a:r>
            <a:r>
              <a:rPr lang="it-IT" altLang="it-IT" b="1" dirty="0">
                <a:solidFill>
                  <a:srgbClr val="111111"/>
                </a:solidFill>
                <a:cs typeface="Arial" panose="020B0604020202020204" pitchFamily="34" charset="0"/>
              </a:rPr>
              <a:t>ormoni</a:t>
            </a:r>
            <a:r>
              <a:rPr lang="it-IT" altLang="it-IT" dirty="0">
                <a:solidFill>
                  <a:srgbClr val="000000"/>
                </a:solidFill>
                <a:cs typeface="Arial" panose="020B0604020202020204" pitchFamily="34" charset="0"/>
              </a:rPr>
              <a:t> del </a:t>
            </a:r>
            <a:r>
              <a:rPr lang="it-IT" altLang="it-IT" dirty="0">
                <a:solidFill>
                  <a:srgbClr val="1A9CAC"/>
                </a:solidFill>
                <a:cs typeface="Arial" panose="020B0604020202020204" pitchFamily="34" charset="0"/>
                <a:hlinkClick r:id="rId2">
                  <a:extLst>
                    <a:ext uri="{A12FA001-AC4F-418D-AE19-62706E023703}">
                      <ahyp:hlinkClr xmlns="" xmlns:ahyp="http://schemas.microsoft.com/office/drawing/2018/hyperlinkcolor" val="tx"/>
                    </a:ext>
                  </a:extLst>
                </a:hlinkClick>
              </a:rPr>
              <a:t>corpo umano</a:t>
            </a:r>
            <a:r>
              <a:rPr lang="it-IT" altLang="it-IT" dirty="0">
                <a:solidFill>
                  <a:srgbClr val="000000"/>
                </a:solidFill>
                <a:cs typeface="Arial" panose="020B0604020202020204" pitchFamily="34" charset="0"/>
              </a:rPr>
              <a:t> seguono un andamento sinusoidale, caratterizzato dall'alternarsi di: </a:t>
            </a:r>
            <a:endParaRPr lang="it-IT" altLang="it-IT" dirty="0">
              <a:solidFill>
                <a:prstClr val="black"/>
              </a:solidFill>
              <a:cs typeface="Arial" panose="020B0604020202020204" pitchFamily="34" charset="0"/>
            </a:endParaRPr>
          </a:p>
          <a:p>
            <a:pPr marL="0" lvl="0" indent="0" defTabSz="914400" eaLnBrk="0" fontAlgn="base" hangingPunct="0">
              <a:spcBef>
                <a:spcPct val="0"/>
              </a:spcBef>
              <a:spcAft>
                <a:spcPct val="0"/>
              </a:spcAft>
              <a:buClrTx/>
              <a:buSzTx/>
              <a:buFontTx/>
              <a:buChar char="•"/>
            </a:pPr>
            <a:r>
              <a:rPr lang="it-IT" altLang="it-IT" dirty="0">
                <a:solidFill>
                  <a:srgbClr val="000000"/>
                </a:solidFill>
                <a:cs typeface="Arial" panose="020B0604020202020204" pitchFamily="34" charset="0"/>
              </a:rPr>
              <a:t>Fase crescente </a:t>
            </a:r>
          </a:p>
          <a:p>
            <a:pPr marL="0" lvl="0" indent="0" defTabSz="914400" eaLnBrk="0" fontAlgn="base" hangingPunct="0">
              <a:spcBef>
                <a:spcPct val="0"/>
              </a:spcBef>
              <a:spcAft>
                <a:spcPct val="0"/>
              </a:spcAft>
              <a:buClrTx/>
              <a:buSzTx/>
              <a:buFontTx/>
              <a:buChar char="•"/>
            </a:pPr>
            <a:r>
              <a:rPr lang="it-IT" altLang="it-IT" dirty="0">
                <a:solidFill>
                  <a:srgbClr val="000000"/>
                </a:solidFill>
                <a:cs typeface="Arial" panose="020B0604020202020204" pitchFamily="34" charset="0"/>
              </a:rPr>
              <a:t>Picco massimo (</a:t>
            </a:r>
            <a:r>
              <a:rPr lang="it-IT" altLang="it-IT" dirty="0" err="1">
                <a:solidFill>
                  <a:srgbClr val="000000"/>
                </a:solidFill>
                <a:cs typeface="Arial" panose="020B0604020202020204" pitchFamily="34" charset="0"/>
              </a:rPr>
              <a:t>acrofase</a:t>
            </a:r>
            <a:r>
              <a:rPr lang="it-IT" altLang="it-IT" dirty="0">
                <a:solidFill>
                  <a:srgbClr val="000000"/>
                </a:solidFill>
                <a:cs typeface="Arial" panose="020B0604020202020204" pitchFamily="34" charset="0"/>
              </a:rPr>
              <a:t>) </a:t>
            </a:r>
          </a:p>
          <a:p>
            <a:pPr marL="0" lvl="0" indent="0" defTabSz="914400" eaLnBrk="0" fontAlgn="base" hangingPunct="0">
              <a:spcBef>
                <a:spcPct val="0"/>
              </a:spcBef>
              <a:spcAft>
                <a:spcPct val="0"/>
              </a:spcAft>
              <a:buClrTx/>
              <a:buSzTx/>
              <a:buFontTx/>
              <a:buChar char="•"/>
            </a:pPr>
            <a:r>
              <a:rPr lang="it-IT" altLang="it-IT" dirty="0">
                <a:solidFill>
                  <a:srgbClr val="000000"/>
                </a:solidFill>
                <a:cs typeface="Arial" panose="020B0604020202020204" pitchFamily="34" charset="0"/>
              </a:rPr>
              <a:t>Fase decrescente </a:t>
            </a:r>
          </a:p>
          <a:p>
            <a:pPr marL="0" lvl="0" indent="0" defTabSz="914400" eaLnBrk="0" fontAlgn="base" hangingPunct="0">
              <a:spcBef>
                <a:spcPct val="0"/>
              </a:spcBef>
              <a:spcAft>
                <a:spcPct val="0"/>
              </a:spcAft>
              <a:buClrTx/>
              <a:buSzTx/>
              <a:buFontTx/>
              <a:buChar char="•"/>
            </a:pPr>
            <a:r>
              <a:rPr lang="it-IT" altLang="it-IT" dirty="0">
                <a:solidFill>
                  <a:srgbClr val="000000"/>
                </a:solidFill>
                <a:cs typeface="Arial" panose="020B0604020202020204" pitchFamily="34" charset="0"/>
              </a:rPr>
              <a:t>Picco minimo </a:t>
            </a:r>
          </a:p>
          <a:p>
            <a:pPr marL="0" lvl="0" indent="0" defTabSz="914400" eaLnBrk="0" fontAlgn="base" hangingPunct="0">
              <a:spcBef>
                <a:spcPct val="0"/>
              </a:spcBef>
              <a:spcAft>
                <a:spcPct val="0"/>
              </a:spcAft>
              <a:buClrTx/>
              <a:buSzTx/>
              <a:buNone/>
            </a:pPr>
            <a:r>
              <a:rPr lang="it-IT" altLang="it-IT" dirty="0">
                <a:solidFill>
                  <a:srgbClr val="000000"/>
                </a:solidFill>
                <a:cs typeface="Arial" panose="020B0604020202020204" pitchFamily="34" charset="0"/>
              </a:rPr>
              <a:t>L'alternarsi di questi stadi può compiersi o essere studiata nell'arco di un giorno (ritmi circadiani), di una settimana (ritmi </a:t>
            </a:r>
            <a:r>
              <a:rPr lang="it-IT" altLang="it-IT" dirty="0" err="1">
                <a:solidFill>
                  <a:srgbClr val="000000"/>
                </a:solidFill>
                <a:cs typeface="Arial" panose="020B0604020202020204" pitchFamily="34" charset="0"/>
              </a:rPr>
              <a:t>circasettani</a:t>
            </a:r>
            <a:r>
              <a:rPr lang="it-IT" altLang="it-IT" dirty="0">
                <a:solidFill>
                  <a:srgbClr val="000000"/>
                </a:solidFill>
                <a:cs typeface="Arial" panose="020B0604020202020204" pitchFamily="34" charset="0"/>
              </a:rPr>
              <a:t>), </a:t>
            </a:r>
          </a:p>
          <a:p>
            <a:pPr marL="0" lvl="0" indent="0" defTabSz="914400" eaLnBrk="0" fontAlgn="base" hangingPunct="0">
              <a:spcBef>
                <a:spcPct val="0"/>
              </a:spcBef>
              <a:spcAft>
                <a:spcPct val="0"/>
              </a:spcAft>
              <a:buClrTx/>
              <a:buSzTx/>
              <a:buNone/>
            </a:pPr>
            <a:r>
              <a:rPr lang="it-IT" altLang="it-IT" dirty="0">
                <a:solidFill>
                  <a:srgbClr val="000000"/>
                </a:solidFill>
                <a:cs typeface="Arial" panose="020B0604020202020204" pitchFamily="34" charset="0"/>
              </a:rPr>
              <a:t>di un mese (ritmi </a:t>
            </a:r>
            <a:r>
              <a:rPr lang="it-IT" altLang="it-IT" dirty="0" err="1">
                <a:solidFill>
                  <a:srgbClr val="000000"/>
                </a:solidFill>
                <a:cs typeface="Arial" panose="020B0604020202020204" pitchFamily="34" charset="0"/>
              </a:rPr>
              <a:t>circatrigintani</a:t>
            </a:r>
            <a:r>
              <a:rPr lang="it-IT" altLang="it-IT" dirty="0">
                <a:solidFill>
                  <a:srgbClr val="000000"/>
                </a:solidFill>
                <a:cs typeface="Arial" panose="020B0604020202020204" pitchFamily="34" charset="0"/>
              </a:rPr>
              <a:t>), di un ciclo lunare (ritmi </a:t>
            </a:r>
            <a:r>
              <a:rPr lang="it-IT" altLang="it-IT" dirty="0" err="1">
                <a:solidFill>
                  <a:srgbClr val="000000"/>
                </a:solidFill>
                <a:cs typeface="Arial" panose="020B0604020202020204" pitchFamily="34" charset="0"/>
              </a:rPr>
              <a:t>circalunari</a:t>
            </a:r>
            <a:r>
              <a:rPr lang="it-IT" altLang="it-IT" dirty="0">
                <a:solidFill>
                  <a:srgbClr val="000000"/>
                </a:solidFill>
                <a:cs typeface="Arial" panose="020B0604020202020204" pitchFamily="34" charset="0"/>
              </a:rPr>
              <a:t>) di un anno (ritmi </a:t>
            </a:r>
            <a:r>
              <a:rPr lang="it-IT" altLang="it-IT" dirty="0" err="1">
                <a:solidFill>
                  <a:srgbClr val="000000"/>
                </a:solidFill>
                <a:cs typeface="Arial" panose="020B0604020202020204" pitchFamily="34" charset="0"/>
              </a:rPr>
              <a:t>circannuali</a:t>
            </a:r>
            <a:r>
              <a:rPr lang="it-IT" altLang="it-IT" dirty="0">
                <a:solidFill>
                  <a:srgbClr val="000000"/>
                </a:solidFill>
                <a:cs typeface="Arial" panose="020B0604020202020204" pitchFamily="34" charset="0"/>
              </a:rPr>
              <a:t>) e così via. </a:t>
            </a:r>
          </a:p>
          <a:p>
            <a:endParaRPr lang="it-IT" dirty="0"/>
          </a:p>
        </p:txBody>
      </p:sp>
      <p:sp>
        <p:nvSpPr>
          <p:cNvPr id="5" name="Segnaposto testo 4">
            <a:extLst>
              <a:ext uri="{FF2B5EF4-FFF2-40B4-BE49-F238E27FC236}">
                <a16:creationId xmlns="" xmlns:a16="http://schemas.microsoft.com/office/drawing/2014/main" id="{2667EA41-5CDD-4EA4-A022-AB009FC2D2FE}"/>
              </a:ext>
            </a:extLst>
          </p:cNvPr>
          <p:cNvSpPr>
            <a:spLocks noGrp="1"/>
          </p:cNvSpPr>
          <p:nvPr>
            <p:ph type="body" sz="quarter" idx="3"/>
          </p:nvPr>
        </p:nvSpPr>
        <p:spPr/>
        <p:txBody>
          <a:bodyPr/>
          <a:lstStyle/>
          <a:p>
            <a:endParaRPr lang="it-IT"/>
          </a:p>
        </p:txBody>
      </p:sp>
      <p:pic>
        <p:nvPicPr>
          <p:cNvPr id="7" name="Segnaposto contenuto 6">
            <a:extLst>
              <a:ext uri="{FF2B5EF4-FFF2-40B4-BE49-F238E27FC236}">
                <a16:creationId xmlns="" xmlns:a16="http://schemas.microsoft.com/office/drawing/2014/main" id="{4F40428C-8C2D-481A-BF0D-06F046139AFE}"/>
              </a:ext>
            </a:extLst>
          </p:cNvPr>
          <p:cNvPicPr>
            <a:picLocks noGrp="1" noChangeAspect="1"/>
          </p:cNvPicPr>
          <p:nvPr>
            <p:ph sz="quarter" idx="4"/>
          </p:nvPr>
        </p:nvPicPr>
        <p:blipFill>
          <a:blip r:embed="rId3"/>
          <a:stretch>
            <a:fillRect/>
          </a:stretch>
        </p:blipFill>
        <p:spPr>
          <a:xfrm>
            <a:off x="5647779" y="2953705"/>
            <a:ext cx="3066554" cy="2871465"/>
          </a:xfrm>
          <a:prstGeom prst="rect">
            <a:avLst/>
          </a:prstGeom>
        </p:spPr>
      </p:pic>
    </p:spTree>
    <p:extLst>
      <p:ext uri="{BB962C8B-B14F-4D97-AF65-F5344CB8AC3E}">
        <p14:creationId xmlns:p14="http://schemas.microsoft.com/office/powerpoint/2010/main" val="8181289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magine 4">
            <a:extLst>
              <a:ext uri="{FF2B5EF4-FFF2-40B4-BE49-F238E27FC236}">
                <a16:creationId xmlns="" xmlns:a16="http://schemas.microsoft.com/office/drawing/2014/main" id="{06962791-5184-4BE1-B508-42B76CBB0AF2}"/>
              </a:ext>
            </a:extLst>
          </p:cNvPr>
          <p:cNvPicPr>
            <a:picLocks noChangeAspect="1"/>
          </p:cNvPicPr>
          <p:nvPr/>
        </p:nvPicPr>
        <p:blipFill>
          <a:blip r:embed="rId2"/>
          <a:stretch>
            <a:fillRect/>
          </a:stretch>
        </p:blipFill>
        <p:spPr>
          <a:xfrm>
            <a:off x="3204594" y="218114"/>
            <a:ext cx="4320156" cy="3665989"/>
          </a:xfrm>
          <a:prstGeom prst="rect">
            <a:avLst/>
          </a:prstGeom>
        </p:spPr>
      </p:pic>
      <p:sp>
        <p:nvSpPr>
          <p:cNvPr id="2" name="Titolo 1">
            <a:extLst>
              <a:ext uri="{FF2B5EF4-FFF2-40B4-BE49-F238E27FC236}">
                <a16:creationId xmlns="" xmlns:a16="http://schemas.microsoft.com/office/drawing/2014/main" id="{8CFBF574-19EE-497F-A8A9-C53B6134E9EA}"/>
              </a:ext>
            </a:extLst>
          </p:cNvPr>
          <p:cNvSpPr>
            <a:spLocks noGrp="1"/>
          </p:cNvSpPr>
          <p:nvPr>
            <p:ph type="ctrTitle"/>
          </p:nvPr>
        </p:nvSpPr>
        <p:spPr>
          <a:xfrm>
            <a:off x="1507067" y="947956"/>
            <a:ext cx="7766936" cy="2936147"/>
          </a:xfrm>
        </p:spPr>
        <p:txBody>
          <a:bodyPr/>
          <a:lstStyle/>
          <a:p>
            <a:endParaRPr lang="it-IT" sz="1100" dirty="0"/>
          </a:p>
        </p:txBody>
      </p:sp>
      <p:sp>
        <p:nvSpPr>
          <p:cNvPr id="3" name="Sottotitolo 2">
            <a:extLst>
              <a:ext uri="{FF2B5EF4-FFF2-40B4-BE49-F238E27FC236}">
                <a16:creationId xmlns="" xmlns:a16="http://schemas.microsoft.com/office/drawing/2014/main" id="{ED16DBF1-71E9-4A53-83EA-D07E68D38C37}"/>
              </a:ext>
            </a:extLst>
          </p:cNvPr>
          <p:cNvSpPr>
            <a:spLocks noGrp="1"/>
          </p:cNvSpPr>
          <p:nvPr>
            <p:ph type="subTitle" idx="1"/>
          </p:nvPr>
        </p:nvSpPr>
        <p:spPr>
          <a:xfrm>
            <a:off x="1507067" y="3429000"/>
            <a:ext cx="7766936" cy="2988577"/>
          </a:xfrm>
        </p:spPr>
        <p:txBody>
          <a:bodyPr>
            <a:normAutofit fontScale="92500" lnSpcReduction="10000"/>
          </a:bodyPr>
          <a:lstStyle/>
          <a:p>
            <a:endParaRPr lang="it-IT" b="1" i="1" dirty="0"/>
          </a:p>
          <a:p>
            <a:endParaRPr lang="it-IT" b="1" i="1" dirty="0"/>
          </a:p>
          <a:p>
            <a:r>
              <a:rPr lang="it-IT" sz="2400" b="1" i="1" dirty="0"/>
              <a:t>Cronobiologia</a:t>
            </a:r>
            <a:r>
              <a:rPr lang="it-IT" dirty="0"/>
              <a:t>, ovvero una branca della scienza che studia la variazione delle funzioni e dei parametri biologici degli organismi viventi in base ai ritmi temporali. </a:t>
            </a:r>
          </a:p>
          <a:p>
            <a:pPr algn="ctr"/>
            <a:r>
              <a:rPr lang="it-IT" sz="2400" dirty="0">
                <a:solidFill>
                  <a:srgbClr val="FF0000"/>
                </a:solidFill>
              </a:rPr>
              <a:t>Prendendo spunto da queste variazioni su scala temporale, è stato postulato che il bioritmo degli individui è in grado di influire profondamente sull’</a:t>
            </a:r>
            <a:r>
              <a:rPr lang="it-IT" sz="2400" b="1" dirty="0">
                <a:solidFill>
                  <a:srgbClr val="FF0000"/>
                </a:solidFill>
              </a:rPr>
              <a:t>assunzione</a:t>
            </a:r>
            <a:r>
              <a:rPr lang="it-IT" sz="2400" dirty="0">
                <a:solidFill>
                  <a:srgbClr val="FF0000"/>
                </a:solidFill>
              </a:rPr>
              <a:t> dei principi nutritivi introdotti con l’alimentazione</a:t>
            </a:r>
            <a:r>
              <a:rPr lang="it-IT" dirty="0">
                <a:solidFill>
                  <a:srgbClr val="FF0000"/>
                </a:solidFill>
              </a:rPr>
              <a:t>.</a:t>
            </a:r>
          </a:p>
        </p:txBody>
      </p:sp>
    </p:spTree>
    <p:extLst>
      <p:ext uri="{BB962C8B-B14F-4D97-AF65-F5344CB8AC3E}">
        <p14:creationId xmlns:p14="http://schemas.microsoft.com/office/powerpoint/2010/main" val="349503366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3F722DB4-91BB-4296-B09B-0153E6C0A3E7}"/>
              </a:ext>
            </a:extLst>
          </p:cNvPr>
          <p:cNvSpPr>
            <a:spLocks noGrp="1"/>
          </p:cNvSpPr>
          <p:nvPr>
            <p:ph type="title"/>
          </p:nvPr>
        </p:nvSpPr>
        <p:spPr>
          <a:xfrm>
            <a:off x="677335" y="609599"/>
            <a:ext cx="8596668" cy="2276213"/>
          </a:xfrm>
        </p:spPr>
        <p:txBody>
          <a:bodyPr>
            <a:normAutofit/>
          </a:bodyPr>
          <a:lstStyle/>
          <a:p>
            <a:pPr lvl="0" algn="ctr">
              <a:spcBef>
                <a:spcPts val="1000"/>
              </a:spcBef>
            </a:pPr>
            <a:r>
              <a:rPr lang="it-IT" sz="2400" dirty="0">
                <a:solidFill>
                  <a:srgbClr val="FF0000"/>
                </a:solidFill>
              </a:rPr>
              <a:t>Per il benessere e la salute e a</a:t>
            </a:r>
            <a:r>
              <a:rPr lang="it-IT" sz="2200" dirty="0">
                <a:solidFill>
                  <a:srgbClr val="FF0000"/>
                </a:solidFill>
                <a:ea typeface="+mn-ea"/>
                <a:cs typeface="+mn-cs"/>
              </a:rPr>
              <a:t>i fini di una efficace </a:t>
            </a:r>
            <a:r>
              <a:rPr lang="it-IT" sz="2200" b="1" dirty="0">
                <a:solidFill>
                  <a:srgbClr val="FF0000"/>
                </a:solidFill>
                <a:ea typeface="+mn-ea"/>
                <a:cs typeface="+mn-cs"/>
              </a:rPr>
              <a:t>calibrazione</a:t>
            </a:r>
            <a:r>
              <a:rPr lang="it-IT" sz="2200" dirty="0">
                <a:solidFill>
                  <a:srgbClr val="FF0000"/>
                </a:solidFill>
                <a:ea typeface="+mn-ea"/>
                <a:cs typeface="+mn-cs"/>
              </a:rPr>
              <a:t> del regime alimentare è indispensabile tenere in considerazione i livelli ormonali fisiologici di ciascun individuo e di conseguenza osservare</a:t>
            </a:r>
            <a:endParaRPr lang="it-IT" sz="2000" dirty="0">
              <a:solidFill>
                <a:srgbClr val="FF0000"/>
              </a:solidFill>
            </a:endParaRPr>
          </a:p>
        </p:txBody>
      </p:sp>
      <p:sp>
        <p:nvSpPr>
          <p:cNvPr id="3" name="Segnaposto testo 2">
            <a:extLst>
              <a:ext uri="{FF2B5EF4-FFF2-40B4-BE49-F238E27FC236}">
                <a16:creationId xmlns="" xmlns:a16="http://schemas.microsoft.com/office/drawing/2014/main" id="{9358CA8F-4943-4D87-B9AA-DA8A60B8D679}"/>
              </a:ext>
            </a:extLst>
          </p:cNvPr>
          <p:cNvSpPr>
            <a:spLocks noGrp="1"/>
          </p:cNvSpPr>
          <p:nvPr>
            <p:ph type="body" idx="1"/>
          </p:nvPr>
        </p:nvSpPr>
        <p:spPr>
          <a:xfrm>
            <a:off x="677335" y="2197915"/>
            <a:ext cx="8596668" cy="4546833"/>
          </a:xfrm>
        </p:spPr>
        <p:txBody>
          <a:bodyPr>
            <a:normAutofit/>
          </a:bodyPr>
          <a:lstStyle/>
          <a:p>
            <a:pPr algn="ctr"/>
            <a:r>
              <a:rPr lang="it-IT" sz="2000" dirty="0">
                <a:solidFill>
                  <a:srgbClr val="FF0000"/>
                </a:solidFill>
                <a:ea typeface="+mj-ea"/>
                <a:cs typeface="+mj-cs"/>
              </a:rPr>
              <a:t>un insieme di </a:t>
            </a:r>
            <a:r>
              <a:rPr lang="it-IT" sz="2000" b="1" dirty="0">
                <a:solidFill>
                  <a:srgbClr val="FF0000"/>
                </a:solidFill>
                <a:ea typeface="+mj-ea"/>
                <a:cs typeface="+mj-cs"/>
              </a:rPr>
              <a:t>indicazioni</a:t>
            </a:r>
            <a:r>
              <a:rPr lang="it-IT" sz="2000" dirty="0">
                <a:solidFill>
                  <a:srgbClr val="FF0000"/>
                </a:solidFill>
                <a:ea typeface="+mj-ea"/>
                <a:cs typeface="+mj-cs"/>
              </a:rPr>
              <a:t> che si basano sull’osservazione del comportamento dell’organismo in base al proprio ritmo circadiano. </a:t>
            </a:r>
          </a:p>
          <a:p>
            <a:pPr algn="ctr"/>
            <a:r>
              <a:rPr lang="it-IT" dirty="0">
                <a:solidFill>
                  <a:srgbClr val="90C226"/>
                </a:solidFill>
                <a:ea typeface="+mj-ea"/>
                <a:cs typeface="+mj-cs"/>
              </a:rPr>
              <a:t>Alcuni nutrienti, ad esempio, non vengono assorbiti allo stesso modo durante l’arco dell’intera giornata per cui è necessario introdurre l’alimento giusto al momento giusto in modo da approfittare </a:t>
            </a:r>
          </a:p>
          <a:p>
            <a:pPr algn="ctr"/>
            <a:r>
              <a:rPr lang="it-IT" dirty="0">
                <a:solidFill>
                  <a:srgbClr val="FF0000"/>
                </a:solidFill>
                <a:ea typeface="+mj-ea"/>
                <a:cs typeface="+mj-cs"/>
              </a:rPr>
              <a:t>della favorevole contingenza ormonale del momento</a:t>
            </a:r>
            <a:r>
              <a:rPr lang="it-IT" dirty="0">
                <a:solidFill>
                  <a:srgbClr val="90C226"/>
                </a:solidFill>
                <a:ea typeface="+mj-ea"/>
                <a:cs typeface="+mj-cs"/>
              </a:rPr>
              <a:t/>
            </a:r>
            <a:br>
              <a:rPr lang="it-IT" dirty="0">
                <a:solidFill>
                  <a:srgbClr val="90C226"/>
                </a:solidFill>
                <a:ea typeface="+mj-ea"/>
                <a:cs typeface="+mj-cs"/>
              </a:rPr>
            </a:br>
            <a:r>
              <a:rPr lang="it-IT" dirty="0">
                <a:solidFill>
                  <a:srgbClr val="90C226"/>
                </a:solidFill>
                <a:ea typeface="+mj-ea"/>
                <a:cs typeface="+mj-cs"/>
              </a:rPr>
              <a:t/>
            </a:r>
            <a:br>
              <a:rPr lang="it-IT" dirty="0">
                <a:solidFill>
                  <a:srgbClr val="90C226"/>
                </a:solidFill>
                <a:ea typeface="+mj-ea"/>
                <a:cs typeface="+mj-cs"/>
              </a:rPr>
            </a:br>
            <a:r>
              <a:rPr lang="it-IT" dirty="0">
                <a:solidFill>
                  <a:srgbClr val="90C226"/>
                </a:solidFill>
                <a:ea typeface="+mj-ea"/>
                <a:cs typeface="+mj-cs"/>
              </a:rPr>
              <a:t>Gli ormoni maggiormente interessati all’utilizzo degli alimenti sono :</a:t>
            </a:r>
            <a:br>
              <a:rPr lang="it-IT" dirty="0">
                <a:solidFill>
                  <a:srgbClr val="90C226"/>
                </a:solidFill>
                <a:ea typeface="+mj-ea"/>
                <a:cs typeface="+mj-cs"/>
              </a:rPr>
            </a:br>
            <a:r>
              <a:rPr lang="it-IT" dirty="0">
                <a:solidFill>
                  <a:srgbClr val="90C226"/>
                </a:solidFill>
                <a:ea typeface="+mj-ea"/>
                <a:cs typeface="+mj-cs"/>
              </a:rPr>
              <a:t>Cortisolo</a:t>
            </a:r>
            <a:br>
              <a:rPr lang="it-IT" dirty="0">
                <a:solidFill>
                  <a:srgbClr val="90C226"/>
                </a:solidFill>
                <a:ea typeface="+mj-ea"/>
                <a:cs typeface="+mj-cs"/>
              </a:rPr>
            </a:br>
            <a:r>
              <a:rPr lang="it-IT" dirty="0">
                <a:solidFill>
                  <a:srgbClr val="90C226"/>
                </a:solidFill>
                <a:ea typeface="+mj-ea"/>
                <a:cs typeface="+mj-cs"/>
              </a:rPr>
              <a:t>Insulina/glucagone</a:t>
            </a:r>
            <a:br>
              <a:rPr lang="it-IT" dirty="0">
                <a:solidFill>
                  <a:srgbClr val="90C226"/>
                </a:solidFill>
                <a:ea typeface="+mj-ea"/>
                <a:cs typeface="+mj-cs"/>
              </a:rPr>
            </a:br>
            <a:r>
              <a:rPr lang="it-IT" dirty="0">
                <a:solidFill>
                  <a:srgbClr val="90C226"/>
                </a:solidFill>
                <a:ea typeface="+mj-ea"/>
                <a:cs typeface="+mj-cs"/>
              </a:rPr>
              <a:t>GH</a:t>
            </a:r>
            <a:br>
              <a:rPr lang="it-IT" dirty="0">
                <a:solidFill>
                  <a:srgbClr val="90C226"/>
                </a:solidFill>
                <a:ea typeface="+mj-ea"/>
                <a:cs typeface="+mj-cs"/>
              </a:rPr>
            </a:br>
            <a:r>
              <a:rPr lang="it-IT" dirty="0">
                <a:solidFill>
                  <a:srgbClr val="90C226"/>
                </a:solidFill>
                <a:ea typeface="+mj-ea"/>
                <a:cs typeface="+mj-cs"/>
              </a:rPr>
              <a:t/>
            </a:r>
            <a:br>
              <a:rPr lang="it-IT" dirty="0">
                <a:solidFill>
                  <a:srgbClr val="90C226"/>
                </a:solidFill>
                <a:ea typeface="+mj-ea"/>
                <a:cs typeface="+mj-cs"/>
              </a:rPr>
            </a:br>
            <a:endParaRPr lang="it-IT" dirty="0"/>
          </a:p>
        </p:txBody>
      </p:sp>
    </p:spTree>
    <p:extLst>
      <p:ext uri="{BB962C8B-B14F-4D97-AF65-F5344CB8AC3E}">
        <p14:creationId xmlns:p14="http://schemas.microsoft.com/office/powerpoint/2010/main" val="20714504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a:extLst>
              <a:ext uri="{FF2B5EF4-FFF2-40B4-BE49-F238E27FC236}">
                <a16:creationId xmlns="" xmlns:a16="http://schemas.microsoft.com/office/drawing/2014/main" id="{FF37681B-593A-4316-886C-D0DDE43473D2}"/>
              </a:ext>
            </a:extLst>
          </p:cNvPr>
          <p:cNvSpPr>
            <a:spLocks noGrp="1"/>
          </p:cNvSpPr>
          <p:nvPr>
            <p:ph type="title"/>
          </p:nvPr>
        </p:nvSpPr>
        <p:spPr>
          <a:xfrm>
            <a:off x="327171" y="609600"/>
            <a:ext cx="8946831" cy="1320800"/>
          </a:xfrm>
        </p:spPr>
        <p:txBody>
          <a:bodyPr/>
          <a:lstStyle/>
          <a:p>
            <a:r>
              <a:rPr lang="it-IT" dirty="0"/>
              <a:t>Insulina-Glucagone</a:t>
            </a:r>
          </a:p>
        </p:txBody>
      </p:sp>
      <p:pic>
        <p:nvPicPr>
          <p:cNvPr id="6" name="Segnaposto contenuto 5">
            <a:extLst>
              <a:ext uri="{FF2B5EF4-FFF2-40B4-BE49-F238E27FC236}">
                <a16:creationId xmlns="" xmlns:a16="http://schemas.microsoft.com/office/drawing/2014/main" id="{5F1C7341-A164-4534-87E5-2634B0F5CDF5}"/>
              </a:ext>
            </a:extLst>
          </p:cNvPr>
          <p:cNvPicPr>
            <a:picLocks noGrp="1" noChangeAspect="1"/>
          </p:cNvPicPr>
          <p:nvPr>
            <p:ph sz="half" idx="1"/>
          </p:nvPr>
        </p:nvPicPr>
        <p:blipFill>
          <a:blip r:embed="rId2"/>
          <a:stretch>
            <a:fillRect/>
          </a:stretch>
        </p:blipFill>
        <p:spPr>
          <a:xfrm>
            <a:off x="5226342" y="4277000"/>
            <a:ext cx="2927758" cy="2509707"/>
          </a:xfrm>
          <a:prstGeom prst="rect">
            <a:avLst/>
          </a:prstGeom>
        </p:spPr>
      </p:pic>
      <p:pic>
        <p:nvPicPr>
          <p:cNvPr id="5" name="Segnaposto contenuto 4">
            <a:extLst>
              <a:ext uri="{FF2B5EF4-FFF2-40B4-BE49-F238E27FC236}">
                <a16:creationId xmlns="" xmlns:a16="http://schemas.microsoft.com/office/drawing/2014/main" id="{9C285EBD-D0A8-46FB-9D3F-2B45537CA8B0}"/>
              </a:ext>
            </a:extLst>
          </p:cNvPr>
          <p:cNvPicPr>
            <a:picLocks noGrp="1" noChangeAspect="1"/>
          </p:cNvPicPr>
          <p:nvPr>
            <p:ph sz="half" idx="2"/>
          </p:nvPr>
        </p:nvPicPr>
        <p:blipFill>
          <a:blip r:embed="rId3"/>
          <a:stretch>
            <a:fillRect/>
          </a:stretch>
        </p:blipFill>
        <p:spPr>
          <a:xfrm>
            <a:off x="1" y="2072081"/>
            <a:ext cx="4404220" cy="4714626"/>
          </a:xfrm>
          <a:prstGeom prst="rect">
            <a:avLst/>
          </a:prstGeom>
        </p:spPr>
      </p:pic>
      <p:sp>
        <p:nvSpPr>
          <p:cNvPr id="3" name="Rettangolo 2">
            <a:extLst>
              <a:ext uri="{FF2B5EF4-FFF2-40B4-BE49-F238E27FC236}">
                <a16:creationId xmlns="" xmlns:a16="http://schemas.microsoft.com/office/drawing/2014/main" id="{3FD094BF-2E55-4A76-A110-29223980011B}"/>
              </a:ext>
            </a:extLst>
          </p:cNvPr>
          <p:cNvSpPr/>
          <p:nvPr/>
        </p:nvSpPr>
        <p:spPr>
          <a:xfrm>
            <a:off x="4370664" y="335846"/>
            <a:ext cx="4773336" cy="4185761"/>
          </a:xfrm>
          <a:prstGeom prst="rect">
            <a:avLst/>
          </a:prstGeom>
        </p:spPr>
        <p:txBody>
          <a:bodyPr wrap="square">
            <a:spAutoFit/>
          </a:bodyPr>
          <a:lstStyle/>
          <a:p>
            <a:pPr>
              <a:buFont typeface="Arial" panose="020B0604020202020204" pitchFamily="34" charset="0"/>
              <a:buChar char="•"/>
            </a:pPr>
            <a:r>
              <a:rPr lang="it-IT" sz="1400" dirty="0">
                <a:solidFill>
                  <a:srgbClr val="FF0000"/>
                </a:solidFill>
                <a:latin typeface="Catamaran"/>
              </a:rPr>
              <a:t>Impedire che il grasso conservato  sia usato per liberare energia nel sangue</a:t>
            </a:r>
            <a:r>
              <a:rPr lang="it-IT" sz="1400" dirty="0">
                <a:solidFill>
                  <a:srgbClr val="333333"/>
                </a:solidFill>
                <a:latin typeface="Catamaran"/>
              </a:rPr>
              <a:t>. In una situazione normale questo grasso serve perché il fegato energia produca energia condizioni estreme, come per esempio quando restiamo senza cibo per molto tempo o perché i muscoli possano avere energia senza necessità di prendere il glucosio dal sangue. Ma quando la secrezione di insulina manca, il fegato inizia a produrre energia mediante il grasso conservato, indebolendo i muscoli e mettendo a rischio il corretto funzionamento dell'organismo.</a:t>
            </a:r>
          </a:p>
          <a:p>
            <a:pPr>
              <a:buFont typeface="Arial" panose="020B0604020202020204" pitchFamily="34" charset="0"/>
              <a:buChar char="•"/>
            </a:pPr>
            <a:r>
              <a:rPr lang="it-IT" sz="1400" dirty="0">
                <a:solidFill>
                  <a:srgbClr val="333333"/>
                </a:solidFill>
                <a:latin typeface="Catamaran"/>
              </a:rPr>
              <a:t>Stimolare la sintesi delle proteine per permetterci di avere muscoli più sani.</a:t>
            </a:r>
          </a:p>
          <a:p>
            <a:pPr>
              <a:buFont typeface="Arial" panose="020B0604020202020204" pitchFamily="34" charset="0"/>
              <a:buChar char="•"/>
            </a:pPr>
            <a:r>
              <a:rPr lang="it-IT" sz="1400" dirty="0">
                <a:solidFill>
                  <a:srgbClr val="333333"/>
                </a:solidFill>
                <a:latin typeface="Catamaran"/>
              </a:rPr>
              <a:t>Stimolare la sintesi degli acidi grassi e </a:t>
            </a:r>
            <a:r>
              <a:rPr lang="it-IT" sz="1400" dirty="0">
                <a:solidFill>
                  <a:srgbClr val="FF0000"/>
                </a:solidFill>
                <a:latin typeface="Catamaran"/>
              </a:rPr>
              <a:t>favorisce la sintesi dei trigliceridi.</a:t>
            </a:r>
          </a:p>
          <a:p>
            <a:pPr>
              <a:buFont typeface="Arial" panose="020B0604020202020204" pitchFamily="34" charset="0"/>
              <a:buChar char="•"/>
            </a:pPr>
            <a:r>
              <a:rPr lang="it-IT" sz="1400" dirty="0">
                <a:solidFill>
                  <a:srgbClr val="333333"/>
                </a:solidFill>
                <a:latin typeface="Catamaran"/>
              </a:rPr>
              <a:t> </a:t>
            </a:r>
            <a:r>
              <a:rPr lang="it-IT" sz="1400" dirty="0">
                <a:solidFill>
                  <a:srgbClr val="FF0000"/>
                </a:solidFill>
                <a:latin typeface="Catamaran"/>
              </a:rPr>
              <a:t>inibire la capacità del corpo di bruciare grassi e stimola la sua capacità di conservarli. </a:t>
            </a:r>
            <a:r>
              <a:rPr lang="it-IT" sz="1400" dirty="0">
                <a:solidFill>
                  <a:srgbClr val="333333"/>
                </a:solidFill>
                <a:latin typeface="Catamaran"/>
              </a:rPr>
              <a:t>Quando seguiamo una dieta sana ed equilibrata ciò non è un problema, tuttavia, </a:t>
            </a:r>
            <a:r>
              <a:rPr lang="it-IT" sz="1400" dirty="0">
                <a:solidFill>
                  <a:srgbClr val="FF0000"/>
                </a:solidFill>
                <a:latin typeface="Catamaran"/>
              </a:rPr>
              <a:t>se la dieta è ricca di grassi, zuccheri e carboidrati si produrrà una maggiore quantità di insulina e l'eliminazione del grasso sarà sempre più difficile, il che può danneggiare il corpo e portare sovrappeso e obesità</a:t>
            </a:r>
            <a:r>
              <a:rPr lang="it-IT" sz="1400" dirty="0">
                <a:solidFill>
                  <a:srgbClr val="333333"/>
                </a:solidFill>
                <a:latin typeface="Catamaran"/>
              </a:rPr>
              <a:t>..</a:t>
            </a:r>
            <a:endParaRPr lang="it-IT" sz="1400" b="0" i="0" u="none" strike="noStrike" dirty="0">
              <a:solidFill>
                <a:srgbClr val="333333"/>
              </a:solidFill>
              <a:effectLst/>
              <a:latin typeface="Catamaran"/>
            </a:endParaRPr>
          </a:p>
        </p:txBody>
      </p:sp>
    </p:spTree>
    <p:extLst>
      <p:ext uri="{BB962C8B-B14F-4D97-AF65-F5344CB8AC3E}">
        <p14:creationId xmlns:p14="http://schemas.microsoft.com/office/powerpoint/2010/main" val="33327468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magine 3">
            <a:extLst>
              <a:ext uri="{FF2B5EF4-FFF2-40B4-BE49-F238E27FC236}">
                <a16:creationId xmlns="" xmlns:a16="http://schemas.microsoft.com/office/drawing/2014/main" id="{107B7AF0-F16B-4C01-9CA7-272F59BE677E}"/>
              </a:ext>
            </a:extLst>
          </p:cNvPr>
          <p:cNvPicPr>
            <a:picLocks noChangeAspect="1"/>
          </p:cNvPicPr>
          <p:nvPr/>
        </p:nvPicPr>
        <p:blipFill>
          <a:blip r:embed="rId2"/>
          <a:stretch>
            <a:fillRect/>
          </a:stretch>
        </p:blipFill>
        <p:spPr>
          <a:xfrm>
            <a:off x="5610667" y="57620"/>
            <a:ext cx="4322439" cy="3371380"/>
          </a:xfrm>
          <a:prstGeom prst="rect">
            <a:avLst/>
          </a:prstGeom>
        </p:spPr>
      </p:pic>
      <p:sp>
        <p:nvSpPr>
          <p:cNvPr id="2" name="Titolo 1">
            <a:extLst>
              <a:ext uri="{FF2B5EF4-FFF2-40B4-BE49-F238E27FC236}">
                <a16:creationId xmlns="" xmlns:a16="http://schemas.microsoft.com/office/drawing/2014/main" id="{B368E523-8BAA-430C-B8A6-AAE99DBD1B22}"/>
              </a:ext>
            </a:extLst>
          </p:cNvPr>
          <p:cNvSpPr>
            <a:spLocks noGrp="1"/>
          </p:cNvSpPr>
          <p:nvPr>
            <p:ph type="title"/>
          </p:nvPr>
        </p:nvSpPr>
        <p:spPr/>
        <p:txBody>
          <a:bodyPr/>
          <a:lstStyle/>
          <a:p>
            <a:endParaRPr lang="it-IT" dirty="0"/>
          </a:p>
        </p:txBody>
      </p:sp>
      <p:pic>
        <p:nvPicPr>
          <p:cNvPr id="3" name="Immagine 2">
            <a:extLst>
              <a:ext uri="{FF2B5EF4-FFF2-40B4-BE49-F238E27FC236}">
                <a16:creationId xmlns="" xmlns:a16="http://schemas.microsoft.com/office/drawing/2014/main" id="{834EBEF6-1FCE-4CE4-A011-7EA849331D8E}"/>
              </a:ext>
            </a:extLst>
          </p:cNvPr>
          <p:cNvPicPr>
            <a:picLocks noChangeAspect="1"/>
          </p:cNvPicPr>
          <p:nvPr/>
        </p:nvPicPr>
        <p:blipFill>
          <a:blip r:embed="rId3"/>
          <a:stretch>
            <a:fillRect/>
          </a:stretch>
        </p:blipFill>
        <p:spPr>
          <a:xfrm>
            <a:off x="18230" y="92279"/>
            <a:ext cx="5707823" cy="5715000"/>
          </a:xfrm>
          <a:prstGeom prst="rect">
            <a:avLst/>
          </a:prstGeom>
        </p:spPr>
      </p:pic>
      <p:pic>
        <p:nvPicPr>
          <p:cNvPr id="6" name="Segnaposto contenuto 5">
            <a:extLst>
              <a:ext uri="{FF2B5EF4-FFF2-40B4-BE49-F238E27FC236}">
                <a16:creationId xmlns="" xmlns:a16="http://schemas.microsoft.com/office/drawing/2014/main" id="{196C790B-130A-4254-B521-2BD91843D9EB}"/>
              </a:ext>
            </a:extLst>
          </p:cNvPr>
          <p:cNvPicPr>
            <a:picLocks noGrp="1" noChangeAspect="1"/>
          </p:cNvPicPr>
          <p:nvPr>
            <p:ph idx="1"/>
          </p:nvPr>
        </p:nvPicPr>
        <p:blipFill>
          <a:blip r:embed="rId4"/>
          <a:stretch>
            <a:fillRect/>
          </a:stretch>
        </p:blipFill>
        <p:spPr>
          <a:xfrm>
            <a:off x="7851330" y="3051332"/>
            <a:ext cx="4322440" cy="3133616"/>
          </a:xfrm>
          <a:prstGeom prst="rect">
            <a:avLst/>
          </a:prstGeom>
        </p:spPr>
      </p:pic>
      <p:pic>
        <p:nvPicPr>
          <p:cNvPr id="8" name="Immagine 7">
            <a:extLst>
              <a:ext uri="{FF2B5EF4-FFF2-40B4-BE49-F238E27FC236}">
                <a16:creationId xmlns="" xmlns:a16="http://schemas.microsoft.com/office/drawing/2014/main" id="{F7914683-B79E-45C8-9991-8EE896D171ED}"/>
              </a:ext>
            </a:extLst>
          </p:cNvPr>
          <p:cNvPicPr>
            <a:picLocks noChangeAspect="1"/>
          </p:cNvPicPr>
          <p:nvPr/>
        </p:nvPicPr>
        <p:blipFill>
          <a:blip r:embed="rId5"/>
          <a:stretch>
            <a:fillRect/>
          </a:stretch>
        </p:blipFill>
        <p:spPr>
          <a:xfrm>
            <a:off x="5150840" y="3946321"/>
            <a:ext cx="2700490" cy="2819400"/>
          </a:xfrm>
          <a:prstGeom prst="rect">
            <a:avLst/>
          </a:prstGeom>
        </p:spPr>
      </p:pic>
    </p:spTree>
    <p:extLst>
      <p:ext uri="{BB962C8B-B14F-4D97-AF65-F5344CB8AC3E}">
        <p14:creationId xmlns:p14="http://schemas.microsoft.com/office/powerpoint/2010/main" val="2171011119"/>
      </p:ext>
    </p:extLst>
  </p:cSld>
  <p:clrMapOvr>
    <a:masterClrMapping/>
  </p:clrMapOvr>
  <p:timing>
    <p:tnLst>
      <p:par>
        <p:cTn id="1" dur="indefinite" restart="never" nodeType="tmRoot"/>
      </p:par>
    </p:tnLst>
  </p:timing>
</p:sld>
</file>

<file path=ppt/theme/theme1.xml><?xml version="1.0" encoding="utf-8"?>
<a:theme xmlns:a="http://schemas.openxmlformats.org/drawingml/2006/main" name="Sfaccettatura">
  <a:themeElements>
    <a:clrScheme name="Facet">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Facet">
      <a:majorFont>
        <a:latin typeface="Trebuchet MS" panose="020B0603020202020204"/>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panose="020B0603020202020204"/>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Facet">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docProps/app.xml><?xml version="1.0" encoding="utf-8"?>
<Properties xmlns="http://schemas.openxmlformats.org/officeDocument/2006/extended-properties" xmlns:vt="http://schemas.openxmlformats.org/officeDocument/2006/docPropsVTypes">
  <Template>Facet</Template>
  <TotalTime>905</TotalTime>
  <Words>1218</Words>
  <Application>Microsoft Office PowerPoint</Application>
  <PresentationFormat>Widescreen</PresentationFormat>
  <Paragraphs>60</Paragraphs>
  <Slides>17</Slides>
  <Notes>0</Notes>
  <HiddenSlides>0</HiddenSlides>
  <MMClips>0</MMClips>
  <ScaleCrop>false</ScaleCrop>
  <HeadingPairs>
    <vt:vector size="6" baseType="variant">
      <vt:variant>
        <vt:lpstr>Caratteri utilizzati</vt:lpstr>
      </vt:variant>
      <vt:variant>
        <vt:i4>7</vt:i4>
      </vt:variant>
      <vt:variant>
        <vt:lpstr>Tema</vt:lpstr>
      </vt:variant>
      <vt:variant>
        <vt:i4>1</vt:i4>
      </vt:variant>
      <vt:variant>
        <vt:lpstr>Titoli diapositive</vt:lpstr>
      </vt:variant>
      <vt:variant>
        <vt:i4>17</vt:i4>
      </vt:variant>
    </vt:vector>
  </HeadingPairs>
  <TitlesOfParts>
    <vt:vector size="25" baseType="lpstr">
      <vt:lpstr>&amp;quot</vt:lpstr>
      <vt:lpstr>Arial</vt:lpstr>
      <vt:lpstr>Catamaran</vt:lpstr>
      <vt:lpstr>Lato</vt:lpstr>
      <vt:lpstr>Oswald</vt:lpstr>
      <vt:lpstr>Trebuchet MS</vt:lpstr>
      <vt:lpstr>Wingdings 3</vt:lpstr>
      <vt:lpstr>Sfaccettatura</vt:lpstr>
      <vt:lpstr>ALIMENTAZIONE : perché,cosa,quanto,quando,dove,come………………….</vt:lpstr>
      <vt:lpstr>Presentazione standard di PowerPoint</vt:lpstr>
      <vt:lpstr>Presentazione standard di PowerPoint</vt:lpstr>
      <vt:lpstr>Un solo orologio centrale o tanti orologi sparsi nell’organismo?</vt:lpstr>
      <vt:lpstr>Ormoni e Ritmi circadiani </vt:lpstr>
      <vt:lpstr>Presentazione standard di PowerPoint</vt:lpstr>
      <vt:lpstr>Per il benessere e la salute e ai fini di una efficace calibrazione del regime alimentare è indispensabile tenere in considerazione i livelli ormonali fisiologici di ciascun individuo e di conseguenza osservare</vt:lpstr>
      <vt:lpstr>Insulina-Glucagone</vt:lpstr>
      <vt:lpstr>Presentazione standard di PowerPoint</vt:lpstr>
      <vt:lpstr>Per evitare gli effetti negativi dell’eccesso di insulina</vt:lpstr>
      <vt:lpstr> COME SFRUTTARE BENE IL RITMO DEL CORTISOLO Consumare cibi contenenti elevate quantità di carboidrati (come ad esempio il pane e la pasta) esclusivamente entro le 15, dal momento che è in queste ore che l’organismo li può utilizzare più efficientemente come fonte di energia. Al risveglio fare un’abbondante colazione poiché l’organismo si trova a digiuno da molte ore ed è “affamato” di energia: le attività svolte durante la prima parte della giornata determinano l’efficiente utilizzo di quanto consumato a colazione senza accumuli di grasso.   le grandi quantità di ormoni corticosteroidei (come ad esempio il cortisolo) secrete dall’organismo durante la prima parte della giornata svolgono un’azione di contrasto nei confronti dell’insulina, che è invece un ormone che promuove l’attività anabolica e liposintetica dell’organismo (ovvero fa accumulare grassi). </vt:lpstr>
      <vt:lpstr>Durante le ore centrali della giornata, ma soprattutto alla sera,RIDURRE O EVITARE i carboidrati, al contrario, è necessario consumare prevalentemente alimenti proteici. Di sera, infatti, gli ormoni prodotti dall’organismo in particolare il GH stimolano l’utilizzo dei grassi immagazzinati nei tessuti del corpo come fonte energetica e, dall’altra parte, favoriscono lo sviluppo della massa magra (muscolare). IL GH,  raggiunge il suo picco massimo  intorno alla mezzanotte mentre rimane su livelli minimi dal risveglio sino alla sera. È importante che le fonti proteiche siano alternate fra loro, e questo si può fare consumando diversi tipi di carne, pesce, uova e latticini; se si soffre di colesterolo alto, è bene ridurre il consumo di questi ultimi due alimenti. </vt:lpstr>
      <vt:lpstr>via libera alla verdura consumata sia a pranzo che a cena,  ad eccezione di patate e legumi che,  sono assimilati ai carboidrati.   Le verdure più ricche in carboidrati semplici come, ad esempio, carote, pomodori, verza, carciofi, barbabietole, rape, cipolline, crauti e broccoli ,zucca dovrebbero essere consumati preferibilmente a pranzo.  Per gli altri tipi di verdura non vi sono restrizioni particolari, e possono rientrare sia nel menu del pranzo che in quello della cena.(insalata,radicchi,zucchini,finocchi ecc)  Per la frutta esistono delle precise limitazioni di orario: il suo consumo  dovrebbe  avvenire entro le 17.  Si può  mangiare la frutta a colazione, a pranzo o come spuntino, prediligendo tuttavia la frutta meno zuccherina (es. pompelmo, arancia, fragola, pesca, melone, ananas, frutti di bosco, ciliegie, anguria…) nelle ore centrali della giornata. Mele, pere, banane, fichi e altri frutti ricchi in carboidrati semplici dovrebbero invece essere consumati a colazione.   Da evitare sono i succhi di frutta e, naturalmente, la frutta sciroppata che contiene zuccheri in quantità eccessive. </vt:lpstr>
      <vt:lpstr> quanto  è consigliabile consumare maggiori quantità di cibo a colazione e a pranzo, mentre per cena si deve mangiare poco e leggero dal momento che il grasso è più facilmente immagazzinato nelle ore notturne. I fabbisogni dell’organismo, durante il sonno, sono infatti ridotti e il surplus di energia introdotto con l’alimentazione viene inevitabilmente convertito in grasso di deposito. </vt:lpstr>
      <vt:lpstr>.</vt:lpstr>
      <vt:lpstr>Attivita’ fisica ed ormoni pro e contro  L’Esercizio fisico provoca un aumento consistente della secrezione di cortisolo. La sua secrezione è correlata alla durata e all'intensità dell'esercizio fisico, tanto più questi fattori aumentano e tanto maggiore sarà la quantità di cortisolo secreta. Da notare l'incremento già nel periodo pre-gara, causato dallo stress psicologico da competizione. Notare la persistenza dopo la fine dell’allenamento in che significa maggior consumo di acidi grassi N.B: la risposta corticosurrenalica all'attività sportiva è potenziata dal digiuno e dallo stress psicologico, mentre è ridotta dall'ingestione di cibo.                   </vt:lpstr>
      <vt:lpstr>Attività fisica ed ormoni favorevoli  se si vuole dimagrire una seduta  aerobica mattutina sfrutterà il picco di Cortisolo e i medi livelli di cortisolo, in quanto è dimostrato che i due ormoni suddetti hanno effetto  lipolitico (dimagrante).  Inoltre studi hanno dimostrato che se l'attività aerobica viene fatta a stomaco vuoto, il picco di GH e del cortisolo sarà ancora più potente a causa della ipoglicemia che lo eleverà. Infatti, se l'ultimo pasto risale  alla sera precedente, il digiuno notturno ridurrà drasticamente le scorte di zuccheri (glicemia e glicogeno), quindi l'energia persa durante l'attività aerobica sarà direttamente a discapito dei Grassi.   Se invece  bisogna aumentare il volume muscolare  l'allenamento va fatto nel tardo pomeriggio in quanto si sarà appoggiati dal picco di GH e testosterone (ormoni responsabile della crescita muscolare).  Inoltre, nel tardo pomeriggio, possiamo sfruttare il picco dell'adrenalina (ormone che aumenta l'energia e la carica durante l'allenamento). .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admin</dc:creator>
  <cp:lastModifiedBy>Utente Windows</cp:lastModifiedBy>
  <cp:revision>46</cp:revision>
  <dcterms:created xsi:type="dcterms:W3CDTF">2018-09-01T10:59:05Z</dcterms:created>
  <dcterms:modified xsi:type="dcterms:W3CDTF">2018-09-12T18:23:00Z</dcterms:modified>
</cp:coreProperties>
</file>