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258" r:id="rId2"/>
    <p:sldId id="259" r:id="rId3"/>
    <p:sldId id="260" r:id="rId4"/>
    <p:sldId id="262" r:id="rId5"/>
    <p:sldId id="263" r:id="rId6"/>
    <p:sldId id="264" r:id="rId7"/>
    <p:sldId id="265" r:id="rId8"/>
    <p:sldId id="266" r:id="rId9"/>
    <p:sldId id="267" r:id="rId10"/>
    <p:sldId id="268" r:id="rId11"/>
    <p:sldId id="269" r:id="rId12"/>
    <p:sldId id="270" r:id="rId13"/>
    <p:sldId id="271" r:id="rId14"/>
    <p:sldId id="272" r:id="rId15"/>
    <p:sldId id="274" r:id="rId16"/>
    <p:sldId id="275" r:id="rId17"/>
    <p:sldId id="276" r:id="rId18"/>
    <p:sldId id="277" r:id="rId19"/>
    <p:sldId id="278" r:id="rId20"/>
    <p:sldId id="279" r:id="rId21"/>
    <p:sldId id="280" r:id="rId22"/>
    <p:sldId id="281" r:id="rId23"/>
    <p:sldId id="282" r:id="rId24"/>
    <p:sldId id="283" r:id="rId25"/>
    <p:sldId id="284" r:id="rId26"/>
    <p:sldId id="379" r:id="rId27"/>
    <p:sldId id="285" r:id="rId28"/>
    <p:sldId id="286" r:id="rId29"/>
    <p:sldId id="287" r:id="rId30"/>
    <p:sldId id="288" r:id="rId31"/>
    <p:sldId id="290" r:id="rId32"/>
    <p:sldId id="291" r:id="rId33"/>
    <p:sldId id="296" r:id="rId34"/>
    <p:sldId id="292" r:id="rId35"/>
    <p:sldId id="294" r:id="rId36"/>
    <p:sldId id="295" r:id="rId37"/>
    <p:sldId id="297" r:id="rId38"/>
    <p:sldId id="298" r:id="rId39"/>
    <p:sldId id="299" r:id="rId40"/>
    <p:sldId id="300" r:id="rId41"/>
    <p:sldId id="301" r:id="rId42"/>
    <p:sldId id="302" r:id="rId43"/>
    <p:sldId id="304" r:id="rId44"/>
    <p:sldId id="305" r:id="rId45"/>
    <p:sldId id="306" r:id="rId46"/>
    <p:sldId id="307" r:id="rId47"/>
    <p:sldId id="308" r:id="rId48"/>
    <p:sldId id="381" r:id="rId49"/>
    <p:sldId id="309" r:id="rId50"/>
    <p:sldId id="310" r:id="rId51"/>
    <p:sldId id="311" r:id="rId52"/>
    <p:sldId id="312" r:id="rId53"/>
    <p:sldId id="313" r:id="rId54"/>
    <p:sldId id="314" r:id="rId55"/>
    <p:sldId id="315" r:id="rId56"/>
    <p:sldId id="316" r:id="rId57"/>
    <p:sldId id="317" r:id="rId58"/>
    <p:sldId id="318" r:id="rId59"/>
    <p:sldId id="319" r:id="rId60"/>
    <p:sldId id="321" r:id="rId61"/>
    <p:sldId id="322" r:id="rId62"/>
    <p:sldId id="323" r:id="rId63"/>
    <p:sldId id="324"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80" r:id="rId78"/>
    <p:sldId id="339" r:id="rId79"/>
    <p:sldId id="340" r:id="rId80"/>
    <p:sldId id="341" r:id="rId81"/>
    <p:sldId id="343" r:id="rId82"/>
    <p:sldId id="344" r:id="rId83"/>
    <p:sldId id="345" r:id="rId84"/>
    <p:sldId id="346" r:id="rId85"/>
    <p:sldId id="347" r:id="rId86"/>
    <p:sldId id="348" r:id="rId87"/>
    <p:sldId id="349" r:id="rId88"/>
    <p:sldId id="350" r:id="rId89"/>
    <p:sldId id="351" r:id="rId90"/>
    <p:sldId id="360" r:id="rId91"/>
    <p:sldId id="362" r:id="rId92"/>
    <p:sldId id="363" r:id="rId93"/>
    <p:sldId id="365" r:id="rId94"/>
    <p:sldId id="366" r:id="rId95"/>
    <p:sldId id="367" r:id="rId96"/>
    <p:sldId id="368" r:id="rId97"/>
    <p:sldId id="370" r:id="rId98"/>
    <p:sldId id="371" r:id="rId99"/>
    <p:sldId id="372" r:id="rId100"/>
    <p:sldId id="384" r:id="rId101"/>
    <p:sldId id="373" r:id="rId102"/>
    <p:sldId id="374" r:id="rId103"/>
    <p:sldId id="383" r:id="rId104"/>
    <p:sldId id="376" r:id="rId105"/>
    <p:sldId id="377" r:id="rId10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F8CEE3-DA96-4829-84D0-D3F37204E836}" type="doc">
      <dgm:prSet loTypeId="urn:microsoft.com/office/officeart/2005/8/layout/pyramid1" loCatId="pyramid" qsTypeId="urn:microsoft.com/office/officeart/2005/8/quickstyle/simple1" qsCatId="simple" csTypeId="urn:microsoft.com/office/officeart/2005/8/colors/accent1_2" csCatId="accent1" phldr="1"/>
      <dgm:spPr/>
    </dgm:pt>
    <dgm:pt modelId="{F687733D-E247-454F-8996-36C9EDE1804F}">
      <dgm:prSet phldrT="[Testo]" custT="1"/>
      <dgm:spPr/>
      <dgm:t>
        <a:bodyPr/>
        <a:lstStyle/>
        <a:p>
          <a:r>
            <a:rPr lang="it-IT" sz="2000" b="1" dirty="0" smtClean="0">
              <a:solidFill>
                <a:srgbClr val="FFFF00"/>
              </a:solidFill>
            </a:rPr>
            <a:t>Realizzazione</a:t>
          </a:r>
        </a:p>
        <a:p>
          <a:r>
            <a:rPr lang="it-IT" sz="2000" b="1" dirty="0" smtClean="0">
              <a:solidFill>
                <a:srgbClr val="C00000"/>
              </a:solidFill>
            </a:rPr>
            <a:t>(Bisogno di servire)</a:t>
          </a:r>
          <a:endParaRPr lang="it-IT" sz="2000" b="1" dirty="0">
            <a:solidFill>
              <a:srgbClr val="C00000"/>
            </a:solidFill>
          </a:endParaRPr>
        </a:p>
      </dgm:t>
    </dgm:pt>
    <dgm:pt modelId="{8462DF5C-F40C-4004-B71B-DB6F58A8EC54}" type="parTrans" cxnId="{DB343DAA-F2F5-41CA-B27A-8F5B20B6B031}">
      <dgm:prSet/>
      <dgm:spPr/>
      <dgm:t>
        <a:bodyPr/>
        <a:lstStyle/>
        <a:p>
          <a:endParaRPr lang="it-IT"/>
        </a:p>
      </dgm:t>
    </dgm:pt>
    <dgm:pt modelId="{4F4F245E-0833-462E-B840-76CD610A08BD}" type="sibTrans" cxnId="{DB343DAA-F2F5-41CA-B27A-8F5B20B6B031}">
      <dgm:prSet/>
      <dgm:spPr/>
      <dgm:t>
        <a:bodyPr/>
        <a:lstStyle/>
        <a:p>
          <a:endParaRPr lang="it-IT"/>
        </a:p>
      </dgm:t>
    </dgm:pt>
    <dgm:pt modelId="{8500FB3B-F111-45C0-872B-B02DF4C3C1E1}">
      <dgm:prSet phldrT="[Testo]" custT="1"/>
      <dgm:spPr/>
      <dgm:t>
        <a:bodyPr/>
        <a:lstStyle/>
        <a:p>
          <a:r>
            <a:rPr lang="it-IT" sz="2000" b="1" dirty="0" smtClean="0">
              <a:solidFill>
                <a:srgbClr val="FFFF00"/>
              </a:solidFill>
            </a:rPr>
            <a:t>Azione</a:t>
          </a:r>
        </a:p>
        <a:p>
          <a:r>
            <a:rPr lang="it-IT" sz="2000" b="1" dirty="0" smtClean="0">
              <a:solidFill>
                <a:srgbClr val="C00000"/>
              </a:solidFill>
            </a:rPr>
            <a:t>(Bisogno di creare)</a:t>
          </a:r>
          <a:endParaRPr lang="it-IT" sz="2000" b="1" dirty="0">
            <a:solidFill>
              <a:srgbClr val="C00000"/>
            </a:solidFill>
          </a:endParaRPr>
        </a:p>
      </dgm:t>
    </dgm:pt>
    <dgm:pt modelId="{8ACC9F6B-9500-4969-8057-B2D99CE613C8}" type="parTrans" cxnId="{45AC20E1-5216-44BB-9BBC-3832046160DA}">
      <dgm:prSet/>
      <dgm:spPr/>
      <dgm:t>
        <a:bodyPr/>
        <a:lstStyle/>
        <a:p>
          <a:endParaRPr lang="it-IT"/>
        </a:p>
      </dgm:t>
    </dgm:pt>
    <dgm:pt modelId="{173D2F36-0BE4-4744-91D8-3256C49B6659}" type="sibTrans" cxnId="{45AC20E1-5216-44BB-9BBC-3832046160DA}">
      <dgm:prSet/>
      <dgm:spPr/>
      <dgm:t>
        <a:bodyPr/>
        <a:lstStyle/>
        <a:p>
          <a:endParaRPr lang="it-IT"/>
        </a:p>
      </dgm:t>
    </dgm:pt>
    <dgm:pt modelId="{85CF4030-F25C-494B-9896-CC8316C9B41E}">
      <dgm:prSet phldrT="[Testo]" custT="1"/>
      <dgm:spPr/>
      <dgm:t>
        <a:bodyPr/>
        <a:lstStyle/>
        <a:p>
          <a:r>
            <a:rPr lang="it-IT" sz="2000" b="1" dirty="0" smtClean="0">
              <a:solidFill>
                <a:srgbClr val="FFFF00"/>
              </a:solidFill>
            </a:rPr>
            <a:t>Relazione</a:t>
          </a:r>
        </a:p>
        <a:p>
          <a:r>
            <a:rPr lang="it-IT" sz="2000" b="1" dirty="0" smtClean="0">
              <a:solidFill>
                <a:srgbClr val="C00000"/>
              </a:solidFill>
            </a:rPr>
            <a:t>(Bisogni emozionali)</a:t>
          </a:r>
        </a:p>
      </dgm:t>
    </dgm:pt>
    <dgm:pt modelId="{F524476B-96A8-4045-92B1-3556E4F213F8}" type="parTrans" cxnId="{BEB3AED3-C9E9-440A-A87D-4DC1CBCED6CA}">
      <dgm:prSet/>
      <dgm:spPr/>
      <dgm:t>
        <a:bodyPr/>
        <a:lstStyle/>
        <a:p>
          <a:endParaRPr lang="it-IT"/>
        </a:p>
      </dgm:t>
    </dgm:pt>
    <dgm:pt modelId="{C3143A1B-A43B-4975-9CEE-F8BBBD321E64}" type="sibTrans" cxnId="{BEB3AED3-C9E9-440A-A87D-4DC1CBCED6CA}">
      <dgm:prSet/>
      <dgm:spPr/>
      <dgm:t>
        <a:bodyPr/>
        <a:lstStyle/>
        <a:p>
          <a:endParaRPr lang="it-IT"/>
        </a:p>
      </dgm:t>
    </dgm:pt>
    <dgm:pt modelId="{5635E297-663C-4717-AB8F-8D64873F0A43}">
      <dgm:prSet phldrT="[Testo]" custT="1"/>
      <dgm:spPr/>
      <dgm:t>
        <a:bodyPr/>
        <a:lstStyle/>
        <a:p>
          <a:r>
            <a:rPr lang="it-IT" sz="2000" b="1" dirty="0" smtClean="0">
              <a:solidFill>
                <a:srgbClr val="FFFF00"/>
              </a:solidFill>
            </a:rPr>
            <a:t>Sopravvivenza</a:t>
          </a:r>
        </a:p>
        <a:p>
          <a:r>
            <a:rPr lang="it-IT" sz="2000" b="1" dirty="0" smtClean="0">
              <a:solidFill>
                <a:srgbClr val="C00000"/>
              </a:solidFill>
            </a:rPr>
            <a:t>(Bere, mangiare, dormire) </a:t>
          </a:r>
          <a:endParaRPr lang="it-IT" sz="2000" b="1" dirty="0">
            <a:solidFill>
              <a:srgbClr val="C00000"/>
            </a:solidFill>
          </a:endParaRPr>
        </a:p>
      </dgm:t>
    </dgm:pt>
    <dgm:pt modelId="{DB02A121-1A94-44FD-9B55-5224080AB0AB}" type="parTrans" cxnId="{914B7B5E-41C9-4A6C-BC3B-805CEB551633}">
      <dgm:prSet/>
      <dgm:spPr/>
      <dgm:t>
        <a:bodyPr/>
        <a:lstStyle/>
        <a:p>
          <a:endParaRPr lang="it-IT"/>
        </a:p>
      </dgm:t>
    </dgm:pt>
    <dgm:pt modelId="{CA327535-17EF-461F-9188-16EC1EE46A91}" type="sibTrans" cxnId="{914B7B5E-41C9-4A6C-BC3B-805CEB551633}">
      <dgm:prSet/>
      <dgm:spPr/>
      <dgm:t>
        <a:bodyPr/>
        <a:lstStyle/>
        <a:p>
          <a:endParaRPr lang="it-IT"/>
        </a:p>
      </dgm:t>
    </dgm:pt>
    <dgm:pt modelId="{19326903-CF1B-4A15-AE72-CC681D90D316}">
      <dgm:prSet phldrT="[Testo]" custT="1"/>
      <dgm:spPr/>
      <dgm:t>
        <a:bodyPr/>
        <a:lstStyle/>
        <a:p>
          <a:r>
            <a:rPr lang="it-IT" sz="2000" b="1" dirty="0" smtClean="0">
              <a:solidFill>
                <a:srgbClr val="FFFF00"/>
              </a:solidFill>
            </a:rPr>
            <a:t>Sicurezza</a:t>
          </a:r>
        </a:p>
        <a:p>
          <a:r>
            <a:rPr lang="it-IT" sz="2000" b="1" dirty="0" smtClean="0">
              <a:solidFill>
                <a:srgbClr val="C00000"/>
              </a:solidFill>
            </a:rPr>
            <a:t>(Bisogno di protezione)</a:t>
          </a:r>
          <a:endParaRPr lang="it-IT" sz="2000" b="1" dirty="0">
            <a:solidFill>
              <a:srgbClr val="C00000"/>
            </a:solidFill>
          </a:endParaRPr>
        </a:p>
      </dgm:t>
    </dgm:pt>
    <dgm:pt modelId="{5DA50669-7B34-43B6-A85F-3630B71701A3}" type="parTrans" cxnId="{29684A4F-3F40-4F41-974E-E4F66FDAFDA8}">
      <dgm:prSet/>
      <dgm:spPr/>
      <dgm:t>
        <a:bodyPr/>
        <a:lstStyle/>
        <a:p>
          <a:endParaRPr lang="it-IT"/>
        </a:p>
      </dgm:t>
    </dgm:pt>
    <dgm:pt modelId="{C2DF936B-AEF5-4E50-8888-F2D6BBF1C740}" type="sibTrans" cxnId="{29684A4F-3F40-4F41-974E-E4F66FDAFDA8}">
      <dgm:prSet/>
      <dgm:spPr/>
      <dgm:t>
        <a:bodyPr/>
        <a:lstStyle/>
        <a:p>
          <a:endParaRPr lang="it-IT"/>
        </a:p>
      </dgm:t>
    </dgm:pt>
    <dgm:pt modelId="{068D43ED-E424-44E6-AFE5-F4E4B090F25F}" type="pres">
      <dgm:prSet presAssocID="{1FF8CEE3-DA96-4829-84D0-D3F37204E836}" presName="Name0" presStyleCnt="0">
        <dgm:presLayoutVars>
          <dgm:dir/>
          <dgm:animLvl val="lvl"/>
          <dgm:resizeHandles val="exact"/>
        </dgm:presLayoutVars>
      </dgm:prSet>
      <dgm:spPr/>
    </dgm:pt>
    <dgm:pt modelId="{DA33791D-39F0-499F-A1C5-94300D720826}" type="pres">
      <dgm:prSet presAssocID="{F687733D-E247-454F-8996-36C9EDE1804F}" presName="Name8" presStyleCnt="0"/>
      <dgm:spPr/>
    </dgm:pt>
    <dgm:pt modelId="{A8787CFF-0AC1-4A9A-8E7A-8F85A12ACEDA}" type="pres">
      <dgm:prSet presAssocID="{F687733D-E247-454F-8996-36C9EDE1804F}" presName="level" presStyleLbl="node1" presStyleIdx="0" presStyleCnt="5">
        <dgm:presLayoutVars>
          <dgm:chMax val="1"/>
          <dgm:bulletEnabled val="1"/>
        </dgm:presLayoutVars>
      </dgm:prSet>
      <dgm:spPr/>
      <dgm:t>
        <a:bodyPr/>
        <a:lstStyle/>
        <a:p>
          <a:endParaRPr lang="it-IT"/>
        </a:p>
      </dgm:t>
    </dgm:pt>
    <dgm:pt modelId="{A74DBA2F-7CF5-499B-A249-E514932ABC93}" type="pres">
      <dgm:prSet presAssocID="{F687733D-E247-454F-8996-36C9EDE1804F}" presName="levelTx" presStyleLbl="revTx" presStyleIdx="0" presStyleCnt="0">
        <dgm:presLayoutVars>
          <dgm:chMax val="1"/>
          <dgm:bulletEnabled val="1"/>
        </dgm:presLayoutVars>
      </dgm:prSet>
      <dgm:spPr/>
      <dgm:t>
        <a:bodyPr/>
        <a:lstStyle/>
        <a:p>
          <a:endParaRPr lang="it-IT"/>
        </a:p>
      </dgm:t>
    </dgm:pt>
    <dgm:pt modelId="{B0211675-5A68-4E0D-9245-DA333B71F455}" type="pres">
      <dgm:prSet presAssocID="{8500FB3B-F111-45C0-872B-B02DF4C3C1E1}" presName="Name8" presStyleCnt="0"/>
      <dgm:spPr/>
    </dgm:pt>
    <dgm:pt modelId="{5A72FBD0-3A58-40E3-89A7-C4329406FFAB}" type="pres">
      <dgm:prSet presAssocID="{8500FB3B-F111-45C0-872B-B02DF4C3C1E1}" presName="level" presStyleLbl="node1" presStyleIdx="1" presStyleCnt="5">
        <dgm:presLayoutVars>
          <dgm:chMax val="1"/>
          <dgm:bulletEnabled val="1"/>
        </dgm:presLayoutVars>
      </dgm:prSet>
      <dgm:spPr/>
      <dgm:t>
        <a:bodyPr/>
        <a:lstStyle/>
        <a:p>
          <a:endParaRPr lang="it-IT"/>
        </a:p>
      </dgm:t>
    </dgm:pt>
    <dgm:pt modelId="{541259B1-04EC-4515-974A-92E1A72BC96E}" type="pres">
      <dgm:prSet presAssocID="{8500FB3B-F111-45C0-872B-B02DF4C3C1E1}" presName="levelTx" presStyleLbl="revTx" presStyleIdx="0" presStyleCnt="0">
        <dgm:presLayoutVars>
          <dgm:chMax val="1"/>
          <dgm:bulletEnabled val="1"/>
        </dgm:presLayoutVars>
      </dgm:prSet>
      <dgm:spPr/>
      <dgm:t>
        <a:bodyPr/>
        <a:lstStyle/>
        <a:p>
          <a:endParaRPr lang="it-IT"/>
        </a:p>
      </dgm:t>
    </dgm:pt>
    <dgm:pt modelId="{2C018F31-A5B4-47CF-9135-319050B41194}" type="pres">
      <dgm:prSet presAssocID="{85CF4030-F25C-494B-9896-CC8316C9B41E}" presName="Name8" presStyleCnt="0"/>
      <dgm:spPr/>
    </dgm:pt>
    <dgm:pt modelId="{A13638B1-1BB6-44C0-B0F8-36C979F150BB}" type="pres">
      <dgm:prSet presAssocID="{85CF4030-F25C-494B-9896-CC8316C9B41E}" presName="level" presStyleLbl="node1" presStyleIdx="2" presStyleCnt="5" custLinFactNeighborX="0" custLinFactNeighborY="0">
        <dgm:presLayoutVars>
          <dgm:chMax val="1"/>
          <dgm:bulletEnabled val="1"/>
        </dgm:presLayoutVars>
      </dgm:prSet>
      <dgm:spPr/>
      <dgm:t>
        <a:bodyPr/>
        <a:lstStyle/>
        <a:p>
          <a:endParaRPr lang="it-IT"/>
        </a:p>
      </dgm:t>
    </dgm:pt>
    <dgm:pt modelId="{A1ADBC0A-6B0B-4725-98C7-EC4D2871AC1F}" type="pres">
      <dgm:prSet presAssocID="{85CF4030-F25C-494B-9896-CC8316C9B41E}" presName="levelTx" presStyleLbl="revTx" presStyleIdx="0" presStyleCnt="0">
        <dgm:presLayoutVars>
          <dgm:chMax val="1"/>
          <dgm:bulletEnabled val="1"/>
        </dgm:presLayoutVars>
      </dgm:prSet>
      <dgm:spPr/>
      <dgm:t>
        <a:bodyPr/>
        <a:lstStyle/>
        <a:p>
          <a:endParaRPr lang="it-IT"/>
        </a:p>
      </dgm:t>
    </dgm:pt>
    <dgm:pt modelId="{B4424BD8-7727-4258-8E06-1FB68ACAAD3C}" type="pres">
      <dgm:prSet presAssocID="{19326903-CF1B-4A15-AE72-CC681D90D316}" presName="Name8" presStyleCnt="0"/>
      <dgm:spPr/>
    </dgm:pt>
    <dgm:pt modelId="{DCF8B7B4-EBF3-41A6-A197-DE9F4C673C86}" type="pres">
      <dgm:prSet presAssocID="{19326903-CF1B-4A15-AE72-CC681D90D316}" presName="level" presStyleLbl="node1" presStyleIdx="3" presStyleCnt="5">
        <dgm:presLayoutVars>
          <dgm:chMax val="1"/>
          <dgm:bulletEnabled val="1"/>
        </dgm:presLayoutVars>
      </dgm:prSet>
      <dgm:spPr/>
      <dgm:t>
        <a:bodyPr/>
        <a:lstStyle/>
        <a:p>
          <a:endParaRPr lang="it-IT"/>
        </a:p>
      </dgm:t>
    </dgm:pt>
    <dgm:pt modelId="{33A0D8D0-F79F-4AA9-9026-8642F4F92ADC}" type="pres">
      <dgm:prSet presAssocID="{19326903-CF1B-4A15-AE72-CC681D90D316}" presName="levelTx" presStyleLbl="revTx" presStyleIdx="0" presStyleCnt="0">
        <dgm:presLayoutVars>
          <dgm:chMax val="1"/>
          <dgm:bulletEnabled val="1"/>
        </dgm:presLayoutVars>
      </dgm:prSet>
      <dgm:spPr/>
      <dgm:t>
        <a:bodyPr/>
        <a:lstStyle/>
        <a:p>
          <a:endParaRPr lang="it-IT"/>
        </a:p>
      </dgm:t>
    </dgm:pt>
    <dgm:pt modelId="{E48898BC-B08A-4C34-8E46-9834E9C18F1F}" type="pres">
      <dgm:prSet presAssocID="{5635E297-663C-4717-AB8F-8D64873F0A43}" presName="Name8" presStyleCnt="0"/>
      <dgm:spPr/>
    </dgm:pt>
    <dgm:pt modelId="{89FF6E70-D7E4-424B-8347-D3AF1AD194A4}" type="pres">
      <dgm:prSet presAssocID="{5635E297-663C-4717-AB8F-8D64873F0A43}" presName="level" presStyleLbl="node1" presStyleIdx="4" presStyleCnt="5">
        <dgm:presLayoutVars>
          <dgm:chMax val="1"/>
          <dgm:bulletEnabled val="1"/>
        </dgm:presLayoutVars>
      </dgm:prSet>
      <dgm:spPr/>
      <dgm:t>
        <a:bodyPr/>
        <a:lstStyle/>
        <a:p>
          <a:endParaRPr lang="it-IT"/>
        </a:p>
      </dgm:t>
    </dgm:pt>
    <dgm:pt modelId="{AF47D1F6-0AFA-4F2F-8FB7-834841A688B2}" type="pres">
      <dgm:prSet presAssocID="{5635E297-663C-4717-AB8F-8D64873F0A43}" presName="levelTx" presStyleLbl="revTx" presStyleIdx="0" presStyleCnt="0">
        <dgm:presLayoutVars>
          <dgm:chMax val="1"/>
          <dgm:bulletEnabled val="1"/>
        </dgm:presLayoutVars>
      </dgm:prSet>
      <dgm:spPr/>
      <dgm:t>
        <a:bodyPr/>
        <a:lstStyle/>
        <a:p>
          <a:endParaRPr lang="it-IT"/>
        </a:p>
      </dgm:t>
    </dgm:pt>
  </dgm:ptLst>
  <dgm:cxnLst>
    <dgm:cxn modelId="{2CDE048C-1F61-43D9-8B6F-F607597FCA41}" type="presOf" srcId="{19326903-CF1B-4A15-AE72-CC681D90D316}" destId="{DCF8B7B4-EBF3-41A6-A197-DE9F4C673C86}" srcOrd="0" destOrd="0" presId="urn:microsoft.com/office/officeart/2005/8/layout/pyramid1"/>
    <dgm:cxn modelId="{39E94612-EDAF-46FF-B806-BF70F4C858A1}" type="presOf" srcId="{5635E297-663C-4717-AB8F-8D64873F0A43}" destId="{89FF6E70-D7E4-424B-8347-D3AF1AD194A4}" srcOrd="0" destOrd="0" presId="urn:microsoft.com/office/officeart/2005/8/layout/pyramid1"/>
    <dgm:cxn modelId="{C0A98477-7058-426D-A85F-378137BDAA8C}" type="presOf" srcId="{8500FB3B-F111-45C0-872B-B02DF4C3C1E1}" destId="{5A72FBD0-3A58-40E3-89A7-C4329406FFAB}" srcOrd="0" destOrd="0" presId="urn:microsoft.com/office/officeart/2005/8/layout/pyramid1"/>
    <dgm:cxn modelId="{DB343DAA-F2F5-41CA-B27A-8F5B20B6B031}" srcId="{1FF8CEE3-DA96-4829-84D0-D3F37204E836}" destId="{F687733D-E247-454F-8996-36C9EDE1804F}" srcOrd="0" destOrd="0" parTransId="{8462DF5C-F40C-4004-B71B-DB6F58A8EC54}" sibTransId="{4F4F245E-0833-462E-B840-76CD610A08BD}"/>
    <dgm:cxn modelId="{BEB3AED3-C9E9-440A-A87D-4DC1CBCED6CA}" srcId="{1FF8CEE3-DA96-4829-84D0-D3F37204E836}" destId="{85CF4030-F25C-494B-9896-CC8316C9B41E}" srcOrd="2" destOrd="0" parTransId="{F524476B-96A8-4045-92B1-3556E4F213F8}" sibTransId="{C3143A1B-A43B-4975-9CEE-F8BBBD321E64}"/>
    <dgm:cxn modelId="{FC110202-B5A9-4E07-8D3F-7F8A118262D1}" type="presOf" srcId="{8500FB3B-F111-45C0-872B-B02DF4C3C1E1}" destId="{541259B1-04EC-4515-974A-92E1A72BC96E}" srcOrd="1" destOrd="0" presId="urn:microsoft.com/office/officeart/2005/8/layout/pyramid1"/>
    <dgm:cxn modelId="{96E58E6D-A038-4818-BD22-28CBFB0D15D4}" type="presOf" srcId="{1FF8CEE3-DA96-4829-84D0-D3F37204E836}" destId="{068D43ED-E424-44E6-AFE5-F4E4B090F25F}" srcOrd="0" destOrd="0" presId="urn:microsoft.com/office/officeart/2005/8/layout/pyramid1"/>
    <dgm:cxn modelId="{C7352D40-64F9-4A06-A66B-6328066C1FC3}" type="presOf" srcId="{85CF4030-F25C-494B-9896-CC8316C9B41E}" destId="{A1ADBC0A-6B0B-4725-98C7-EC4D2871AC1F}" srcOrd="1" destOrd="0" presId="urn:microsoft.com/office/officeart/2005/8/layout/pyramid1"/>
    <dgm:cxn modelId="{29684A4F-3F40-4F41-974E-E4F66FDAFDA8}" srcId="{1FF8CEE3-DA96-4829-84D0-D3F37204E836}" destId="{19326903-CF1B-4A15-AE72-CC681D90D316}" srcOrd="3" destOrd="0" parTransId="{5DA50669-7B34-43B6-A85F-3630B71701A3}" sibTransId="{C2DF936B-AEF5-4E50-8888-F2D6BBF1C740}"/>
    <dgm:cxn modelId="{4E674627-D18F-4592-ABF4-E08321EDB277}" type="presOf" srcId="{F687733D-E247-454F-8996-36C9EDE1804F}" destId="{A74DBA2F-7CF5-499B-A249-E514932ABC93}" srcOrd="1" destOrd="0" presId="urn:microsoft.com/office/officeart/2005/8/layout/pyramid1"/>
    <dgm:cxn modelId="{1963C18C-786C-4F62-8E6A-397B6850BE07}" type="presOf" srcId="{19326903-CF1B-4A15-AE72-CC681D90D316}" destId="{33A0D8D0-F79F-4AA9-9026-8642F4F92ADC}" srcOrd="1" destOrd="0" presId="urn:microsoft.com/office/officeart/2005/8/layout/pyramid1"/>
    <dgm:cxn modelId="{3A86E93A-17C8-4937-A1AB-C613FF96A661}" type="presOf" srcId="{85CF4030-F25C-494B-9896-CC8316C9B41E}" destId="{A13638B1-1BB6-44C0-B0F8-36C979F150BB}" srcOrd="0" destOrd="0" presId="urn:microsoft.com/office/officeart/2005/8/layout/pyramid1"/>
    <dgm:cxn modelId="{45AC20E1-5216-44BB-9BBC-3832046160DA}" srcId="{1FF8CEE3-DA96-4829-84D0-D3F37204E836}" destId="{8500FB3B-F111-45C0-872B-B02DF4C3C1E1}" srcOrd="1" destOrd="0" parTransId="{8ACC9F6B-9500-4969-8057-B2D99CE613C8}" sibTransId="{173D2F36-0BE4-4744-91D8-3256C49B6659}"/>
    <dgm:cxn modelId="{914B7B5E-41C9-4A6C-BC3B-805CEB551633}" srcId="{1FF8CEE3-DA96-4829-84D0-D3F37204E836}" destId="{5635E297-663C-4717-AB8F-8D64873F0A43}" srcOrd="4" destOrd="0" parTransId="{DB02A121-1A94-44FD-9B55-5224080AB0AB}" sibTransId="{CA327535-17EF-461F-9188-16EC1EE46A91}"/>
    <dgm:cxn modelId="{2F2E24E5-062B-4B84-8D84-3F3C1B144167}" type="presOf" srcId="{F687733D-E247-454F-8996-36C9EDE1804F}" destId="{A8787CFF-0AC1-4A9A-8E7A-8F85A12ACEDA}" srcOrd="0" destOrd="0" presId="urn:microsoft.com/office/officeart/2005/8/layout/pyramid1"/>
    <dgm:cxn modelId="{788FC0E3-8DBE-4003-A99F-F1BB9FA23F23}" type="presOf" srcId="{5635E297-663C-4717-AB8F-8D64873F0A43}" destId="{AF47D1F6-0AFA-4F2F-8FB7-834841A688B2}" srcOrd="1" destOrd="0" presId="urn:microsoft.com/office/officeart/2005/8/layout/pyramid1"/>
    <dgm:cxn modelId="{60EF44F7-F242-4552-A854-9CC6DA1D86E5}" type="presParOf" srcId="{068D43ED-E424-44E6-AFE5-F4E4B090F25F}" destId="{DA33791D-39F0-499F-A1C5-94300D720826}" srcOrd="0" destOrd="0" presId="urn:microsoft.com/office/officeart/2005/8/layout/pyramid1"/>
    <dgm:cxn modelId="{20BE4475-532C-4C8C-8CBF-477F618DF0E3}" type="presParOf" srcId="{DA33791D-39F0-499F-A1C5-94300D720826}" destId="{A8787CFF-0AC1-4A9A-8E7A-8F85A12ACEDA}" srcOrd="0" destOrd="0" presId="urn:microsoft.com/office/officeart/2005/8/layout/pyramid1"/>
    <dgm:cxn modelId="{5932D26C-7FC2-448F-A933-0D4D42F1DC1B}" type="presParOf" srcId="{DA33791D-39F0-499F-A1C5-94300D720826}" destId="{A74DBA2F-7CF5-499B-A249-E514932ABC93}" srcOrd="1" destOrd="0" presId="urn:microsoft.com/office/officeart/2005/8/layout/pyramid1"/>
    <dgm:cxn modelId="{302A04DC-57A9-4DE1-96D2-C8DA26ABCB8C}" type="presParOf" srcId="{068D43ED-E424-44E6-AFE5-F4E4B090F25F}" destId="{B0211675-5A68-4E0D-9245-DA333B71F455}" srcOrd="1" destOrd="0" presId="urn:microsoft.com/office/officeart/2005/8/layout/pyramid1"/>
    <dgm:cxn modelId="{1B144B44-849E-4CB3-BE76-426D2D3535A7}" type="presParOf" srcId="{B0211675-5A68-4E0D-9245-DA333B71F455}" destId="{5A72FBD0-3A58-40E3-89A7-C4329406FFAB}" srcOrd="0" destOrd="0" presId="urn:microsoft.com/office/officeart/2005/8/layout/pyramid1"/>
    <dgm:cxn modelId="{2C78B3EB-732E-4760-91DD-DB982F13E4B2}" type="presParOf" srcId="{B0211675-5A68-4E0D-9245-DA333B71F455}" destId="{541259B1-04EC-4515-974A-92E1A72BC96E}" srcOrd="1" destOrd="0" presId="urn:microsoft.com/office/officeart/2005/8/layout/pyramid1"/>
    <dgm:cxn modelId="{36DE0651-1107-4693-8DE1-4F73BCFF4A0D}" type="presParOf" srcId="{068D43ED-E424-44E6-AFE5-F4E4B090F25F}" destId="{2C018F31-A5B4-47CF-9135-319050B41194}" srcOrd="2" destOrd="0" presId="urn:microsoft.com/office/officeart/2005/8/layout/pyramid1"/>
    <dgm:cxn modelId="{0ABE1D2F-F3EF-403E-BAA4-9CD0DD3C87C3}" type="presParOf" srcId="{2C018F31-A5B4-47CF-9135-319050B41194}" destId="{A13638B1-1BB6-44C0-B0F8-36C979F150BB}" srcOrd="0" destOrd="0" presId="urn:microsoft.com/office/officeart/2005/8/layout/pyramid1"/>
    <dgm:cxn modelId="{C6AFF78A-B90F-4F43-BE93-8D6609ABCA2E}" type="presParOf" srcId="{2C018F31-A5B4-47CF-9135-319050B41194}" destId="{A1ADBC0A-6B0B-4725-98C7-EC4D2871AC1F}" srcOrd="1" destOrd="0" presId="urn:microsoft.com/office/officeart/2005/8/layout/pyramid1"/>
    <dgm:cxn modelId="{63BB48FC-465D-4C1D-9FE6-92ACFF91F7DD}" type="presParOf" srcId="{068D43ED-E424-44E6-AFE5-F4E4B090F25F}" destId="{B4424BD8-7727-4258-8E06-1FB68ACAAD3C}" srcOrd="3" destOrd="0" presId="urn:microsoft.com/office/officeart/2005/8/layout/pyramid1"/>
    <dgm:cxn modelId="{79DFA826-A9FA-4DD5-9F2A-EF915178D53B}" type="presParOf" srcId="{B4424BD8-7727-4258-8E06-1FB68ACAAD3C}" destId="{DCF8B7B4-EBF3-41A6-A197-DE9F4C673C86}" srcOrd="0" destOrd="0" presId="urn:microsoft.com/office/officeart/2005/8/layout/pyramid1"/>
    <dgm:cxn modelId="{9B6B9C8C-E9F5-4447-BEFF-221A828D7807}" type="presParOf" srcId="{B4424BD8-7727-4258-8E06-1FB68ACAAD3C}" destId="{33A0D8D0-F79F-4AA9-9026-8642F4F92ADC}" srcOrd="1" destOrd="0" presId="urn:microsoft.com/office/officeart/2005/8/layout/pyramid1"/>
    <dgm:cxn modelId="{92FB4D06-AEB4-4C65-A61B-FCC632DD1B11}" type="presParOf" srcId="{068D43ED-E424-44E6-AFE5-F4E4B090F25F}" destId="{E48898BC-B08A-4C34-8E46-9834E9C18F1F}" srcOrd="4" destOrd="0" presId="urn:microsoft.com/office/officeart/2005/8/layout/pyramid1"/>
    <dgm:cxn modelId="{5D275C59-9D8C-4BB4-8F96-DB131CC2B4A7}" type="presParOf" srcId="{E48898BC-B08A-4C34-8E46-9834E9C18F1F}" destId="{89FF6E70-D7E4-424B-8347-D3AF1AD194A4}" srcOrd="0" destOrd="0" presId="urn:microsoft.com/office/officeart/2005/8/layout/pyramid1"/>
    <dgm:cxn modelId="{F0F18E08-33D7-4388-8ACB-94F6898647B8}" type="presParOf" srcId="{E48898BC-B08A-4C34-8E46-9834E9C18F1F}" destId="{AF47D1F6-0AFA-4F2F-8FB7-834841A688B2}"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787CFF-0AC1-4A9A-8E7A-8F85A12ACEDA}">
      <dsp:nvSpPr>
        <dsp:cNvPr id="0" name=""/>
        <dsp:cNvSpPr/>
      </dsp:nvSpPr>
      <dsp:spPr>
        <a:xfrm>
          <a:off x="2937926" y="0"/>
          <a:ext cx="1468963" cy="1080120"/>
        </a:xfrm>
        <a:prstGeom prst="trapezoid">
          <a:avLst>
            <a:gd name="adj" fmla="val 68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smtClean="0">
              <a:solidFill>
                <a:srgbClr val="FFFF00"/>
              </a:solidFill>
            </a:rPr>
            <a:t>Realizzazione</a:t>
          </a:r>
        </a:p>
        <a:p>
          <a:pPr lvl="0" algn="ctr" defTabSz="889000">
            <a:lnSpc>
              <a:spcPct val="90000"/>
            </a:lnSpc>
            <a:spcBef>
              <a:spcPct val="0"/>
            </a:spcBef>
            <a:spcAft>
              <a:spcPct val="35000"/>
            </a:spcAft>
          </a:pPr>
          <a:r>
            <a:rPr lang="it-IT" sz="2000" b="1" kern="1200" dirty="0" smtClean="0">
              <a:solidFill>
                <a:srgbClr val="C00000"/>
              </a:solidFill>
            </a:rPr>
            <a:t>(Bisogno di servire)</a:t>
          </a:r>
          <a:endParaRPr lang="it-IT" sz="2000" b="1" kern="1200" dirty="0">
            <a:solidFill>
              <a:srgbClr val="C00000"/>
            </a:solidFill>
          </a:endParaRPr>
        </a:p>
      </dsp:txBody>
      <dsp:txXfrm>
        <a:off x="2937926" y="0"/>
        <a:ext cx="1468963" cy="1080120"/>
      </dsp:txXfrm>
    </dsp:sp>
    <dsp:sp modelId="{5A72FBD0-3A58-40E3-89A7-C4329406FFAB}">
      <dsp:nvSpPr>
        <dsp:cNvPr id="0" name=""/>
        <dsp:cNvSpPr/>
      </dsp:nvSpPr>
      <dsp:spPr>
        <a:xfrm>
          <a:off x="2203444" y="1080120"/>
          <a:ext cx="2937926" cy="1080120"/>
        </a:xfrm>
        <a:prstGeom prst="trapezoid">
          <a:avLst>
            <a:gd name="adj" fmla="val 68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smtClean="0">
              <a:solidFill>
                <a:srgbClr val="FFFF00"/>
              </a:solidFill>
            </a:rPr>
            <a:t>Azione</a:t>
          </a:r>
        </a:p>
        <a:p>
          <a:pPr lvl="0" algn="ctr" defTabSz="889000">
            <a:lnSpc>
              <a:spcPct val="90000"/>
            </a:lnSpc>
            <a:spcBef>
              <a:spcPct val="0"/>
            </a:spcBef>
            <a:spcAft>
              <a:spcPct val="35000"/>
            </a:spcAft>
          </a:pPr>
          <a:r>
            <a:rPr lang="it-IT" sz="2000" b="1" kern="1200" dirty="0" smtClean="0">
              <a:solidFill>
                <a:srgbClr val="C00000"/>
              </a:solidFill>
            </a:rPr>
            <a:t>(Bisogno di creare)</a:t>
          </a:r>
          <a:endParaRPr lang="it-IT" sz="2000" b="1" kern="1200" dirty="0">
            <a:solidFill>
              <a:srgbClr val="C00000"/>
            </a:solidFill>
          </a:endParaRPr>
        </a:p>
      </dsp:txBody>
      <dsp:txXfrm>
        <a:off x="2717581" y="1080120"/>
        <a:ext cx="1909652" cy="1080120"/>
      </dsp:txXfrm>
    </dsp:sp>
    <dsp:sp modelId="{A13638B1-1BB6-44C0-B0F8-36C979F150BB}">
      <dsp:nvSpPr>
        <dsp:cNvPr id="0" name=""/>
        <dsp:cNvSpPr/>
      </dsp:nvSpPr>
      <dsp:spPr>
        <a:xfrm>
          <a:off x="1468963" y="2160240"/>
          <a:ext cx="4406889" cy="1080120"/>
        </a:xfrm>
        <a:prstGeom prst="trapezoid">
          <a:avLst>
            <a:gd name="adj" fmla="val 68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smtClean="0">
              <a:solidFill>
                <a:srgbClr val="FFFF00"/>
              </a:solidFill>
            </a:rPr>
            <a:t>Relazione</a:t>
          </a:r>
        </a:p>
        <a:p>
          <a:pPr lvl="0" algn="ctr" defTabSz="889000">
            <a:lnSpc>
              <a:spcPct val="90000"/>
            </a:lnSpc>
            <a:spcBef>
              <a:spcPct val="0"/>
            </a:spcBef>
            <a:spcAft>
              <a:spcPct val="35000"/>
            </a:spcAft>
          </a:pPr>
          <a:r>
            <a:rPr lang="it-IT" sz="2000" b="1" kern="1200" dirty="0" smtClean="0">
              <a:solidFill>
                <a:srgbClr val="C00000"/>
              </a:solidFill>
            </a:rPr>
            <a:t>(Bisogni emozionali)</a:t>
          </a:r>
        </a:p>
      </dsp:txBody>
      <dsp:txXfrm>
        <a:off x="2240168" y="2160240"/>
        <a:ext cx="2864478" cy="1080120"/>
      </dsp:txXfrm>
    </dsp:sp>
    <dsp:sp modelId="{DCF8B7B4-EBF3-41A6-A197-DE9F4C673C86}">
      <dsp:nvSpPr>
        <dsp:cNvPr id="0" name=""/>
        <dsp:cNvSpPr/>
      </dsp:nvSpPr>
      <dsp:spPr>
        <a:xfrm>
          <a:off x="734481" y="3240360"/>
          <a:ext cx="5875852" cy="1080120"/>
        </a:xfrm>
        <a:prstGeom prst="trapezoid">
          <a:avLst>
            <a:gd name="adj" fmla="val 68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smtClean="0">
              <a:solidFill>
                <a:srgbClr val="FFFF00"/>
              </a:solidFill>
            </a:rPr>
            <a:t>Sicurezza</a:t>
          </a:r>
        </a:p>
        <a:p>
          <a:pPr lvl="0" algn="ctr" defTabSz="889000">
            <a:lnSpc>
              <a:spcPct val="90000"/>
            </a:lnSpc>
            <a:spcBef>
              <a:spcPct val="0"/>
            </a:spcBef>
            <a:spcAft>
              <a:spcPct val="35000"/>
            </a:spcAft>
          </a:pPr>
          <a:r>
            <a:rPr lang="it-IT" sz="2000" b="1" kern="1200" dirty="0" smtClean="0">
              <a:solidFill>
                <a:srgbClr val="C00000"/>
              </a:solidFill>
            </a:rPr>
            <a:t>(Bisogno di protezione)</a:t>
          </a:r>
          <a:endParaRPr lang="it-IT" sz="2000" b="1" kern="1200" dirty="0">
            <a:solidFill>
              <a:srgbClr val="C00000"/>
            </a:solidFill>
          </a:endParaRPr>
        </a:p>
      </dsp:txBody>
      <dsp:txXfrm>
        <a:off x="1762755" y="3240360"/>
        <a:ext cx="3819304" cy="1080120"/>
      </dsp:txXfrm>
    </dsp:sp>
    <dsp:sp modelId="{89FF6E70-D7E4-424B-8347-D3AF1AD194A4}">
      <dsp:nvSpPr>
        <dsp:cNvPr id="0" name=""/>
        <dsp:cNvSpPr/>
      </dsp:nvSpPr>
      <dsp:spPr>
        <a:xfrm>
          <a:off x="0" y="4320480"/>
          <a:ext cx="7344816" cy="1080120"/>
        </a:xfrm>
        <a:prstGeom prst="trapezoid">
          <a:avLst>
            <a:gd name="adj" fmla="val 68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smtClean="0">
              <a:solidFill>
                <a:srgbClr val="FFFF00"/>
              </a:solidFill>
            </a:rPr>
            <a:t>Sopravvivenza</a:t>
          </a:r>
        </a:p>
        <a:p>
          <a:pPr lvl="0" algn="ctr" defTabSz="889000">
            <a:lnSpc>
              <a:spcPct val="90000"/>
            </a:lnSpc>
            <a:spcBef>
              <a:spcPct val="0"/>
            </a:spcBef>
            <a:spcAft>
              <a:spcPct val="35000"/>
            </a:spcAft>
          </a:pPr>
          <a:r>
            <a:rPr lang="it-IT" sz="2000" b="1" kern="1200" dirty="0" smtClean="0">
              <a:solidFill>
                <a:srgbClr val="C00000"/>
              </a:solidFill>
            </a:rPr>
            <a:t>(Bere, mangiare, dormire) </a:t>
          </a:r>
          <a:endParaRPr lang="it-IT" sz="2000" b="1" kern="1200" dirty="0">
            <a:solidFill>
              <a:srgbClr val="C00000"/>
            </a:solidFill>
          </a:endParaRPr>
        </a:p>
      </dsp:txBody>
      <dsp:txXfrm>
        <a:off x="1285342" y="4320480"/>
        <a:ext cx="4774130" cy="10801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B2CA66-0C61-49AB-96D5-E83B9DF9944B}" type="datetimeFigureOut">
              <a:rPr lang="it-IT" smtClean="0"/>
              <a:pPr/>
              <a:t>04/12/2018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509AC-3EA9-49FC-9680-6D785A343F9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0D8EE4A-F1C8-4D98-848B-D71364EA2077}" type="slidenum">
              <a:rPr lang="it-IT" smtClean="0"/>
              <a:pPr/>
              <a:t>1</a:t>
            </a:fld>
            <a:endParaRPr lang="it-IT"/>
          </a:p>
        </p:txBody>
      </p:sp>
      <p:sp>
        <p:nvSpPr>
          <p:cNvPr id="5" name="Segnaposto piè di pagina 4"/>
          <p:cNvSpPr>
            <a:spLocks noGrp="1"/>
          </p:cNvSpPr>
          <p:nvPr>
            <p:ph type="ftr" sz="quarter" idx="11"/>
          </p:nvPr>
        </p:nvSpPr>
        <p:spPr/>
        <p:txBody>
          <a:bodyPr/>
          <a:lstStyle/>
          <a:p>
            <a:r>
              <a:rPr lang="it-IT" dirty="0" smtClean="0"/>
              <a:t>Dott. G. Baglioni</a:t>
            </a:r>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piè di pagina 3"/>
          <p:cNvSpPr>
            <a:spLocks noGrp="1"/>
          </p:cNvSpPr>
          <p:nvPr>
            <p:ph type="ftr" sz="quarter" idx="10"/>
          </p:nvPr>
        </p:nvSpPr>
        <p:spPr/>
        <p:txBody>
          <a:bodyPr/>
          <a:lstStyle/>
          <a:p>
            <a:r>
              <a:rPr lang="it-IT" smtClean="0"/>
              <a:t>Dott. G. Baglioni</a:t>
            </a:r>
            <a:endParaRPr lang="it-IT" dirty="0"/>
          </a:p>
        </p:txBody>
      </p:sp>
      <p:sp>
        <p:nvSpPr>
          <p:cNvPr id="5" name="Segnaposto numero diapositiva 4"/>
          <p:cNvSpPr>
            <a:spLocks noGrp="1"/>
          </p:cNvSpPr>
          <p:nvPr>
            <p:ph type="sldNum" sz="quarter" idx="11"/>
          </p:nvPr>
        </p:nvSpPr>
        <p:spPr/>
        <p:txBody>
          <a:bodyPr/>
          <a:lstStyle/>
          <a:p>
            <a:fld id="{E0D8EE4A-F1C8-4D98-848B-D71364EA2077}" type="slidenum">
              <a:rPr lang="it-IT" smtClean="0"/>
              <a:pPr/>
              <a:t>59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0D8EE4A-F1C8-4D98-848B-D71364EA2077}" type="slidenum">
              <a:rPr lang="it-IT" smtClean="0"/>
              <a:pPr/>
              <a:t>73</a:t>
            </a:fld>
            <a:endParaRPr lang="it-IT"/>
          </a:p>
        </p:txBody>
      </p:sp>
      <p:sp>
        <p:nvSpPr>
          <p:cNvPr id="5" name="Segnaposto piè di pagina 4"/>
          <p:cNvSpPr>
            <a:spLocks noGrp="1"/>
          </p:cNvSpPr>
          <p:nvPr>
            <p:ph type="ftr" sz="quarter" idx="11"/>
          </p:nvPr>
        </p:nvSpPr>
        <p:spPr/>
        <p:txBody>
          <a:bodyPr/>
          <a:lstStyle/>
          <a:p>
            <a:r>
              <a:rPr lang="it-IT" dirty="0" smtClean="0"/>
              <a:t>Dott. G. Baglioni</a:t>
            </a:r>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fld id="{656B78E8-3D98-4C95-ADF2-C11B54AC6BEA}" type="slidenum">
              <a:rPr lang="it-IT" sz="1200" smtClean="0"/>
              <a:pPr eaLnBrk="1" hangingPunct="1"/>
              <a:t>79</a:t>
            </a:fld>
            <a:endParaRPr lang="it-IT" sz="1200" smtClean="0"/>
          </a:p>
        </p:txBody>
      </p:sp>
      <p:sp>
        <p:nvSpPr>
          <p:cNvPr id="248835" name="Rectangle 2"/>
          <p:cNvSpPr>
            <a:spLocks noGrp="1" noRot="1" noChangeAspect="1" noChangeArrowheads="1" noTextEdit="1"/>
          </p:cNvSpPr>
          <p:nvPr>
            <p:ph type="sldImg"/>
          </p:nvPr>
        </p:nvSpPr>
        <p:spPr>
          <a:xfrm>
            <a:off x="-1900238" y="915988"/>
            <a:ext cx="10521951" cy="7891462"/>
          </a:xfrm>
          <a:ln/>
        </p:spPr>
      </p:sp>
      <p:sp>
        <p:nvSpPr>
          <p:cNvPr id="248836" name="Rectangle 3"/>
          <p:cNvSpPr>
            <a:spLocks noGrp="1" noChangeArrowheads="1"/>
          </p:cNvSpPr>
          <p:nvPr>
            <p:ph type="body" idx="1"/>
          </p:nvPr>
        </p:nvSpPr>
        <p:spPr>
          <a:xfrm>
            <a:off x="914400" y="4343400"/>
            <a:ext cx="5029200" cy="4038600"/>
          </a:xfrm>
          <a:noFill/>
          <a:extLst>
            <a:ext uri="{91240B29-F687-4F45-9708-019B960494DF}">
              <a14:hiddenLine xmlns="" xmlns:a14="http://schemas.microsoft.com/office/drawing/2010/main" w="12700">
                <a:solidFill>
                  <a:schemeClr val="tx1"/>
                </a:solidFill>
                <a:miter lim="800000"/>
                <a:headEnd type="none" w="sm" len="sm"/>
                <a:tailEnd type="none" w="sm" len="sm"/>
              </a14:hiddenLine>
            </a:ext>
          </a:extLst>
        </p:spPr>
        <p:txBody>
          <a:bodyPr lIns="90672" tIns="45337" rIns="90672" bIns="45337"/>
          <a:lstStyle/>
          <a:p>
            <a:pPr eaLnBrk="1" hangingPunct="1"/>
            <a:endParaRPr lang="it-IT" smtClean="0"/>
          </a:p>
        </p:txBody>
      </p:sp>
      <p:sp>
        <p:nvSpPr>
          <p:cNvPr id="5" name="Segnaposto piè di pagina 4"/>
          <p:cNvSpPr>
            <a:spLocks noGrp="1"/>
          </p:cNvSpPr>
          <p:nvPr>
            <p:ph type="ftr" sz="quarter" idx="10"/>
          </p:nvPr>
        </p:nvSpPr>
        <p:spPr/>
        <p:txBody>
          <a:bodyPr/>
          <a:lstStyle/>
          <a:p>
            <a:r>
              <a:rPr lang="it-IT" dirty="0" smtClean="0"/>
              <a:t>Dott. G. Baglioni</a:t>
            </a:r>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1272B82-A409-4325-964D-58CFEDE0BB52}" type="datetimeFigureOut">
              <a:rPr lang="it-IT" smtClean="0"/>
              <a:pPr/>
              <a:t>04/12/2018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797594-E577-4D81-B588-C97CDC7035C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1272B82-A409-4325-964D-58CFEDE0BB52}" type="datetimeFigureOut">
              <a:rPr lang="it-IT" smtClean="0"/>
              <a:pPr/>
              <a:t>04/12/2018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797594-E577-4D81-B588-C97CDC7035C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1272B82-A409-4325-964D-58CFEDE0BB52}" type="datetimeFigureOut">
              <a:rPr lang="it-IT" smtClean="0"/>
              <a:pPr/>
              <a:t>04/12/2018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797594-E577-4D81-B588-C97CDC7035C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1272B82-A409-4325-964D-58CFEDE0BB52}" type="datetimeFigureOut">
              <a:rPr lang="it-IT" smtClean="0"/>
              <a:pPr/>
              <a:t>04/12/2018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797594-E577-4D81-B588-C97CDC7035C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1272B82-A409-4325-964D-58CFEDE0BB52}" type="datetimeFigureOut">
              <a:rPr lang="it-IT" smtClean="0"/>
              <a:pPr/>
              <a:t>04/12/2018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797594-E577-4D81-B588-C97CDC7035C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1272B82-A409-4325-964D-58CFEDE0BB52}" type="datetimeFigureOut">
              <a:rPr lang="it-IT" smtClean="0"/>
              <a:pPr/>
              <a:t>04/12/2018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0797594-E577-4D81-B588-C97CDC7035C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1272B82-A409-4325-964D-58CFEDE0BB52}" type="datetimeFigureOut">
              <a:rPr lang="it-IT" smtClean="0"/>
              <a:pPr/>
              <a:t>04/12/2018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0797594-E577-4D81-B588-C97CDC7035C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1272B82-A409-4325-964D-58CFEDE0BB52}" type="datetimeFigureOut">
              <a:rPr lang="it-IT" smtClean="0"/>
              <a:pPr/>
              <a:t>04/12/2018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0797594-E577-4D81-B588-C97CDC7035C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1272B82-A409-4325-964D-58CFEDE0BB52}" type="datetimeFigureOut">
              <a:rPr lang="it-IT" smtClean="0"/>
              <a:pPr/>
              <a:t>04/12/2018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0797594-E577-4D81-B588-C97CDC7035C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1272B82-A409-4325-964D-58CFEDE0BB52}" type="datetimeFigureOut">
              <a:rPr lang="it-IT" smtClean="0"/>
              <a:pPr/>
              <a:t>04/12/2018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0797594-E577-4D81-B588-C97CDC7035C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1272B82-A409-4325-964D-58CFEDE0BB52}" type="datetimeFigureOut">
              <a:rPr lang="it-IT" smtClean="0"/>
              <a:pPr/>
              <a:t>04/12/2018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0797594-E577-4D81-B588-C97CDC7035C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72B82-A409-4325-964D-58CFEDE0BB52}" type="datetimeFigureOut">
              <a:rPr lang="it-IT" smtClean="0"/>
              <a:pPr/>
              <a:t>04/12/2018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97594-E577-4D81-B588-C97CDC7035C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5589240"/>
            <a:ext cx="7772400" cy="1470025"/>
          </a:xfrm>
        </p:spPr>
        <p:txBody>
          <a:bodyPr>
            <a:normAutofit fontScale="90000"/>
          </a:bodyPr>
          <a:lstStyle/>
          <a:p>
            <a:r>
              <a:rPr lang="it-IT" i="1" dirty="0" smtClean="0">
                <a:solidFill>
                  <a:srgbClr val="FFFF00"/>
                </a:solidFill>
              </a:rPr>
              <a:t>Donazione</a:t>
            </a:r>
            <a:br>
              <a:rPr lang="it-IT" i="1" dirty="0" smtClean="0">
                <a:solidFill>
                  <a:srgbClr val="FFFF00"/>
                </a:solidFill>
              </a:rPr>
            </a:br>
            <a:r>
              <a:rPr lang="it-IT" i="1" dirty="0" smtClean="0">
                <a:solidFill>
                  <a:srgbClr val="FFFF00"/>
                </a:solidFill>
              </a:rPr>
              <a:t>Responsabile</a:t>
            </a:r>
            <a:r>
              <a:rPr lang="it-IT" dirty="0" smtClean="0"/>
              <a:t/>
            </a:r>
            <a:br>
              <a:rPr lang="it-IT" dirty="0" smtClean="0"/>
            </a:br>
            <a:endParaRPr lang="it-IT" dirty="0"/>
          </a:p>
        </p:txBody>
      </p:sp>
      <p:pic>
        <p:nvPicPr>
          <p:cNvPr id="454658" name="Picture 2" descr="Risultati immagini per casa del dono reggio emilia"/>
          <p:cNvPicPr>
            <a:picLocks noChangeAspect="1" noChangeArrowheads="1"/>
          </p:cNvPicPr>
          <p:nvPr/>
        </p:nvPicPr>
        <p:blipFill>
          <a:blip r:embed="rId3" cstate="print"/>
          <a:srcRect/>
          <a:stretch>
            <a:fillRect/>
          </a:stretch>
        </p:blipFill>
        <p:spPr bwMode="auto">
          <a:xfrm>
            <a:off x="899592" y="260648"/>
            <a:ext cx="7620000" cy="5095876"/>
          </a:xfrm>
          <a:prstGeom prst="rect">
            <a:avLst/>
          </a:prstGeom>
          <a:noFill/>
        </p:spPr>
      </p:pic>
      <p:sp>
        <p:nvSpPr>
          <p:cNvPr id="4" name="Segnaposto piè di pagina 3"/>
          <p:cNvSpPr>
            <a:spLocks noGrp="1"/>
          </p:cNvSpPr>
          <p:nvPr>
            <p:ph type="ftr" sz="quarter" idx="11"/>
          </p:nvPr>
        </p:nvSpPr>
        <p:spPr>
          <a:xfrm>
            <a:off x="-396552" y="6492875"/>
            <a:ext cx="2895600" cy="365125"/>
          </a:xfrm>
        </p:spPr>
        <p:txBody>
          <a:bodyPr/>
          <a:lstStyle/>
          <a:p>
            <a:r>
              <a:rPr lang="it-IT" sz="1400" dirty="0" smtClean="0">
                <a:solidFill>
                  <a:schemeClr val="tx1"/>
                </a:solidFill>
              </a:rPr>
              <a:t>Dott: G. Baglioni</a:t>
            </a:r>
            <a:endParaRPr lang="it-IT" sz="1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2514" name="Picture 2" descr="Immagine correlata"/>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descr="Risultati immagini per ippocrate fra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98308" name="Picture 4" descr="Risultati immagini per ippocrate frasi"/>
          <p:cNvPicPr>
            <a:picLocks noChangeAspect="1" noChangeArrowheads="1"/>
          </p:cNvPicPr>
          <p:nvPr/>
        </p:nvPicPr>
        <p:blipFill>
          <a:blip r:embed="rId2" cstate="print"/>
          <a:srcRect/>
          <a:stretch>
            <a:fillRect/>
          </a:stretch>
        </p:blipFill>
        <p:spPr bwMode="auto">
          <a:xfrm>
            <a:off x="683568" y="404664"/>
            <a:ext cx="7848872" cy="5886655"/>
          </a:xfrm>
          <a:prstGeom prst="rect">
            <a:avLst/>
          </a:prstGeom>
          <a:noFill/>
        </p:spPr>
      </p:pic>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2"/>
          <p:cNvSpPr>
            <a:spLocks noGrp="1" noChangeArrowheads="1"/>
          </p:cNvSpPr>
          <p:nvPr>
            <p:ph type="ctrTitle"/>
          </p:nvPr>
        </p:nvSpPr>
        <p:spPr>
          <a:xfrm>
            <a:off x="914400" y="914400"/>
            <a:ext cx="7772400" cy="1143000"/>
          </a:xfrm>
        </p:spPr>
        <p:txBody>
          <a:bodyPr/>
          <a:lstStyle/>
          <a:p>
            <a:pPr eaLnBrk="1" hangingPunct="1"/>
            <a:r>
              <a:rPr lang="it-IT" smtClean="0"/>
              <a:t> </a:t>
            </a:r>
            <a:r>
              <a:rPr lang="it-IT" sz="4000" smtClean="0">
                <a:solidFill>
                  <a:srgbClr val="FFFF00"/>
                </a:solidFill>
              </a:rPr>
              <a:t>Ricordiamoci sempre che….</a:t>
            </a:r>
          </a:p>
        </p:txBody>
      </p:sp>
      <p:sp>
        <p:nvSpPr>
          <p:cNvPr id="207876" name="WordArt 4"/>
          <p:cNvSpPr>
            <a:spLocks noChangeArrowheads="1" noChangeShapeType="1" noTextEdit="1"/>
          </p:cNvSpPr>
          <p:nvPr/>
        </p:nvSpPr>
        <p:spPr bwMode="auto">
          <a:xfrm>
            <a:off x="2066931" y="2743200"/>
            <a:ext cx="5010150" cy="2971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sz="4400" kern="10">
                <a:ln w="9525">
                  <a:solidFill>
                    <a:srgbClr val="FFFFFF"/>
                  </a:solidFill>
                  <a:round/>
                  <a:headEnd/>
                  <a:tailEnd/>
                </a:ln>
                <a:solidFill>
                  <a:srgbClr val="800000"/>
                </a:solidFill>
                <a:effectLst>
                  <a:outerShdw dist="35921" dir="2700000" algn="ctr" rotWithShape="0">
                    <a:srgbClr val="C0C0C0"/>
                  </a:outerShdw>
                </a:effectLst>
                <a:latin typeface="Impact"/>
              </a:rPr>
              <a:t>Un  buon  stile  di  vita  è</a:t>
            </a:r>
          </a:p>
          <a:p>
            <a:pPr algn="ctr" fontAlgn="base">
              <a:spcBef>
                <a:spcPct val="0"/>
              </a:spcBef>
              <a:spcAft>
                <a:spcPct val="0"/>
              </a:spcAft>
            </a:pPr>
            <a:r>
              <a:rPr lang="it-IT" sz="4400" kern="10">
                <a:ln w="9525">
                  <a:solidFill>
                    <a:srgbClr val="FFFFFF"/>
                  </a:solidFill>
                  <a:round/>
                  <a:headEnd/>
                  <a:tailEnd/>
                </a:ln>
                <a:solidFill>
                  <a:srgbClr val="800000"/>
                </a:solidFill>
                <a:effectLst>
                  <a:outerShdw dist="35921" dir="2700000" algn="ctr" rotWithShape="0">
                    <a:srgbClr val="C0C0C0"/>
                  </a:outerShdw>
                </a:effectLst>
                <a:latin typeface="Impact"/>
              </a:rPr>
              <a:t>il  primo  insostituibile</a:t>
            </a:r>
          </a:p>
          <a:p>
            <a:pPr algn="ctr" fontAlgn="base">
              <a:spcBef>
                <a:spcPct val="0"/>
              </a:spcBef>
              <a:spcAft>
                <a:spcPct val="0"/>
              </a:spcAft>
            </a:pPr>
            <a:r>
              <a:rPr lang="it-IT" sz="4400" kern="10">
                <a:ln w="9525">
                  <a:solidFill>
                    <a:srgbClr val="FFFFFF"/>
                  </a:solidFill>
                  <a:round/>
                  <a:headEnd/>
                  <a:tailEnd/>
                </a:ln>
                <a:solidFill>
                  <a:srgbClr val="800000"/>
                </a:solidFill>
                <a:effectLst>
                  <a:outerShdw dist="35921" dir="2700000" algn="ctr" rotWithShape="0">
                    <a:srgbClr val="C0C0C0"/>
                  </a:outerShdw>
                </a:effectLst>
                <a:latin typeface="Impact"/>
              </a:rPr>
              <a:t>farmaco!</a:t>
            </a:r>
          </a:p>
        </p:txBody>
      </p:sp>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62343273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04678" y="1231218"/>
            <a:ext cx="4934643" cy="4395564"/>
          </a:xfrm>
          <a:prstGeom prst="rect">
            <a:avLst/>
          </a:prstGeom>
        </p:spPr>
      </p:pic>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80106802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Risultati immagini per ippocrate frasi"/>
          <p:cNvPicPr>
            <a:picLocks noChangeAspect="1" noChangeArrowheads="1"/>
          </p:cNvPicPr>
          <p:nvPr/>
        </p:nvPicPr>
        <p:blipFill>
          <a:blip r:embed="rId2" cstate="print"/>
          <a:srcRect/>
          <a:stretch>
            <a:fillRect/>
          </a:stretch>
        </p:blipFill>
        <p:spPr bwMode="auto">
          <a:xfrm>
            <a:off x="1691680" y="476672"/>
            <a:ext cx="5904656" cy="5904656"/>
          </a:xfrm>
          <a:prstGeom prst="rect">
            <a:avLst/>
          </a:prstGeom>
          <a:noFill/>
        </p:spPr>
      </p:pic>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2"/>
          <p:cNvSpPr>
            <a:spLocks noChangeArrowheads="1"/>
          </p:cNvSpPr>
          <p:nvPr/>
        </p:nvSpPr>
        <p:spPr bwMode="auto">
          <a:xfrm>
            <a:off x="1181100" y="2514600"/>
            <a:ext cx="67818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it-IT" sz="4000" b="1" i="1">
                <a:solidFill>
                  <a:srgbClr val="FF3300"/>
                </a:solidFill>
                <a:latin typeface="Tahoma" pitchFamily="34" charset="0"/>
              </a:rPr>
              <a:t>Grazie dell’Attenzione!</a:t>
            </a:r>
          </a:p>
        </p:txBody>
      </p:sp>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18795881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descr="bimbo clow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6401" y="516090"/>
            <a:ext cx="6989763" cy="5824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906297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238594"/>
                                        </p:tgtEl>
                                        <p:attrNameLst>
                                          <p:attrName>style.visibility</p:attrName>
                                        </p:attrNameLst>
                                      </p:cBhvr>
                                      <p:to>
                                        <p:strVal val="visible"/>
                                      </p:to>
                                    </p:set>
                                    <p:anim calcmode="lin" valueType="num">
                                      <p:cBhvr>
                                        <p:cTn id="7" dur="500" fill="hold"/>
                                        <p:tgtEl>
                                          <p:spTgt spid="238594"/>
                                        </p:tgtEl>
                                        <p:attrNameLst>
                                          <p:attrName>ppt_w</p:attrName>
                                        </p:attrNameLst>
                                      </p:cBhvr>
                                      <p:tavLst>
                                        <p:tav tm="0">
                                          <p:val>
                                            <p:fltVal val="0"/>
                                          </p:val>
                                        </p:tav>
                                        <p:tav tm="100000">
                                          <p:val>
                                            <p:strVal val="#ppt_w"/>
                                          </p:val>
                                        </p:tav>
                                      </p:tavLst>
                                    </p:anim>
                                    <p:anim calcmode="lin" valueType="num">
                                      <p:cBhvr>
                                        <p:cTn id="8" dur="500" fill="hold"/>
                                        <p:tgtEl>
                                          <p:spTgt spid="238594"/>
                                        </p:tgtEl>
                                        <p:attrNameLst>
                                          <p:attrName>ppt_h</p:attrName>
                                        </p:attrNameLst>
                                      </p:cBhvr>
                                      <p:tavLst>
                                        <p:tav tm="0">
                                          <p:val>
                                            <p:fltVal val="0"/>
                                          </p:val>
                                        </p:tav>
                                        <p:tav tm="100000">
                                          <p:val>
                                            <p:strVal val="#ppt_h"/>
                                          </p:val>
                                        </p:tav>
                                      </p:tavLst>
                                    </p:anim>
                                    <p:anim calcmode="lin" valueType="num">
                                      <p:cBhvr>
                                        <p:cTn id="9" dur="500" fill="hold"/>
                                        <p:tgtEl>
                                          <p:spTgt spid="238594"/>
                                        </p:tgtEl>
                                        <p:attrNameLst>
                                          <p:attrName>ppt_x</p:attrName>
                                        </p:attrNameLst>
                                      </p:cBhvr>
                                      <p:tavLst>
                                        <p:tav tm="0">
                                          <p:val>
                                            <p:fltVal val="0.5"/>
                                          </p:val>
                                        </p:tav>
                                        <p:tav tm="100000">
                                          <p:val>
                                            <p:strVal val="#ppt_x"/>
                                          </p:val>
                                        </p:tav>
                                      </p:tavLst>
                                    </p:anim>
                                    <p:anim calcmode="lin" valueType="num">
                                      <p:cBhvr>
                                        <p:cTn id="10" dur="500" fill="hold"/>
                                        <p:tgtEl>
                                          <p:spTgt spid="2385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6" name="Picture 2" descr="Immagine correlata"/>
          <p:cNvPicPr>
            <a:picLocks noChangeAspect="1" noChangeArrowheads="1"/>
          </p:cNvPicPr>
          <p:nvPr/>
        </p:nvPicPr>
        <p:blipFill>
          <a:blip r:embed="rId2" cstate="print"/>
          <a:srcRect/>
          <a:stretch>
            <a:fillRect/>
          </a:stretch>
        </p:blipFill>
        <p:spPr bwMode="auto">
          <a:xfrm>
            <a:off x="1259632" y="908720"/>
            <a:ext cx="6696744" cy="5027807"/>
          </a:xfrm>
          <a:prstGeom prst="rect">
            <a:avLst/>
          </a:prstGeom>
          <a:noFill/>
        </p:spPr>
      </p:pic>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4322" name="Picture 2" descr="Immagine correlata"/>
          <p:cNvPicPr>
            <a:picLocks noChangeAspect="1" noChangeArrowheads="1"/>
          </p:cNvPicPr>
          <p:nvPr/>
        </p:nvPicPr>
        <p:blipFill>
          <a:blip r:embed="rId2" cstate="print"/>
          <a:srcRect/>
          <a:stretch>
            <a:fillRect/>
          </a:stretch>
        </p:blipFill>
        <p:spPr bwMode="auto">
          <a:xfrm>
            <a:off x="971600" y="692696"/>
            <a:ext cx="7416824" cy="5562618"/>
          </a:xfrm>
          <a:prstGeom prst="rect">
            <a:avLst/>
          </a:prstGeom>
          <a:noFill/>
        </p:spPr>
      </p:pic>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6370" name="Picture 2" descr="Immagine correlata"/>
          <p:cNvPicPr>
            <a:picLocks noChangeAspect="1" noChangeArrowheads="1"/>
          </p:cNvPicPr>
          <p:nvPr/>
        </p:nvPicPr>
        <p:blipFill>
          <a:blip r:embed="rId2" cstate="print"/>
          <a:srcRect/>
          <a:stretch>
            <a:fillRect/>
          </a:stretch>
        </p:blipFill>
        <p:spPr bwMode="auto">
          <a:xfrm>
            <a:off x="971600" y="404664"/>
            <a:ext cx="7560840" cy="6192434"/>
          </a:xfrm>
          <a:prstGeom prst="rect">
            <a:avLst/>
          </a:prstGeom>
          <a:noFill/>
        </p:spPr>
      </p:pic>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8418" name="Picture 2" descr="Immagine correlata"/>
          <p:cNvPicPr>
            <a:picLocks noChangeAspect="1" noChangeArrowheads="1"/>
          </p:cNvPicPr>
          <p:nvPr/>
        </p:nvPicPr>
        <p:blipFill>
          <a:blip r:embed="rId2" cstate="print"/>
          <a:srcRect/>
          <a:stretch>
            <a:fillRect/>
          </a:stretch>
        </p:blipFill>
        <p:spPr bwMode="auto">
          <a:xfrm>
            <a:off x="611560" y="548680"/>
            <a:ext cx="7848872" cy="5886655"/>
          </a:xfrm>
          <a:prstGeom prst="rect">
            <a:avLst/>
          </a:prstGeom>
          <a:noFill/>
        </p:spPr>
      </p:pic>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1490" name="Picture 2" descr="Risultati immagini per malattie sessualmente trasmesse"/>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0466" name="Picture 2" descr="Immagine correlata"/>
          <p:cNvPicPr>
            <a:picLocks noChangeAspect="1" noChangeArrowheads="1"/>
          </p:cNvPicPr>
          <p:nvPr/>
        </p:nvPicPr>
        <p:blipFill>
          <a:blip r:embed="rId2" cstate="print"/>
          <a:srcRect/>
          <a:stretch>
            <a:fillRect/>
          </a:stretch>
        </p:blipFill>
        <p:spPr bwMode="auto">
          <a:xfrm>
            <a:off x="1259632" y="836712"/>
            <a:ext cx="6844233" cy="5138540"/>
          </a:xfrm>
          <a:prstGeom prst="rect">
            <a:avLst/>
          </a:prstGeom>
          <a:noFill/>
        </p:spPr>
      </p:pic>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3538" name="Picture 2" descr="Immagine correlata"/>
          <p:cNvPicPr>
            <a:picLocks noChangeAspect="1" noChangeArrowheads="1"/>
          </p:cNvPicPr>
          <p:nvPr/>
        </p:nvPicPr>
        <p:blipFill>
          <a:blip r:embed="rId2" cstate="print"/>
          <a:srcRect/>
          <a:stretch>
            <a:fillRect/>
          </a:stretch>
        </p:blipFill>
        <p:spPr bwMode="auto">
          <a:xfrm>
            <a:off x="1115616" y="836712"/>
            <a:ext cx="7128792" cy="5352182"/>
          </a:xfrm>
          <a:prstGeom prst="rect">
            <a:avLst/>
          </a:prstGeom>
          <a:noFill/>
        </p:spPr>
      </p:pic>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19672" y="908720"/>
            <a:ext cx="5616624" cy="646331"/>
          </a:xfrm>
          <a:prstGeom prst="rect">
            <a:avLst/>
          </a:prstGeom>
          <a:noFill/>
        </p:spPr>
        <p:txBody>
          <a:bodyPr wrap="square" rtlCol="0">
            <a:spAutoFit/>
          </a:bodyPr>
          <a:lstStyle/>
          <a:p>
            <a:r>
              <a:rPr lang="it-IT" sz="3600" dirty="0" smtClean="0">
                <a:solidFill>
                  <a:srgbClr val="FFFF00"/>
                </a:solidFill>
              </a:rPr>
              <a:t>Fattori di Protezione</a:t>
            </a:r>
            <a:endParaRPr lang="it-IT" sz="3600" dirty="0">
              <a:solidFill>
                <a:srgbClr val="FFFF00"/>
              </a:solidFill>
            </a:endParaRPr>
          </a:p>
        </p:txBody>
      </p:sp>
      <p:sp>
        <p:nvSpPr>
          <p:cNvPr id="3" name="CasellaDiTesto 2"/>
          <p:cNvSpPr txBox="1"/>
          <p:nvPr/>
        </p:nvSpPr>
        <p:spPr>
          <a:xfrm>
            <a:off x="755576" y="2060848"/>
            <a:ext cx="6480720" cy="2923877"/>
          </a:xfrm>
          <a:prstGeom prst="rect">
            <a:avLst/>
          </a:prstGeom>
          <a:noFill/>
        </p:spPr>
        <p:txBody>
          <a:bodyPr wrap="square" rtlCol="0">
            <a:spAutoFit/>
          </a:bodyPr>
          <a:lstStyle/>
          <a:p>
            <a:pPr>
              <a:buFont typeface="Arial" pitchFamily="34" charset="0"/>
              <a:buChar char="•"/>
            </a:pPr>
            <a:r>
              <a:rPr lang="it-IT" sz="2400" dirty="0" smtClean="0">
                <a:solidFill>
                  <a:schemeClr val="bg1"/>
                </a:solidFill>
              </a:rPr>
              <a:t> </a:t>
            </a:r>
            <a:r>
              <a:rPr lang="it-IT" sz="3200" dirty="0" smtClean="0">
                <a:solidFill>
                  <a:schemeClr val="bg1"/>
                </a:solidFill>
              </a:rPr>
              <a:t>Astinenza</a:t>
            </a:r>
          </a:p>
          <a:p>
            <a:pPr>
              <a:buFont typeface="Arial" pitchFamily="34" charset="0"/>
              <a:buChar char="•"/>
            </a:pPr>
            <a:r>
              <a:rPr lang="it-IT" sz="3200" dirty="0" smtClean="0">
                <a:solidFill>
                  <a:schemeClr val="bg1"/>
                </a:solidFill>
              </a:rPr>
              <a:t> Monogamia Assoluta/Continuativa</a:t>
            </a:r>
          </a:p>
          <a:p>
            <a:pPr>
              <a:buFont typeface="Arial" pitchFamily="34" charset="0"/>
              <a:buChar char="•"/>
            </a:pPr>
            <a:r>
              <a:rPr lang="it-IT" sz="3200" dirty="0" smtClean="0">
                <a:solidFill>
                  <a:schemeClr val="bg1"/>
                </a:solidFill>
              </a:rPr>
              <a:t> Partner Sicuro</a:t>
            </a:r>
          </a:p>
          <a:p>
            <a:pPr>
              <a:buFont typeface="Arial" pitchFamily="34" charset="0"/>
              <a:buChar char="•"/>
            </a:pPr>
            <a:r>
              <a:rPr lang="it-IT" sz="3200" dirty="0" smtClean="0">
                <a:solidFill>
                  <a:schemeClr val="bg1"/>
                </a:solidFill>
              </a:rPr>
              <a:t> Profilattico correttamente utilizzato 	(senza Petting Spinto)</a:t>
            </a:r>
          </a:p>
          <a:p>
            <a:pPr>
              <a:buFont typeface="Arial" pitchFamily="34" charset="0"/>
              <a:buChar char="•"/>
            </a:pPr>
            <a:endParaRPr lang="it-IT" sz="2400" dirty="0">
              <a:solidFill>
                <a:schemeClr val="bg1"/>
              </a:solidFill>
            </a:endParaRPr>
          </a:p>
        </p:txBody>
      </p:sp>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260648"/>
            <a:ext cx="6840760" cy="830997"/>
          </a:xfrm>
          <a:prstGeom prst="rect">
            <a:avLst/>
          </a:prstGeom>
          <a:noFill/>
        </p:spPr>
        <p:txBody>
          <a:bodyPr wrap="square" rtlCol="0">
            <a:spAutoFit/>
          </a:bodyPr>
          <a:lstStyle/>
          <a:p>
            <a:r>
              <a:rPr lang="it-IT" sz="2400" dirty="0" smtClean="0">
                <a:solidFill>
                  <a:srgbClr val="FFFF00"/>
                </a:solidFill>
              </a:rPr>
              <a:t>Cosa dice la Legge per quanto riguarda </a:t>
            </a:r>
          </a:p>
          <a:p>
            <a:r>
              <a:rPr lang="it-IT" sz="2400" dirty="0" smtClean="0">
                <a:solidFill>
                  <a:srgbClr val="FFFF00"/>
                </a:solidFill>
              </a:rPr>
              <a:t>i “Comportamenti Sessuali a Rischio”?</a:t>
            </a:r>
            <a:endParaRPr lang="it-IT" sz="2400" dirty="0">
              <a:solidFill>
                <a:srgbClr val="FFFF00"/>
              </a:solidFill>
            </a:endParaRPr>
          </a:p>
        </p:txBody>
      </p:sp>
      <p:sp>
        <p:nvSpPr>
          <p:cNvPr id="5" name="CasellaDiTesto 4"/>
          <p:cNvSpPr txBox="1"/>
          <p:nvPr/>
        </p:nvSpPr>
        <p:spPr>
          <a:xfrm>
            <a:off x="611560" y="1196752"/>
            <a:ext cx="5040560" cy="1200329"/>
          </a:xfrm>
          <a:prstGeom prst="rect">
            <a:avLst/>
          </a:prstGeom>
          <a:noFill/>
        </p:spPr>
        <p:txBody>
          <a:bodyPr wrap="square" rtlCol="0">
            <a:spAutoFit/>
          </a:bodyPr>
          <a:lstStyle/>
          <a:p>
            <a:r>
              <a:rPr lang="it-IT" sz="2400" dirty="0" smtClean="0">
                <a:solidFill>
                  <a:schemeClr val="bg1"/>
                </a:solidFill>
              </a:rPr>
              <a:t>Sospensione per 4 Mesi dall’ultima esposizione ad una o più delle condizioni di Rischio, rappresentate da:</a:t>
            </a:r>
            <a:endParaRPr lang="it-IT" sz="2400" dirty="0">
              <a:solidFill>
                <a:schemeClr val="bg1"/>
              </a:solidFill>
            </a:endParaRPr>
          </a:p>
        </p:txBody>
      </p:sp>
      <p:sp>
        <p:nvSpPr>
          <p:cNvPr id="7" name="CasellaDiTesto 6"/>
          <p:cNvSpPr txBox="1"/>
          <p:nvPr/>
        </p:nvSpPr>
        <p:spPr>
          <a:xfrm>
            <a:off x="683568" y="2492896"/>
            <a:ext cx="7848872" cy="3170099"/>
          </a:xfrm>
          <a:prstGeom prst="rect">
            <a:avLst/>
          </a:prstGeom>
          <a:noFill/>
        </p:spPr>
        <p:txBody>
          <a:bodyPr wrap="square" rtlCol="0">
            <a:spAutoFit/>
          </a:bodyPr>
          <a:lstStyle/>
          <a:p>
            <a:pPr>
              <a:buFont typeface="Wingdings" pitchFamily="2" charset="2"/>
              <a:buChar char="Ø"/>
            </a:pPr>
            <a:r>
              <a:rPr lang="it-IT" sz="2000" dirty="0" smtClean="0">
                <a:solidFill>
                  <a:srgbClr val="FFFF00"/>
                </a:solidFill>
              </a:rPr>
              <a:t> Rapporti Eterosessuali/Omosessuali/Bisessuali con Partner risultato Positivo ai Test per l’Epatite B e/o C e/o per l’AIDS o a Rischio di esserlo</a:t>
            </a:r>
          </a:p>
          <a:p>
            <a:pPr>
              <a:buFont typeface="Wingdings" pitchFamily="2" charset="2"/>
              <a:buChar char="Ø"/>
            </a:pPr>
            <a:r>
              <a:rPr lang="it-IT" sz="2000" dirty="0" smtClean="0">
                <a:solidFill>
                  <a:srgbClr val="FFFF00"/>
                </a:solidFill>
              </a:rPr>
              <a:t> Con Partner che ha avuto precedenti Comportamenti Sessuali a Rischio o del quale il Donatore ignora le Abitudini Sessuali</a:t>
            </a:r>
          </a:p>
          <a:p>
            <a:pPr>
              <a:buFont typeface="Wingdings" pitchFamily="2" charset="2"/>
              <a:buChar char="Ø"/>
            </a:pPr>
            <a:r>
              <a:rPr lang="it-IT" sz="2000" dirty="0" smtClean="0">
                <a:solidFill>
                  <a:srgbClr val="FFFF00"/>
                </a:solidFill>
              </a:rPr>
              <a:t> Con Partner Occasionale</a:t>
            </a:r>
          </a:p>
          <a:p>
            <a:pPr>
              <a:buFont typeface="Wingdings" pitchFamily="2" charset="2"/>
              <a:buChar char="Ø"/>
            </a:pPr>
            <a:r>
              <a:rPr lang="it-IT" sz="2000" dirty="0" smtClean="0">
                <a:solidFill>
                  <a:srgbClr val="FFFF00"/>
                </a:solidFill>
              </a:rPr>
              <a:t> Con Più Partner Sessuali</a:t>
            </a:r>
          </a:p>
          <a:p>
            <a:pPr>
              <a:buFont typeface="Wingdings" pitchFamily="2" charset="2"/>
              <a:buChar char="Ø"/>
            </a:pPr>
            <a:r>
              <a:rPr lang="it-IT" sz="2000" dirty="0" smtClean="0">
                <a:solidFill>
                  <a:srgbClr val="FFFF00"/>
                </a:solidFill>
              </a:rPr>
              <a:t> Con Soggetti Tossicodipendenti</a:t>
            </a:r>
          </a:p>
          <a:p>
            <a:pPr>
              <a:buFont typeface="Wingdings" pitchFamily="2" charset="2"/>
              <a:buChar char="Ø"/>
            </a:pPr>
            <a:r>
              <a:rPr lang="it-IT" sz="2000" dirty="0" smtClean="0">
                <a:solidFill>
                  <a:srgbClr val="FFFF00"/>
                </a:solidFill>
              </a:rPr>
              <a:t> Con Scambio di Denaro e/o Droga</a:t>
            </a:r>
          </a:p>
          <a:p>
            <a:pPr>
              <a:buFont typeface="Wingdings" pitchFamily="2" charset="2"/>
              <a:buChar char="Ø"/>
            </a:pPr>
            <a:r>
              <a:rPr lang="it-IT" sz="2000" dirty="0" smtClean="0">
                <a:solidFill>
                  <a:srgbClr val="FFFF00"/>
                </a:solidFill>
              </a:rPr>
              <a:t> Con Partner, di cui non sia noto lo Stato Sierologico, nato o proveniente da Paesi Esteri dove l’AIDS è una Malattia diffusa.</a:t>
            </a:r>
            <a:endParaRPr lang="it-IT" sz="2000" dirty="0">
              <a:solidFill>
                <a:srgbClr val="FFFF00"/>
              </a:solidFill>
            </a:endParaRPr>
          </a:p>
        </p:txBody>
      </p:sp>
      <p:sp>
        <p:nvSpPr>
          <p:cNvPr id="8" name="CasellaDiTesto 7"/>
          <p:cNvSpPr txBox="1"/>
          <p:nvPr/>
        </p:nvSpPr>
        <p:spPr>
          <a:xfrm>
            <a:off x="755576" y="5805264"/>
            <a:ext cx="7488832" cy="707886"/>
          </a:xfrm>
          <a:prstGeom prst="rect">
            <a:avLst/>
          </a:prstGeom>
          <a:noFill/>
        </p:spPr>
        <p:txBody>
          <a:bodyPr wrap="square" rtlCol="0">
            <a:spAutoFit/>
          </a:bodyPr>
          <a:lstStyle/>
          <a:p>
            <a:r>
              <a:rPr lang="it-IT" sz="2000" dirty="0" smtClean="0">
                <a:solidFill>
                  <a:schemeClr val="bg1"/>
                </a:solidFill>
              </a:rPr>
              <a:t>E, secondo l’ultimo Aggiornamento della Legge, </a:t>
            </a:r>
            <a:r>
              <a:rPr lang="it-IT" sz="2000" i="1" u="sng" dirty="0" smtClean="0">
                <a:solidFill>
                  <a:schemeClr val="bg1"/>
                </a:solidFill>
              </a:rPr>
              <a:t>ANCHE SE E’ STATO USATO IL PRESERVATIVO </a:t>
            </a:r>
            <a:endParaRPr lang="it-IT" sz="2000" i="1" u="sng" dirty="0">
              <a:solidFill>
                <a:schemeClr val="bg1"/>
              </a:solidFill>
            </a:endParaRPr>
          </a:p>
        </p:txBody>
      </p:sp>
      <p:sp>
        <p:nvSpPr>
          <p:cNvPr id="9"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2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20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20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20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slide(fromBottom)">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188640"/>
            <a:ext cx="7920880" cy="2062103"/>
          </a:xfrm>
          <a:prstGeom prst="rect">
            <a:avLst/>
          </a:prstGeom>
          <a:noFill/>
        </p:spPr>
        <p:txBody>
          <a:bodyPr wrap="square" rtlCol="0">
            <a:spAutoFit/>
          </a:bodyPr>
          <a:lstStyle/>
          <a:p>
            <a:r>
              <a:rPr lang="it-IT" sz="3200" i="1" dirty="0" smtClean="0">
                <a:solidFill>
                  <a:srgbClr val="FFFF00"/>
                </a:solidFill>
              </a:rPr>
              <a:t>Diventare Donatore di Sangue può essere l’occasione di interessanti opportunità, come un compito nuovo, da assolvere con un particolare senso di responsabilità. </a:t>
            </a:r>
            <a:endParaRPr lang="it-IT" sz="3200" i="1" dirty="0">
              <a:solidFill>
                <a:srgbClr val="FFFF00"/>
              </a:solidFill>
            </a:endParaRPr>
          </a:p>
        </p:txBody>
      </p:sp>
      <p:sp>
        <p:nvSpPr>
          <p:cNvPr id="3" name="CasellaDiTesto 2"/>
          <p:cNvSpPr txBox="1"/>
          <p:nvPr/>
        </p:nvSpPr>
        <p:spPr>
          <a:xfrm>
            <a:off x="611560" y="2492896"/>
            <a:ext cx="7632848" cy="1569660"/>
          </a:xfrm>
          <a:prstGeom prst="rect">
            <a:avLst/>
          </a:prstGeom>
          <a:noFill/>
        </p:spPr>
        <p:txBody>
          <a:bodyPr wrap="square" rtlCol="0">
            <a:spAutoFit/>
          </a:bodyPr>
          <a:lstStyle/>
          <a:p>
            <a:r>
              <a:rPr lang="it-IT" sz="3200" i="1" dirty="0" smtClean="0">
                <a:solidFill>
                  <a:srgbClr val="FFFF00"/>
                </a:solidFill>
              </a:rPr>
              <a:t>Quando si diventa Donatore di Sangue bisogna essere consapevoli dell’impegno </a:t>
            </a:r>
          </a:p>
          <a:p>
            <a:r>
              <a:rPr lang="it-IT" sz="3200" i="1" dirty="0" smtClean="0">
                <a:solidFill>
                  <a:srgbClr val="FFFF00"/>
                </a:solidFill>
              </a:rPr>
              <a:t>che si prende.</a:t>
            </a:r>
            <a:endParaRPr lang="it-IT" sz="3200" i="1" dirty="0">
              <a:solidFill>
                <a:srgbClr val="FFFF00"/>
              </a:solidFill>
            </a:endParaRPr>
          </a:p>
        </p:txBody>
      </p:sp>
      <p:sp>
        <p:nvSpPr>
          <p:cNvPr id="6"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descr="Risultati immagini per donazioni sangue"/>
          <p:cNvPicPr>
            <a:picLocks noChangeAspect="1" noChangeArrowheads="1"/>
          </p:cNvPicPr>
          <p:nvPr/>
        </p:nvPicPr>
        <p:blipFill>
          <a:blip r:embed="rId2" cstate="print"/>
          <a:srcRect/>
          <a:stretch>
            <a:fillRect/>
          </a:stretch>
        </p:blipFill>
        <p:spPr bwMode="auto">
          <a:xfrm>
            <a:off x="3203848" y="3789040"/>
            <a:ext cx="2540225" cy="2636912"/>
          </a:xfrm>
          <a:prstGeom prst="rect">
            <a:avLst/>
          </a:prstGeom>
          <a:gradFill>
            <a:gsLst>
              <a:gs pos="0">
                <a:srgbClr val="D6B19C"/>
              </a:gs>
              <a:gs pos="30000">
                <a:srgbClr val="D49E6C"/>
              </a:gs>
              <a:gs pos="70000">
                <a:srgbClr val="A65528"/>
              </a:gs>
              <a:gs pos="100000">
                <a:srgbClr val="663012"/>
              </a:gs>
            </a:gsLst>
            <a:lin ang="5400000" scaled="0"/>
          </a:grad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data 1"/>
          <p:cNvSpPr>
            <a:spLocks noGrp="1"/>
          </p:cNvSpPr>
          <p:nvPr>
            <p:ph type="dt" sz="quarter" idx="10"/>
          </p:nvPr>
        </p:nvSpPr>
        <p:spPr>
          <a:noFill/>
        </p:spPr>
        <p:txBody>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1400" dirty="0" smtClean="0"/>
              <a:t>Dott. G Baglioni</a:t>
            </a:r>
          </a:p>
        </p:txBody>
      </p:sp>
      <p:sp>
        <p:nvSpPr>
          <p:cNvPr id="80899" name="Rectangle 2"/>
          <p:cNvSpPr>
            <a:spLocks noChangeArrowheads="1"/>
          </p:cNvSpPr>
          <p:nvPr/>
        </p:nvSpPr>
        <p:spPr bwMode="auto">
          <a:xfrm>
            <a:off x="304800" y="609600"/>
            <a:ext cx="8534400" cy="60324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spcBef>
                <a:spcPct val="50000"/>
              </a:spcBef>
            </a:pPr>
            <a:r>
              <a:rPr lang="it-IT" altLang="it-IT" sz="3200" b="1" i="1" dirty="0">
                <a:solidFill>
                  <a:srgbClr val="FF3300"/>
                </a:solidFill>
                <a:latin typeface="Arial" charset="0"/>
              </a:rPr>
              <a:t>           Definizione dello stato di salute</a:t>
            </a:r>
          </a:p>
          <a:p>
            <a:pPr eaLnBrk="1" hangingPunct="1">
              <a:spcBef>
                <a:spcPct val="50000"/>
              </a:spcBef>
            </a:pPr>
            <a:endParaRPr lang="it-IT" altLang="it-IT" sz="3200" b="1" i="1" dirty="0">
              <a:solidFill>
                <a:srgbClr val="FF3300"/>
              </a:solidFill>
              <a:latin typeface="Arial" charset="0"/>
            </a:endParaRPr>
          </a:p>
          <a:p>
            <a:pPr eaLnBrk="1" hangingPunct="1">
              <a:spcBef>
                <a:spcPct val="50000"/>
              </a:spcBef>
            </a:pPr>
            <a:r>
              <a:rPr lang="it-IT" altLang="it-IT" sz="2800" i="1" dirty="0">
                <a:solidFill>
                  <a:srgbClr val="FFFF00"/>
                </a:solidFill>
                <a:latin typeface="Arial" charset="0"/>
              </a:rPr>
              <a:t>        </a:t>
            </a:r>
            <a:r>
              <a:rPr lang="it-IT" altLang="it-IT" sz="3200" b="1" dirty="0">
                <a:solidFill>
                  <a:srgbClr val="FFFF00"/>
                </a:solidFill>
                <a:latin typeface="Arial" charset="0"/>
              </a:rPr>
              <a:t>Stato di completo benessere fisico,  </a:t>
            </a:r>
          </a:p>
          <a:p>
            <a:pPr eaLnBrk="1" hangingPunct="1">
              <a:spcBef>
                <a:spcPct val="50000"/>
              </a:spcBef>
            </a:pPr>
            <a:r>
              <a:rPr lang="it-IT" altLang="it-IT" sz="3200" b="1" dirty="0">
                <a:solidFill>
                  <a:srgbClr val="FFFF00"/>
                </a:solidFill>
                <a:latin typeface="Arial" charset="0"/>
              </a:rPr>
              <a:t>                      mentale  e  sociale </a:t>
            </a:r>
          </a:p>
          <a:p>
            <a:pPr eaLnBrk="1" hangingPunct="1">
              <a:spcBef>
                <a:spcPct val="50000"/>
              </a:spcBef>
            </a:pPr>
            <a:r>
              <a:rPr lang="it-IT" altLang="it-IT" sz="3200" b="1" dirty="0">
                <a:solidFill>
                  <a:srgbClr val="FFFF00"/>
                </a:solidFill>
                <a:latin typeface="Arial" charset="0"/>
              </a:rPr>
              <a:t>                                e non</a:t>
            </a:r>
          </a:p>
          <a:p>
            <a:pPr eaLnBrk="1" hangingPunct="1">
              <a:spcBef>
                <a:spcPct val="50000"/>
              </a:spcBef>
            </a:pPr>
            <a:r>
              <a:rPr lang="it-IT" altLang="it-IT" sz="3200" b="1" dirty="0">
                <a:solidFill>
                  <a:srgbClr val="FFFF00"/>
                </a:solidFill>
                <a:latin typeface="Arial" charset="0"/>
              </a:rPr>
              <a:t>              soltanto assenza di malattia</a:t>
            </a:r>
          </a:p>
          <a:p>
            <a:pPr eaLnBrk="1" hangingPunct="1">
              <a:spcBef>
                <a:spcPct val="50000"/>
              </a:spcBef>
            </a:pPr>
            <a:endParaRPr lang="it-IT" altLang="it-IT" sz="2800" b="1" dirty="0">
              <a:solidFill>
                <a:srgbClr val="FFFF00"/>
              </a:solidFill>
              <a:latin typeface="Arial" charset="0"/>
            </a:endParaRPr>
          </a:p>
          <a:p>
            <a:pPr eaLnBrk="1" hangingPunct="1">
              <a:spcBef>
                <a:spcPct val="50000"/>
              </a:spcBef>
            </a:pPr>
            <a:r>
              <a:rPr lang="it-IT" altLang="it-IT" sz="2400" dirty="0" smtClean="0">
                <a:solidFill>
                  <a:srgbClr val="C1C1C1"/>
                </a:solidFill>
                <a:latin typeface="Arial" charset="0"/>
              </a:rPr>
              <a:t>                                          (OMS, 1948)</a:t>
            </a:r>
          </a:p>
          <a:p>
            <a:pPr eaLnBrk="1" hangingPunct="1">
              <a:spcBef>
                <a:spcPct val="50000"/>
              </a:spcBef>
            </a:pPr>
            <a:endParaRPr lang="it-IT" altLang="it-IT" sz="2400" dirty="0">
              <a:solidFill>
                <a:srgbClr val="C1C1C1"/>
              </a:solidFill>
              <a:latin typeface="Arial" charset="0"/>
            </a:endParaRPr>
          </a:p>
        </p:txBody>
      </p:sp>
    </p:spTree>
    <p:extLst>
      <p:ext uri="{BB962C8B-B14F-4D97-AF65-F5344CB8AC3E}">
        <p14:creationId xmlns="" xmlns:p14="http://schemas.microsoft.com/office/powerpoint/2010/main" val="3110837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116714"/>
            <a:ext cx="9600840" cy="954107"/>
          </a:xfrm>
          <a:prstGeom prst="rect">
            <a:avLst/>
          </a:prstGeom>
          <a:noFill/>
        </p:spPr>
        <p:txBody>
          <a:bodyPr wrap="square" rtlCol="0">
            <a:spAutoFit/>
          </a:bodyPr>
          <a:lstStyle/>
          <a:p>
            <a:pPr fontAlgn="base">
              <a:spcBef>
                <a:spcPct val="0"/>
              </a:spcBef>
              <a:spcAft>
                <a:spcPct val="0"/>
              </a:spcAft>
            </a:pPr>
            <a:r>
              <a:rPr lang="it-IT" sz="3600" dirty="0" smtClean="0">
                <a:solidFill>
                  <a:srgbClr val="FFFF00"/>
                </a:solidFill>
                <a:latin typeface="Arial" charset="0"/>
              </a:rPr>
              <a:t>                   La salute</a:t>
            </a:r>
          </a:p>
          <a:p>
            <a:pPr fontAlgn="base">
              <a:spcBef>
                <a:spcPct val="0"/>
              </a:spcBef>
              <a:spcAft>
                <a:spcPct val="0"/>
              </a:spcAft>
            </a:pPr>
            <a:r>
              <a:rPr lang="it-IT" sz="2000" dirty="0" smtClean="0">
                <a:solidFill>
                  <a:srgbClr val="FFFF00"/>
                </a:solidFill>
                <a:latin typeface="Arial" charset="0"/>
              </a:rPr>
              <a:t>    (</a:t>
            </a:r>
            <a:r>
              <a:rPr lang="it-IT" sz="2000" dirty="0" err="1" smtClean="0">
                <a:solidFill>
                  <a:srgbClr val="FFFF00"/>
                </a:solidFill>
                <a:latin typeface="Arial" charset="0"/>
              </a:rPr>
              <a:t>Physical</a:t>
            </a:r>
            <a:r>
              <a:rPr lang="it-IT" sz="2000" dirty="0" smtClean="0">
                <a:solidFill>
                  <a:srgbClr val="FFFF00"/>
                </a:solidFill>
                <a:latin typeface="Arial" charset="0"/>
              </a:rPr>
              <a:t> Activity </a:t>
            </a:r>
            <a:r>
              <a:rPr lang="it-IT" sz="2000" dirty="0" err="1" smtClean="0">
                <a:solidFill>
                  <a:srgbClr val="FFFF00"/>
                </a:solidFill>
                <a:latin typeface="Arial" charset="0"/>
              </a:rPr>
              <a:t>Guidelines</a:t>
            </a:r>
            <a:r>
              <a:rPr lang="it-IT" sz="2000" dirty="0" smtClean="0">
                <a:solidFill>
                  <a:srgbClr val="FFFF00"/>
                </a:solidFill>
                <a:latin typeface="Arial" charset="0"/>
              </a:rPr>
              <a:t> </a:t>
            </a:r>
            <a:r>
              <a:rPr lang="it-IT" sz="2000" dirty="0" err="1" smtClean="0">
                <a:solidFill>
                  <a:srgbClr val="FFFF00"/>
                </a:solidFill>
                <a:latin typeface="Arial" charset="0"/>
              </a:rPr>
              <a:t>Advisory</a:t>
            </a:r>
            <a:r>
              <a:rPr lang="it-IT" sz="2000" dirty="0" smtClean="0">
                <a:solidFill>
                  <a:srgbClr val="FFFF00"/>
                </a:solidFill>
                <a:latin typeface="Arial" charset="0"/>
              </a:rPr>
              <a:t> </a:t>
            </a:r>
            <a:r>
              <a:rPr lang="it-IT" sz="2000" dirty="0" err="1" smtClean="0">
                <a:solidFill>
                  <a:srgbClr val="FFFF00"/>
                </a:solidFill>
                <a:latin typeface="Arial" charset="0"/>
              </a:rPr>
              <a:t>Comitee</a:t>
            </a:r>
            <a:r>
              <a:rPr lang="it-IT" sz="2000" dirty="0" smtClean="0">
                <a:solidFill>
                  <a:srgbClr val="FFFF00"/>
                </a:solidFill>
                <a:latin typeface="Arial" charset="0"/>
              </a:rPr>
              <a:t> 2008)</a:t>
            </a:r>
            <a:endParaRPr lang="it-IT" sz="2000" dirty="0">
              <a:solidFill>
                <a:srgbClr val="FFFF00"/>
              </a:solidFill>
              <a:latin typeface="Arial" charset="0"/>
            </a:endParaRPr>
          </a:p>
        </p:txBody>
      </p:sp>
      <p:sp>
        <p:nvSpPr>
          <p:cNvPr id="3" name="CasellaDiTesto 2"/>
          <p:cNvSpPr txBox="1"/>
          <p:nvPr/>
        </p:nvSpPr>
        <p:spPr>
          <a:xfrm>
            <a:off x="611560" y="1340768"/>
            <a:ext cx="8064896" cy="1569660"/>
          </a:xfrm>
          <a:prstGeom prst="rect">
            <a:avLst/>
          </a:prstGeom>
          <a:noFill/>
        </p:spPr>
        <p:txBody>
          <a:bodyPr wrap="square" rtlCol="0">
            <a:spAutoFit/>
          </a:bodyPr>
          <a:lstStyle/>
          <a:p>
            <a:pPr fontAlgn="base">
              <a:spcBef>
                <a:spcPct val="0"/>
              </a:spcBef>
              <a:spcAft>
                <a:spcPct val="0"/>
              </a:spcAft>
            </a:pPr>
            <a:r>
              <a:rPr lang="it-IT" sz="2400" dirty="0" smtClean="0">
                <a:solidFill>
                  <a:prstClr val="white"/>
                </a:solidFill>
                <a:latin typeface="Arial" charset="0"/>
              </a:rPr>
              <a:t>La salute è una condizione umana con una dimensione</a:t>
            </a:r>
          </a:p>
          <a:p>
            <a:pPr fontAlgn="base">
              <a:spcBef>
                <a:spcPct val="0"/>
              </a:spcBef>
              <a:spcAft>
                <a:spcPct val="0"/>
              </a:spcAft>
            </a:pPr>
            <a:r>
              <a:rPr lang="it-IT" sz="2400" dirty="0" smtClean="0">
                <a:solidFill>
                  <a:srgbClr val="FFFF00"/>
                </a:solidFill>
                <a:latin typeface="Arial" charset="0"/>
              </a:rPr>
              <a:t>FISICA  SOCIOLOGICA  </a:t>
            </a:r>
            <a:r>
              <a:rPr lang="it-IT" sz="2400" dirty="0" smtClean="0">
                <a:solidFill>
                  <a:prstClr val="white"/>
                </a:solidFill>
                <a:latin typeface="Arial" charset="0"/>
              </a:rPr>
              <a:t>e  </a:t>
            </a:r>
            <a:r>
              <a:rPr lang="it-IT" sz="2400" dirty="0" smtClean="0">
                <a:solidFill>
                  <a:srgbClr val="FFFF00"/>
                </a:solidFill>
                <a:latin typeface="Arial" charset="0"/>
              </a:rPr>
              <a:t>PSICOLOGICA</a:t>
            </a:r>
          </a:p>
          <a:p>
            <a:pPr fontAlgn="base">
              <a:spcBef>
                <a:spcPct val="0"/>
              </a:spcBef>
              <a:spcAft>
                <a:spcPct val="0"/>
              </a:spcAft>
            </a:pPr>
            <a:r>
              <a:rPr lang="it-IT" sz="2400" dirty="0">
                <a:solidFill>
                  <a:prstClr val="white"/>
                </a:solidFill>
                <a:latin typeface="Arial" charset="0"/>
              </a:rPr>
              <a:t>o</a:t>
            </a:r>
            <a:r>
              <a:rPr lang="it-IT" sz="2400" dirty="0" smtClean="0">
                <a:solidFill>
                  <a:prstClr val="white"/>
                </a:solidFill>
                <a:latin typeface="Arial" charset="0"/>
              </a:rPr>
              <a:t>gnuna caratterizzata da un continuum tra un polo</a:t>
            </a:r>
          </a:p>
          <a:p>
            <a:pPr fontAlgn="base">
              <a:spcBef>
                <a:spcPct val="0"/>
              </a:spcBef>
              <a:spcAft>
                <a:spcPct val="0"/>
              </a:spcAft>
            </a:pPr>
            <a:r>
              <a:rPr lang="it-IT" sz="2400" dirty="0">
                <a:solidFill>
                  <a:prstClr val="white"/>
                </a:solidFill>
                <a:latin typeface="Arial" charset="0"/>
              </a:rPr>
              <a:t>p</a:t>
            </a:r>
            <a:r>
              <a:rPr lang="it-IT" sz="2400" dirty="0" smtClean="0">
                <a:solidFill>
                  <a:prstClr val="white"/>
                </a:solidFill>
                <a:latin typeface="Arial" charset="0"/>
              </a:rPr>
              <a:t>ositivo e un polo negativo.</a:t>
            </a:r>
            <a:endParaRPr lang="it-IT" sz="2400" dirty="0">
              <a:solidFill>
                <a:prstClr val="white"/>
              </a:solidFill>
              <a:latin typeface="Arial" charset="0"/>
            </a:endParaRPr>
          </a:p>
        </p:txBody>
      </p:sp>
      <p:sp>
        <p:nvSpPr>
          <p:cNvPr id="4" name="CasellaDiTesto 3"/>
          <p:cNvSpPr txBox="1"/>
          <p:nvPr/>
        </p:nvSpPr>
        <p:spPr>
          <a:xfrm>
            <a:off x="645483" y="3140975"/>
            <a:ext cx="7776864" cy="1200329"/>
          </a:xfrm>
          <a:prstGeom prst="rect">
            <a:avLst/>
          </a:prstGeom>
          <a:noFill/>
        </p:spPr>
        <p:txBody>
          <a:bodyPr wrap="square" rtlCol="0">
            <a:spAutoFit/>
          </a:bodyPr>
          <a:lstStyle/>
          <a:p>
            <a:pPr fontAlgn="base">
              <a:spcBef>
                <a:spcPct val="0"/>
              </a:spcBef>
              <a:spcAft>
                <a:spcPct val="0"/>
              </a:spcAft>
            </a:pPr>
            <a:r>
              <a:rPr lang="it-IT" sz="2400" dirty="0" smtClean="0">
                <a:solidFill>
                  <a:prstClr val="white"/>
                </a:solidFill>
                <a:latin typeface="Arial" charset="0"/>
              </a:rPr>
              <a:t>La salute positiva, non è semplicemente l’assenza della</a:t>
            </a:r>
          </a:p>
          <a:p>
            <a:pPr fontAlgn="base">
              <a:spcBef>
                <a:spcPct val="0"/>
              </a:spcBef>
              <a:spcAft>
                <a:spcPct val="0"/>
              </a:spcAft>
            </a:pPr>
            <a:r>
              <a:rPr lang="it-IT" sz="2400" dirty="0">
                <a:solidFill>
                  <a:prstClr val="white"/>
                </a:solidFill>
                <a:latin typeface="Arial" charset="0"/>
              </a:rPr>
              <a:t>m</a:t>
            </a:r>
            <a:r>
              <a:rPr lang="it-IT" sz="2400" dirty="0" smtClean="0">
                <a:solidFill>
                  <a:prstClr val="white"/>
                </a:solidFill>
                <a:latin typeface="Arial" charset="0"/>
              </a:rPr>
              <a:t>alattia, ma è associata alla capacità di godere la vita</a:t>
            </a:r>
          </a:p>
          <a:p>
            <a:pPr fontAlgn="base">
              <a:spcBef>
                <a:spcPct val="0"/>
              </a:spcBef>
              <a:spcAft>
                <a:spcPct val="0"/>
              </a:spcAft>
            </a:pPr>
            <a:r>
              <a:rPr lang="it-IT" sz="2400" dirty="0">
                <a:solidFill>
                  <a:prstClr val="white"/>
                </a:solidFill>
                <a:latin typeface="Arial" charset="0"/>
              </a:rPr>
              <a:t>e</a:t>
            </a:r>
            <a:r>
              <a:rPr lang="it-IT" sz="2400" dirty="0" smtClean="0">
                <a:solidFill>
                  <a:prstClr val="white"/>
                </a:solidFill>
                <a:latin typeface="Arial" charset="0"/>
              </a:rPr>
              <a:t> superare le sfide.</a:t>
            </a:r>
            <a:endParaRPr lang="it-IT" sz="2400" dirty="0">
              <a:solidFill>
                <a:prstClr val="white"/>
              </a:solidFill>
              <a:latin typeface="Arial" charset="0"/>
            </a:endParaRPr>
          </a:p>
        </p:txBody>
      </p:sp>
      <p:sp>
        <p:nvSpPr>
          <p:cNvPr id="5" name="CasellaDiTesto 4"/>
          <p:cNvSpPr txBox="1"/>
          <p:nvPr/>
        </p:nvSpPr>
        <p:spPr>
          <a:xfrm>
            <a:off x="660207" y="4581210"/>
            <a:ext cx="8030973" cy="830997"/>
          </a:xfrm>
          <a:prstGeom prst="rect">
            <a:avLst/>
          </a:prstGeom>
          <a:noFill/>
        </p:spPr>
        <p:txBody>
          <a:bodyPr wrap="square" rtlCol="0">
            <a:spAutoFit/>
          </a:bodyPr>
          <a:lstStyle/>
          <a:p>
            <a:pPr fontAlgn="base">
              <a:spcBef>
                <a:spcPct val="0"/>
              </a:spcBef>
              <a:spcAft>
                <a:spcPct val="0"/>
              </a:spcAft>
            </a:pPr>
            <a:r>
              <a:rPr lang="it-IT" sz="2400" dirty="0" smtClean="0">
                <a:solidFill>
                  <a:prstClr val="white"/>
                </a:solidFill>
                <a:latin typeface="Arial" charset="0"/>
              </a:rPr>
              <a:t>La salute in senso negativo è associata con la </a:t>
            </a:r>
            <a:r>
              <a:rPr lang="it-IT" sz="2400" dirty="0" err="1" smtClean="0">
                <a:solidFill>
                  <a:prstClr val="white"/>
                </a:solidFill>
                <a:latin typeface="Arial" charset="0"/>
              </a:rPr>
              <a:t>morbidità</a:t>
            </a:r>
            <a:endParaRPr lang="it-IT" sz="2400" dirty="0" smtClean="0">
              <a:solidFill>
                <a:prstClr val="white"/>
              </a:solidFill>
              <a:latin typeface="Arial" charset="0"/>
            </a:endParaRPr>
          </a:p>
          <a:p>
            <a:pPr fontAlgn="base">
              <a:spcBef>
                <a:spcPct val="0"/>
              </a:spcBef>
              <a:spcAft>
                <a:spcPct val="0"/>
              </a:spcAft>
            </a:pPr>
            <a:r>
              <a:rPr lang="it-IT" sz="2400" dirty="0" smtClean="0">
                <a:solidFill>
                  <a:prstClr val="white"/>
                </a:solidFill>
                <a:latin typeface="Arial" charset="0"/>
              </a:rPr>
              <a:t>od in estremo la morte prematura</a:t>
            </a:r>
            <a:endParaRPr lang="it-IT" sz="2400" dirty="0">
              <a:solidFill>
                <a:prstClr val="white"/>
              </a:solidFill>
              <a:latin typeface="Arial" charset="0"/>
            </a:endParaRPr>
          </a:p>
        </p:txBody>
      </p:sp>
      <p:sp>
        <p:nvSpPr>
          <p:cNvPr id="7"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63930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411760" y="980728"/>
            <a:ext cx="7416824" cy="584775"/>
          </a:xfrm>
          <a:prstGeom prst="rect">
            <a:avLst/>
          </a:prstGeom>
          <a:noFill/>
        </p:spPr>
        <p:txBody>
          <a:bodyPr wrap="square" rtlCol="0">
            <a:spAutoFit/>
          </a:bodyPr>
          <a:lstStyle/>
          <a:p>
            <a:r>
              <a:rPr lang="it-IT" sz="3200" dirty="0" smtClean="0">
                <a:solidFill>
                  <a:srgbClr val="FFFF00"/>
                </a:solidFill>
              </a:rPr>
              <a:t>CONCETTO Di SALUTE</a:t>
            </a:r>
            <a:endParaRPr lang="it-IT" sz="3200" dirty="0">
              <a:solidFill>
                <a:srgbClr val="FFFF00"/>
              </a:solidFill>
            </a:endParaRPr>
          </a:p>
        </p:txBody>
      </p:sp>
      <p:sp>
        <p:nvSpPr>
          <p:cNvPr id="4" name="CasellaDiTesto 3"/>
          <p:cNvSpPr txBox="1"/>
          <p:nvPr/>
        </p:nvSpPr>
        <p:spPr>
          <a:xfrm>
            <a:off x="1475656" y="2132856"/>
            <a:ext cx="7056784" cy="1815882"/>
          </a:xfrm>
          <a:prstGeom prst="rect">
            <a:avLst/>
          </a:prstGeom>
          <a:noFill/>
        </p:spPr>
        <p:txBody>
          <a:bodyPr wrap="square" rtlCol="0">
            <a:spAutoFit/>
          </a:bodyPr>
          <a:lstStyle/>
          <a:p>
            <a:r>
              <a:rPr lang="it-IT" sz="2800" dirty="0" smtClean="0">
                <a:solidFill>
                  <a:schemeClr val="bg1"/>
                </a:solidFill>
              </a:rPr>
              <a:t>TENSIONE VERSO UNA PIENA ARMONIA</a:t>
            </a:r>
          </a:p>
          <a:p>
            <a:r>
              <a:rPr lang="it-IT" sz="2800" dirty="0" smtClean="0">
                <a:solidFill>
                  <a:schemeClr val="bg1"/>
                </a:solidFill>
              </a:rPr>
              <a:t>	     E UN SANO EQUILIBRIO</a:t>
            </a:r>
          </a:p>
          <a:p>
            <a:r>
              <a:rPr lang="it-IT" sz="2800" dirty="0" smtClean="0">
                <a:solidFill>
                  <a:schemeClr val="bg1"/>
                </a:solidFill>
              </a:rPr>
              <a:t>         FISICO, MENTALE, SPIRITUALE</a:t>
            </a:r>
          </a:p>
          <a:p>
            <a:r>
              <a:rPr lang="it-IT" sz="2800" dirty="0" smtClean="0">
                <a:solidFill>
                  <a:schemeClr val="bg1"/>
                </a:solidFill>
              </a:rPr>
              <a:t>	              E SOCIALE</a:t>
            </a:r>
            <a:endParaRPr lang="it-IT" sz="2800" dirty="0">
              <a:solidFill>
                <a:schemeClr val="bg1"/>
              </a:solidFill>
            </a:endParaRPr>
          </a:p>
        </p:txBody>
      </p:sp>
      <p:sp>
        <p:nvSpPr>
          <p:cNvPr id="6"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1196752"/>
            <a:ext cx="8136904" cy="3970318"/>
          </a:xfrm>
          <a:prstGeom prst="rect">
            <a:avLst/>
          </a:prstGeom>
          <a:noFill/>
        </p:spPr>
        <p:txBody>
          <a:bodyPr wrap="square" rtlCol="0">
            <a:spAutoFit/>
          </a:bodyPr>
          <a:lstStyle/>
          <a:p>
            <a:r>
              <a:rPr lang="it-IT" sz="2800" dirty="0" smtClean="0">
                <a:solidFill>
                  <a:schemeClr val="bg1"/>
                </a:solidFill>
              </a:rPr>
              <a:t>Attualmente in Italia non esiste una </a:t>
            </a:r>
            <a:r>
              <a:rPr lang="it-IT" sz="2800" dirty="0" smtClean="0">
                <a:solidFill>
                  <a:srgbClr val="FFFF00"/>
                </a:solidFill>
              </a:rPr>
              <a:t>«Cultura della qualità della vita»</a:t>
            </a:r>
            <a:r>
              <a:rPr lang="it-IT" sz="2800" dirty="0" smtClean="0">
                <a:solidFill>
                  <a:schemeClr val="bg1"/>
                </a:solidFill>
              </a:rPr>
              <a:t>.</a:t>
            </a:r>
          </a:p>
          <a:p>
            <a:r>
              <a:rPr lang="it-IT" sz="2800" dirty="0" smtClean="0">
                <a:solidFill>
                  <a:schemeClr val="bg1"/>
                </a:solidFill>
              </a:rPr>
              <a:t>C’è piuttosto un atteggiamento in base al quale l’aspetto più importante della medicina resta il salvare delle vite umane.</a:t>
            </a:r>
          </a:p>
          <a:p>
            <a:r>
              <a:rPr lang="it-IT" sz="2800" dirty="0" smtClean="0">
                <a:solidFill>
                  <a:schemeClr val="bg1"/>
                </a:solidFill>
              </a:rPr>
              <a:t>In un paese evoluto (e lungimirante..) dovrebbe essere compreso meglio che </a:t>
            </a:r>
            <a:r>
              <a:rPr lang="it-IT" sz="2800" dirty="0" smtClean="0">
                <a:solidFill>
                  <a:srgbClr val="FFFF00"/>
                </a:solidFill>
              </a:rPr>
              <a:t>«tutto ciò che ruota intorno al concetto di salute non serve solo a curare chi sta male, ma anche a far vivere meglio chi sta bene»</a:t>
            </a:r>
          </a:p>
        </p:txBody>
      </p:sp>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663984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ctrTitle"/>
          </p:nvPr>
        </p:nvSpPr>
        <p:spPr>
          <a:xfrm>
            <a:off x="685800" y="2286000"/>
            <a:ext cx="7772400" cy="1143000"/>
          </a:xfrm>
        </p:spPr>
        <p:txBody>
          <a:bodyPr>
            <a:normAutofit fontScale="90000"/>
          </a:bodyPr>
          <a:lstStyle/>
          <a:p>
            <a:pPr eaLnBrk="1" hangingPunct="1"/>
            <a:r>
              <a:rPr lang="it-IT" sz="3600" smtClean="0">
                <a:solidFill>
                  <a:schemeClr val="bg1"/>
                </a:solidFill>
              </a:rPr>
              <a:t>L’adozione di stili di vita non corretti rappresenta oggi una vera</a:t>
            </a:r>
            <a:br>
              <a:rPr lang="it-IT" sz="3600" smtClean="0">
                <a:solidFill>
                  <a:schemeClr val="bg1"/>
                </a:solidFill>
              </a:rPr>
            </a:br>
            <a:r>
              <a:rPr lang="it-IT" sz="3600" smtClean="0">
                <a:solidFill>
                  <a:schemeClr val="bg1"/>
                </a:solidFill>
              </a:rPr>
              <a:t>e propria </a:t>
            </a:r>
            <a:br>
              <a:rPr lang="it-IT" sz="3600" smtClean="0">
                <a:solidFill>
                  <a:schemeClr val="bg1"/>
                </a:solidFill>
              </a:rPr>
            </a:br>
            <a:r>
              <a:rPr lang="it-IT" sz="3600" b="1" i="1" smtClean="0">
                <a:solidFill>
                  <a:srgbClr val="FFFF00"/>
                </a:solidFill>
              </a:rPr>
              <a:t>emergenza sanitaria</a:t>
            </a:r>
          </a:p>
        </p:txBody>
      </p:sp>
    </p:spTree>
    <p:extLst>
      <p:ext uri="{BB962C8B-B14F-4D97-AF65-F5344CB8AC3E}">
        <p14:creationId xmlns="" xmlns:p14="http://schemas.microsoft.com/office/powerpoint/2010/main" val="1658908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685800" y="2857500"/>
            <a:ext cx="7772400" cy="1143000"/>
          </a:xfrm>
        </p:spPr>
        <p:txBody>
          <a:bodyPr>
            <a:normAutofit fontScale="90000"/>
          </a:bodyPr>
          <a:lstStyle/>
          <a:p>
            <a:pPr eaLnBrk="1" hangingPunct="1"/>
            <a:r>
              <a:rPr lang="it-IT" sz="3600" smtClean="0">
                <a:solidFill>
                  <a:srgbClr val="FFFF00"/>
                </a:solidFill>
              </a:rPr>
              <a:t>L’età media della popolazione va aumentando, con la conseguente dilatazione della spesa sanitaria che</a:t>
            </a:r>
            <a:br>
              <a:rPr lang="it-IT" sz="3600" smtClean="0">
                <a:solidFill>
                  <a:srgbClr val="FFFF00"/>
                </a:solidFill>
              </a:rPr>
            </a:br>
            <a:r>
              <a:rPr lang="it-IT" sz="3600" smtClean="0">
                <a:solidFill>
                  <a:srgbClr val="FFFF00"/>
                </a:solidFill>
              </a:rPr>
              <a:t>nessuna società, anche ricca, può</a:t>
            </a:r>
            <a:br>
              <a:rPr lang="it-IT" sz="3600" smtClean="0">
                <a:solidFill>
                  <a:srgbClr val="FFFF00"/>
                </a:solidFill>
              </a:rPr>
            </a:br>
            <a:r>
              <a:rPr lang="it-IT" sz="3600" smtClean="0">
                <a:solidFill>
                  <a:srgbClr val="FFFF00"/>
                </a:solidFill>
              </a:rPr>
              <a:t>permettersi.</a:t>
            </a:r>
            <a:br>
              <a:rPr lang="it-IT" sz="3600" smtClean="0">
                <a:solidFill>
                  <a:srgbClr val="FFFF00"/>
                </a:solidFill>
              </a:rPr>
            </a:br>
            <a:r>
              <a:rPr lang="it-IT" sz="3600" smtClean="0">
                <a:solidFill>
                  <a:srgbClr val="FFFF00"/>
                </a:solidFill>
              </a:rPr>
              <a:t>E’ necessario (e urgente) attivare</a:t>
            </a:r>
            <a:br>
              <a:rPr lang="it-IT" sz="3600" smtClean="0">
                <a:solidFill>
                  <a:srgbClr val="FFFF00"/>
                </a:solidFill>
              </a:rPr>
            </a:br>
            <a:r>
              <a:rPr lang="it-IT" sz="3600" smtClean="0">
                <a:solidFill>
                  <a:srgbClr val="FFFF00"/>
                </a:solidFill>
              </a:rPr>
              <a:t>un intelligente piano di prevenzione,</a:t>
            </a:r>
            <a:br>
              <a:rPr lang="it-IT" sz="3600" smtClean="0">
                <a:solidFill>
                  <a:srgbClr val="FFFF00"/>
                </a:solidFill>
              </a:rPr>
            </a:br>
            <a:r>
              <a:rPr lang="it-IT" sz="3600" smtClean="0">
                <a:solidFill>
                  <a:srgbClr val="FFFF00"/>
                </a:solidFill>
              </a:rPr>
              <a:t>specie primaria, mediante la promozione</a:t>
            </a:r>
            <a:br>
              <a:rPr lang="it-IT" sz="3600" smtClean="0">
                <a:solidFill>
                  <a:srgbClr val="FFFF00"/>
                </a:solidFill>
              </a:rPr>
            </a:br>
            <a:r>
              <a:rPr lang="it-IT" sz="3600" smtClean="0">
                <a:solidFill>
                  <a:srgbClr val="FFFF00"/>
                </a:solidFill>
              </a:rPr>
              <a:t>di una cultura della salute.</a:t>
            </a:r>
            <a:r>
              <a:rPr lang="it-IT" sz="3600" smtClean="0"/>
              <a:t/>
            </a:r>
            <a:br>
              <a:rPr lang="it-IT" sz="3600" smtClean="0"/>
            </a:br>
            <a:endParaRPr lang="it-IT" sz="3600" smtClean="0"/>
          </a:p>
        </p:txBody>
      </p:sp>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850044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187624" y="2060848"/>
            <a:ext cx="6696744" cy="1077218"/>
          </a:xfrm>
          <a:prstGeom prst="rect">
            <a:avLst/>
          </a:prstGeom>
          <a:noFill/>
        </p:spPr>
        <p:txBody>
          <a:bodyPr wrap="square" rtlCol="0">
            <a:spAutoFit/>
          </a:bodyPr>
          <a:lstStyle/>
          <a:p>
            <a:r>
              <a:rPr lang="it-IT" sz="3200" dirty="0" smtClean="0">
                <a:solidFill>
                  <a:srgbClr val="FFFF00"/>
                </a:solidFill>
              </a:rPr>
              <a:t>   Il 50% delle Persone non paga Ticket   	ma utilizza l’80% delle Risorse</a:t>
            </a:r>
            <a:endParaRPr lang="it-IT" sz="3200" dirty="0">
              <a:solidFill>
                <a:srgbClr val="FFFF00"/>
              </a:solidFill>
            </a:endParaRPr>
          </a:p>
        </p:txBody>
      </p:sp>
      <p:sp>
        <p:nvSpPr>
          <p:cNvPr id="5" name="CasellaDiTesto 4"/>
          <p:cNvSpPr txBox="1"/>
          <p:nvPr/>
        </p:nvSpPr>
        <p:spPr>
          <a:xfrm>
            <a:off x="2915816" y="5301208"/>
            <a:ext cx="4968552" cy="400110"/>
          </a:xfrm>
          <a:prstGeom prst="rect">
            <a:avLst/>
          </a:prstGeom>
          <a:noFill/>
        </p:spPr>
        <p:txBody>
          <a:bodyPr wrap="square" rtlCol="0">
            <a:spAutoFit/>
          </a:bodyPr>
          <a:lstStyle/>
          <a:p>
            <a:r>
              <a:rPr lang="it-IT" sz="2000" dirty="0" smtClean="0">
                <a:solidFill>
                  <a:schemeClr val="bg1"/>
                </a:solidFill>
              </a:rPr>
              <a:t>(Fonte: Ministero della Salute)</a:t>
            </a:r>
            <a:endParaRPr lang="it-IT" sz="2000" dirty="0">
              <a:solidFill>
                <a:schemeClr val="bg1"/>
              </a:solidFill>
            </a:endParaRPr>
          </a:p>
        </p:txBody>
      </p:sp>
      <p:sp>
        <p:nvSpPr>
          <p:cNvPr id="6"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980728"/>
            <a:ext cx="7776864" cy="5262979"/>
          </a:xfrm>
          <a:prstGeom prst="rect">
            <a:avLst/>
          </a:prstGeom>
          <a:noFill/>
        </p:spPr>
        <p:txBody>
          <a:bodyPr wrap="square" rtlCol="0">
            <a:spAutoFit/>
          </a:bodyPr>
          <a:lstStyle/>
          <a:p>
            <a:r>
              <a:rPr lang="it-IT" sz="2400" dirty="0" smtClean="0">
                <a:solidFill>
                  <a:srgbClr val="FFFF00"/>
                </a:solidFill>
              </a:rPr>
              <a:t>Per “Conquistare la Salute”, per migliorare la “Qualità della Vita” la Sanità non è sufficiente perché il Ben-Essere, lo Star Bene è costituito da molti  altri fattori a cominciare dalle Relazioni di Affetto, dai Rapporti Umani che intratteniamo con gli Altri, da ciò che Mangiamo, Respiriamo, Acquistiamo, dalle Case che Abitiamo, dalla Città in cui viviamo ecc..</a:t>
            </a:r>
          </a:p>
          <a:p>
            <a:r>
              <a:rPr lang="it-IT" sz="2400" dirty="0" smtClean="0">
                <a:solidFill>
                  <a:srgbClr val="FFFF00"/>
                </a:solidFill>
              </a:rPr>
              <a:t>Per questo, oltre all’Impegno Personale, occorrono Sane Politiche Pubbliche Intersettoriali finalizzate a promuovere “La Salute” Fisica, Mentale, Spirituale, Sociale del Singolo Cittadino, delle Famiglie e di tutta la Popolazione.</a:t>
            </a:r>
          </a:p>
          <a:p>
            <a:endParaRPr lang="it-IT" sz="2400" dirty="0" smtClean="0">
              <a:solidFill>
                <a:srgbClr val="FFFF00"/>
              </a:solidFill>
            </a:endParaRPr>
          </a:p>
          <a:p>
            <a:r>
              <a:rPr lang="it-IT" sz="2400" i="1" u="sng" dirty="0" smtClean="0">
                <a:solidFill>
                  <a:schemeClr val="bg1"/>
                </a:solidFill>
              </a:rPr>
              <a:t>Bisogna passare dal “Dare Anni alla Vita” al “Dare Vita agli Anni”</a:t>
            </a:r>
            <a:r>
              <a:rPr lang="it-IT" sz="2400" i="1" dirty="0" smtClean="0">
                <a:solidFill>
                  <a:schemeClr val="bg1"/>
                </a:solidFill>
              </a:rPr>
              <a:t>   </a:t>
            </a:r>
            <a:r>
              <a:rPr lang="it-IT" sz="2400" i="1" u="sng" dirty="0" smtClean="0">
                <a:solidFill>
                  <a:schemeClr val="bg1"/>
                </a:solidFill>
              </a:rPr>
              <a:t>(Non contare gli anni, falli contare!)</a:t>
            </a:r>
          </a:p>
          <a:p>
            <a:endParaRPr lang="it-IT" sz="2400" dirty="0">
              <a:solidFill>
                <a:srgbClr val="FFFF00"/>
              </a:solidFill>
            </a:endParaRPr>
          </a:p>
        </p:txBody>
      </p:sp>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331640" y="548680"/>
            <a:ext cx="6624736" cy="954107"/>
          </a:xfrm>
          <a:prstGeom prst="rect">
            <a:avLst/>
          </a:prstGeom>
          <a:noFill/>
        </p:spPr>
        <p:txBody>
          <a:bodyPr wrap="square" rtlCol="0">
            <a:spAutoFit/>
          </a:bodyPr>
          <a:lstStyle/>
          <a:p>
            <a:r>
              <a:rPr lang="it-IT" sz="2800" dirty="0" smtClean="0">
                <a:solidFill>
                  <a:srgbClr val="FFFF00"/>
                </a:solidFill>
              </a:rPr>
              <a:t>Prerequisiti della Salute</a:t>
            </a:r>
          </a:p>
          <a:p>
            <a:endParaRPr lang="it-IT" sz="2800" dirty="0">
              <a:solidFill>
                <a:srgbClr val="FFFF00"/>
              </a:solidFill>
            </a:endParaRPr>
          </a:p>
        </p:txBody>
      </p:sp>
      <p:sp>
        <p:nvSpPr>
          <p:cNvPr id="4" name="CasellaDiTesto 3"/>
          <p:cNvSpPr txBox="1"/>
          <p:nvPr/>
        </p:nvSpPr>
        <p:spPr>
          <a:xfrm>
            <a:off x="755576" y="1700808"/>
            <a:ext cx="6840760" cy="4893647"/>
          </a:xfrm>
          <a:prstGeom prst="rect">
            <a:avLst/>
          </a:prstGeom>
          <a:noFill/>
        </p:spPr>
        <p:txBody>
          <a:bodyPr wrap="square" rtlCol="0">
            <a:spAutoFit/>
          </a:bodyPr>
          <a:lstStyle/>
          <a:p>
            <a:pPr>
              <a:buFont typeface="Wingdings" pitchFamily="2" charset="2"/>
              <a:buChar char="Ø"/>
            </a:pPr>
            <a:r>
              <a:rPr lang="it-IT" sz="2400" dirty="0" smtClean="0">
                <a:solidFill>
                  <a:schemeClr val="bg1"/>
                </a:solidFill>
              </a:rPr>
              <a:t>  La Pace</a:t>
            </a:r>
          </a:p>
          <a:p>
            <a:pPr>
              <a:buFont typeface="Wingdings" pitchFamily="2" charset="2"/>
              <a:buChar char="Ø"/>
            </a:pPr>
            <a:r>
              <a:rPr lang="it-IT" sz="2400" dirty="0" smtClean="0">
                <a:solidFill>
                  <a:schemeClr val="bg1"/>
                </a:solidFill>
              </a:rPr>
              <a:t>  L’ Acqua Potabile</a:t>
            </a:r>
          </a:p>
          <a:p>
            <a:pPr>
              <a:buFont typeface="Wingdings" pitchFamily="2" charset="2"/>
              <a:buChar char="Ø"/>
            </a:pPr>
            <a:r>
              <a:rPr lang="it-IT" sz="2400" dirty="0" smtClean="0">
                <a:solidFill>
                  <a:schemeClr val="bg1"/>
                </a:solidFill>
              </a:rPr>
              <a:t>  Il Cibo</a:t>
            </a:r>
          </a:p>
          <a:p>
            <a:pPr>
              <a:buFont typeface="Wingdings" pitchFamily="2" charset="2"/>
              <a:buChar char="Ø"/>
            </a:pPr>
            <a:r>
              <a:rPr lang="it-IT" sz="2400" dirty="0" smtClean="0">
                <a:solidFill>
                  <a:schemeClr val="bg1"/>
                </a:solidFill>
              </a:rPr>
              <a:t>  L’ Abitazione</a:t>
            </a:r>
          </a:p>
          <a:p>
            <a:pPr>
              <a:buFont typeface="Wingdings" pitchFamily="2" charset="2"/>
              <a:buChar char="Ø"/>
            </a:pPr>
            <a:r>
              <a:rPr lang="it-IT" sz="2400" dirty="0" smtClean="0">
                <a:solidFill>
                  <a:schemeClr val="bg1"/>
                </a:solidFill>
              </a:rPr>
              <a:t>  L’Istruzione</a:t>
            </a:r>
          </a:p>
          <a:p>
            <a:pPr>
              <a:buFont typeface="Wingdings" pitchFamily="2" charset="2"/>
              <a:buChar char="Ø"/>
            </a:pPr>
            <a:r>
              <a:rPr lang="it-IT" sz="2400" dirty="0" smtClean="0">
                <a:solidFill>
                  <a:schemeClr val="bg1"/>
                </a:solidFill>
              </a:rPr>
              <a:t>  Il Lavoro</a:t>
            </a:r>
          </a:p>
          <a:p>
            <a:pPr>
              <a:buFont typeface="Wingdings" pitchFamily="2" charset="2"/>
              <a:buChar char="Ø"/>
            </a:pPr>
            <a:r>
              <a:rPr lang="it-IT" sz="2400" dirty="0" smtClean="0">
                <a:solidFill>
                  <a:schemeClr val="bg1"/>
                </a:solidFill>
              </a:rPr>
              <a:t>  Un Reddito Adeguato</a:t>
            </a:r>
          </a:p>
          <a:p>
            <a:pPr>
              <a:buFont typeface="Wingdings" pitchFamily="2" charset="2"/>
              <a:buChar char="Ø"/>
            </a:pPr>
            <a:r>
              <a:rPr lang="it-IT" sz="2400" dirty="0" smtClean="0">
                <a:solidFill>
                  <a:schemeClr val="bg1"/>
                </a:solidFill>
              </a:rPr>
              <a:t>  Un Ecosistema Stabile con Risorse  Sostenibili</a:t>
            </a:r>
          </a:p>
          <a:p>
            <a:pPr>
              <a:buFont typeface="Wingdings" pitchFamily="2" charset="2"/>
              <a:buChar char="Ø"/>
            </a:pPr>
            <a:r>
              <a:rPr lang="it-IT" sz="2400" dirty="0" smtClean="0">
                <a:solidFill>
                  <a:schemeClr val="bg1"/>
                </a:solidFill>
              </a:rPr>
              <a:t>  La  Giustizia Sociale</a:t>
            </a:r>
          </a:p>
          <a:p>
            <a:pPr>
              <a:buFont typeface="Wingdings" pitchFamily="2" charset="2"/>
              <a:buChar char="Ø"/>
            </a:pPr>
            <a:r>
              <a:rPr lang="it-IT" sz="2400" dirty="0" smtClean="0">
                <a:solidFill>
                  <a:schemeClr val="bg1"/>
                </a:solidFill>
              </a:rPr>
              <a:t>  Lo Svolgere un Ruolo Utile nella Società </a:t>
            </a:r>
          </a:p>
          <a:p>
            <a:endParaRPr lang="it-IT" sz="2400" dirty="0" smtClean="0">
              <a:solidFill>
                <a:schemeClr val="bg1"/>
              </a:solidFill>
            </a:endParaRPr>
          </a:p>
          <a:p>
            <a:pPr>
              <a:buFont typeface="Wingdings" pitchFamily="2" charset="2"/>
              <a:buChar char="Ø"/>
            </a:pPr>
            <a:endParaRPr lang="it-IT" sz="2400" dirty="0" smtClean="0">
              <a:solidFill>
                <a:schemeClr val="bg1"/>
              </a:solidFill>
            </a:endParaRPr>
          </a:p>
          <a:p>
            <a:pPr>
              <a:buFont typeface="Wingdings" pitchFamily="2" charset="2"/>
              <a:buChar char="Ø"/>
            </a:pPr>
            <a:endParaRPr lang="it-IT" sz="2400" dirty="0">
              <a:solidFill>
                <a:schemeClr val="bg1"/>
              </a:solidFill>
            </a:endParaRPr>
          </a:p>
        </p:txBody>
      </p:sp>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linds(horizont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linds(horizont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linds(horizontal)">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xmlns="" val="485375245"/>
              </p:ext>
            </p:extLst>
          </p:nvPr>
        </p:nvGraphicFramePr>
        <p:xfrm>
          <a:off x="899592" y="548680"/>
          <a:ext cx="734481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p:cNvSpPr txBox="1"/>
          <p:nvPr/>
        </p:nvSpPr>
        <p:spPr>
          <a:xfrm>
            <a:off x="179512" y="1340768"/>
            <a:ext cx="3240360" cy="830997"/>
          </a:xfrm>
          <a:prstGeom prst="rect">
            <a:avLst/>
          </a:prstGeom>
          <a:noFill/>
        </p:spPr>
        <p:txBody>
          <a:bodyPr wrap="square" rtlCol="0">
            <a:spAutoFit/>
          </a:bodyPr>
          <a:lstStyle/>
          <a:p>
            <a:r>
              <a:rPr lang="it-IT" sz="2400" dirty="0" smtClean="0">
                <a:solidFill>
                  <a:srgbClr val="FFFF00"/>
                </a:solidFill>
              </a:rPr>
              <a:t>I Bisogni dell’Uomo</a:t>
            </a:r>
          </a:p>
          <a:p>
            <a:r>
              <a:rPr lang="it-IT" sz="2400" dirty="0" smtClean="0">
                <a:solidFill>
                  <a:srgbClr val="FFFF00"/>
                </a:solidFill>
              </a:rPr>
              <a:t>	1962</a:t>
            </a:r>
            <a:endParaRPr lang="it-IT" sz="2400" dirty="0">
              <a:solidFill>
                <a:srgbClr val="FFFF00"/>
              </a:solidFill>
            </a:endParaRPr>
          </a:p>
        </p:txBody>
      </p:sp>
      <p:sp>
        <p:nvSpPr>
          <p:cNvPr id="4" name="CasellaDiTesto 3"/>
          <p:cNvSpPr txBox="1"/>
          <p:nvPr/>
        </p:nvSpPr>
        <p:spPr>
          <a:xfrm>
            <a:off x="5725432" y="6327022"/>
            <a:ext cx="3384376" cy="369332"/>
          </a:xfrm>
          <a:prstGeom prst="rect">
            <a:avLst/>
          </a:prstGeom>
          <a:noFill/>
        </p:spPr>
        <p:txBody>
          <a:bodyPr wrap="square" rtlCol="0">
            <a:spAutoFit/>
          </a:bodyPr>
          <a:lstStyle/>
          <a:p>
            <a:r>
              <a:rPr lang="it-IT" b="1" dirty="0" smtClean="0">
                <a:solidFill>
                  <a:schemeClr val="bg1"/>
                </a:solidFill>
              </a:rPr>
              <a:t>Abraham </a:t>
            </a:r>
            <a:r>
              <a:rPr lang="it-IT" b="1" dirty="0" err="1" smtClean="0">
                <a:solidFill>
                  <a:schemeClr val="bg1"/>
                </a:solidFill>
              </a:rPr>
              <a:t>Maslow</a:t>
            </a:r>
            <a:endParaRPr lang="it-IT" b="1" dirty="0">
              <a:solidFill>
                <a:schemeClr val="bg1"/>
              </a:solidFill>
            </a:endParaRPr>
          </a:p>
        </p:txBody>
      </p:sp>
      <p:sp>
        <p:nvSpPr>
          <p:cNvPr id="6"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4233525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260648"/>
            <a:ext cx="7416824" cy="523220"/>
          </a:xfrm>
          <a:prstGeom prst="rect">
            <a:avLst/>
          </a:prstGeom>
          <a:noFill/>
        </p:spPr>
        <p:txBody>
          <a:bodyPr wrap="square" rtlCol="0">
            <a:spAutoFit/>
          </a:bodyPr>
          <a:lstStyle/>
          <a:p>
            <a:r>
              <a:rPr lang="it-IT" sz="2800" dirty="0" smtClean="0">
                <a:solidFill>
                  <a:srgbClr val="FFFF00"/>
                </a:solidFill>
              </a:rPr>
              <a:t>Diventare/Essere Donatore (Scelta Responsabile)</a:t>
            </a:r>
            <a:endParaRPr lang="it-IT" sz="2800" dirty="0">
              <a:solidFill>
                <a:srgbClr val="FFFF00"/>
              </a:solidFill>
            </a:endParaRPr>
          </a:p>
        </p:txBody>
      </p:sp>
      <p:sp>
        <p:nvSpPr>
          <p:cNvPr id="3" name="CasellaDiTesto 2"/>
          <p:cNvSpPr txBox="1"/>
          <p:nvPr/>
        </p:nvSpPr>
        <p:spPr>
          <a:xfrm>
            <a:off x="683568" y="1628800"/>
            <a:ext cx="7992888" cy="2677656"/>
          </a:xfrm>
          <a:prstGeom prst="rect">
            <a:avLst/>
          </a:prstGeom>
          <a:noFill/>
        </p:spPr>
        <p:txBody>
          <a:bodyPr wrap="square" rtlCol="0">
            <a:spAutoFit/>
          </a:bodyPr>
          <a:lstStyle/>
          <a:p>
            <a:pPr marL="342900" indent="-342900">
              <a:buAutoNum type="alphaUcParenR"/>
            </a:pPr>
            <a:r>
              <a:rPr lang="it-IT" sz="2400" dirty="0" smtClean="0">
                <a:solidFill>
                  <a:schemeClr val="bg1"/>
                </a:solidFill>
              </a:rPr>
              <a:t>Per la Persona:</a:t>
            </a:r>
          </a:p>
          <a:p>
            <a:pPr marL="342900" indent="-342900"/>
            <a:r>
              <a:rPr lang="it-IT" sz="2400" dirty="0" smtClean="0">
                <a:solidFill>
                  <a:schemeClr val="bg1"/>
                </a:solidFill>
              </a:rPr>
              <a:t>       </a:t>
            </a:r>
            <a:r>
              <a:rPr lang="it-IT" sz="2400" dirty="0" smtClean="0">
                <a:solidFill>
                  <a:srgbClr val="FFFF00"/>
                </a:solidFill>
              </a:rPr>
              <a:t>- Controllo Preventivo della Propria Salute (Esami      	</a:t>
            </a:r>
            <a:r>
              <a:rPr lang="it-IT" sz="2400" dirty="0" err="1" smtClean="0">
                <a:solidFill>
                  <a:srgbClr val="FFFF00"/>
                </a:solidFill>
              </a:rPr>
              <a:t>Ematochimici</a:t>
            </a:r>
            <a:r>
              <a:rPr lang="it-IT" sz="2400" dirty="0" smtClean="0">
                <a:solidFill>
                  <a:srgbClr val="FFFF00"/>
                </a:solidFill>
              </a:rPr>
              <a:t>/ ECG/ </a:t>
            </a:r>
            <a:r>
              <a:rPr lang="it-IT" sz="2400" dirty="0" err="1" smtClean="0">
                <a:solidFill>
                  <a:srgbClr val="FFFF00"/>
                </a:solidFill>
              </a:rPr>
              <a:t>Rx</a:t>
            </a:r>
            <a:r>
              <a:rPr lang="it-IT" sz="2400" dirty="0" smtClean="0">
                <a:solidFill>
                  <a:srgbClr val="FFFF00"/>
                </a:solidFill>
              </a:rPr>
              <a:t> torace)</a:t>
            </a:r>
          </a:p>
          <a:p>
            <a:pPr marL="342900" indent="-342900"/>
            <a:r>
              <a:rPr lang="it-IT" sz="2400" dirty="0" smtClean="0">
                <a:solidFill>
                  <a:srgbClr val="FFFF00"/>
                </a:solidFill>
              </a:rPr>
              <a:t>       - Indicazioni/Suggerimenti per un Corretto Stile di Vita</a:t>
            </a:r>
          </a:p>
          <a:p>
            <a:pPr marL="342900" indent="-342900"/>
            <a:r>
              <a:rPr lang="it-IT" sz="2400" dirty="0" smtClean="0">
                <a:solidFill>
                  <a:srgbClr val="FFFF00"/>
                </a:solidFill>
              </a:rPr>
              <a:t>       - Gratificazione Personale (Psicologica/Etica/Morale) per 	un gesto di Aiuto</a:t>
            </a:r>
          </a:p>
          <a:p>
            <a:pPr marL="342900" indent="-342900"/>
            <a:r>
              <a:rPr lang="it-IT" sz="2400" dirty="0" smtClean="0">
                <a:solidFill>
                  <a:srgbClr val="FFFF00"/>
                </a:solidFill>
              </a:rPr>
              <a:t>       - Stimolo per iniziare una Vita più Sana</a:t>
            </a:r>
            <a:endParaRPr lang="it-IT" sz="2400" dirty="0">
              <a:solidFill>
                <a:schemeClr val="bg1"/>
              </a:solidFill>
            </a:endParaRPr>
          </a:p>
        </p:txBody>
      </p:sp>
      <p:sp>
        <p:nvSpPr>
          <p:cNvPr id="4" name="CasellaDiTesto 3"/>
          <p:cNvSpPr txBox="1"/>
          <p:nvPr/>
        </p:nvSpPr>
        <p:spPr>
          <a:xfrm>
            <a:off x="683568" y="4437112"/>
            <a:ext cx="7488832" cy="2215991"/>
          </a:xfrm>
          <a:prstGeom prst="rect">
            <a:avLst/>
          </a:prstGeom>
          <a:noFill/>
        </p:spPr>
        <p:txBody>
          <a:bodyPr wrap="square" rtlCol="0">
            <a:spAutoFit/>
          </a:bodyPr>
          <a:lstStyle/>
          <a:p>
            <a:pPr marL="342900" indent="-342900">
              <a:buAutoNum type="alphaUcParenR" startAt="2"/>
            </a:pPr>
            <a:r>
              <a:rPr lang="it-IT" sz="2400" dirty="0" smtClean="0">
                <a:solidFill>
                  <a:schemeClr val="bg1"/>
                </a:solidFill>
              </a:rPr>
              <a:t>Per la Collettività:</a:t>
            </a:r>
          </a:p>
          <a:p>
            <a:pPr marL="342900" indent="-342900"/>
            <a:r>
              <a:rPr lang="it-IT" sz="2400" dirty="0" smtClean="0">
                <a:solidFill>
                  <a:srgbClr val="FFFF00"/>
                </a:solidFill>
              </a:rPr>
              <a:t>       - Autosufficienza nel Bisogno/Utilizzo degli 	</a:t>
            </a:r>
            <a:r>
              <a:rPr lang="it-IT" sz="2400" dirty="0" err="1" smtClean="0">
                <a:solidFill>
                  <a:srgbClr val="FFFF00"/>
                </a:solidFill>
              </a:rPr>
              <a:t>Emocomponenti</a:t>
            </a:r>
            <a:endParaRPr lang="it-IT" sz="2400" dirty="0" smtClean="0">
              <a:solidFill>
                <a:srgbClr val="FFFF00"/>
              </a:solidFill>
            </a:endParaRPr>
          </a:p>
          <a:p>
            <a:pPr marL="342900" indent="-342900"/>
            <a:r>
              <a:rPr lang="it-IT" sz="2400" dirty="0" smtClean="0">
                <a:solidFill>
                  <a:srgbClr val="FFFF00"/>
                </a:solidFill>
              </a:rPr>
              <a:t>       - Risparmio Sanitario per la Collettività</a:t>
            </a:r>
          </a:p>
          <a:p>
            <a:pPr marL="342900" indent="-342900"/>
            <a:r>
              <a:rPr lang="it-IT" sz="2400" dirty="0" smtClean="0">
                <a:solidFill>
                  <a:srgbClr val="FFFF00"/>
                </a:solidFill>
              </a:rPr>
              <a:t>       - Una Sanità più Efficiente, Moderna, Migliore</a:t>
            </a:r>
          </a:p>
          <a:p>
            <a:pPr marL="342900" indent="-342900">
              <a:buAutoNum type="alphaUcParenR" startAt="2"/>
            </a:pPr>
            <a:endParaRPr lang="it-IT" dirty="0">
              <a:solidFill>
                <a:schemeClr val="bg1"/>
              </a:solidFill>
            </a:endParaRPr>
          </a:p>
        </p:txBody>
      </p:sp>
      <p:sp>
        <p:nvSpPr>
          <p:cNvPr id="5" name="CasellaDiTesto 4"/>
          <p:cNvSpPr txBox="1"/>
          <p:nvPr/>
        </p:nvSpPr>
        <p:spPr>
          <a:xfrm>
            <a:off x="2987824" y="908720"/>
            <a:ext cx="3960440" cy="523220"/>
          </a:xfrm>
          <a:prstGeom prst="rect">
            <a:avLst/>
          </a:prstGeom>
          <a:noFill/>
        </p:spPr>
        <p:txBody>
          <a:bodyPr wrap="square" rtlCol="0">
            <a:spAutoFit/>
          </a:bodyPr>
          <a:lstStyle/>
          <a:p>
            <a:r>
              <a:rPr lang="it-IT" sz="2800" dirty="0" smtClean="0">
                <a:solidFill>
                  <a:srgbClr val="FFFF00"/>
                </a:solidFill>
              </a:rPr>
              <a:t>       Vantaggi:</a:t>
            </a:r>
            <a:endParaRPr lang="it-IT" sz="2800" dirty="0">
              <a:solidFill>
                <a:srgbClr val="FFFF00"/>
              </a:solidFill>
            </a:endParaRPr>
          </a:p>
        </p:txBody>
      </p:sp>
      <p:sp>
        <p:nvSpPr>
          <p:cNvPr id="7"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a:t>
            </a:r>
            <a:r>
              <a:rPr lang="it-IT" sz="1400" dirty="0" smtClean="0"/>
              <a:t>. </a:t>
            </a:r>
            <a:r>
              <a:rPr kumimoji="0" lang="it-IT" sz="1400" b="0" i="0" u="none" strike="noStrike" kern="1200" cap="none" spc="0" normalizeH="0" baseline="0" noProof="0" dirty="0" smtClean="0">
                <a:ln>
                  <a:noFill/>
                </a:ln>
                <a:solidFill>
                  <a:schemeClr val="tx1"/>
                </a:solidFill>
                <a:effectLst/>
                <a:uLnTx/>
                <a:uFillTx/>
                <a:latin typeface="+mn-lt"/>
                <a:ea typeface="+mn-ea"/>
                <a:cs typeface="+mn-cs"/>
              </a:rPr>
              <a:t>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20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20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20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AutoShape 3"/>
          <p:cNvSpPr>
            <a:spLocks noChangeArrowheads="1"/>
          </p:cNvSpPr>
          <p:nvPr/>
        </p:nvSpPr>
        <p:spPr bwMode="auto">
          <a:xfrm>
            <a:off x="4495800" y="1828800"/>
            <a:ext cx="76200" cy="1295400"/>
          </a:xfrm>
          <a:prstGeom prst="downArrow">
            <a:avLst>
              <a:gd name="adj1" fmla="val 50000"/>
              <a:gd name="adj2" fmla="val 42500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it-IT" sz="1600"/>
          </a:p>
        </p:txBody>
      </p:sp>
      <p:sp>
        <p:nvSpPr>
          <p:cNvPr id="74757" name="AutoShape 4"/>
          <p:cNvSpPr>
            <a:spLocks noChangeArrowheads="1"/>
          </p:cNvSpPr>
          <p:nvPr/>
        </p:nvSpPr>
        <p:spPr bwMode="auto">
          <a:xfrm>
            <a:off x="4419600" y="1752600"/>
            <a:ext cx="152400" cy="1447800"/>
          </a:xfrm>
          <a:prstGeom prst="downArrow">
            <a:avLst>
              <a:gd name="adj1" fmla="val 50000"/>
              <a:gd name="adj2" fmla="val 23750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it-IT" sz="1600"/>
          </a:p>
        </p:txBody>
      </p:sp>
      <p:sp>
        <p:nvSpPr>
          <p:cNvPr id="74758" name="AutoShape 5"/>
          <p:cNvSpPr>
            <a:spLocks noChangeArrowheads="1"/>
          </p:cNvSpPr>
          <p:nvPr/>
        </p:nvSpPr>
        <p:spPr bwMode="auto">
          <a:xfrm>
            <a:off x="4267200" y="2705100"/>
            <a:ext cx="304800" cy="1447800"/>
          </a:xfrm>
          <a:prstGeom prst="downArrow">
            <a:avLst>
              <a:gd name="adj1" fmla="val 50000"/>
              <a:gd name="adj2" fmla="val 11875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it-IT" sz="1600"/>
          </a:p>
        </p:txBody>
      </p:sp>
      <p:sp>
        <p:nvSpPr>
          <p:cNvPr id="74759" name="AutoShape 6"/>
          <p:cNvSpPr>
            <a:spLocks noChangeArrowheads="1"/>
          </p:cNvSpPr>
          <p:nvPr/>
        </p:nvSpPr>
        <p:spPr bwMode="auto">
          <a:xfrm>
            <a:off x="4267200" y="1905000"/>
            <a:ext cx="304800" cy="1524000"/>
          </a:xfrm>
          <a:prstGeom prst="downArrow">
            <a:avLst>
              <a:gd name="adj1" fmla="val 50000"/>
              <a:gd name="adj2" fmla="val 12500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it-IT" sz="1600"/>
          </a:p>
        </p:txBody>
      </p:sp>
      <p:sp>
        <p:nvSpPr>
          <p:cNvPr id="74760" name="AutoShape 7"/>
          <p:cNvSpPr>
            <a:spLocks noChangeArrowheads="1"/>
          </p:cNvSpPr>
          <p:nvPr/>
        </p:nvSpPr>
        <p:spPr bwMode="auto">
          <a:xfrm>
            <a:off x="2209800" y="5486400"/>
            <a:ext cx="485775" cy="976313"/>
          </a:xfrm>
          <a:prstGeom prst="downArrow">
            <a:avLst>
              <a:gd name="adj1" fmla="val 50000"/>
              <a:gd name="adj2" fmla="val 50245"/>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it-IT" sz="1600"/>
          </a:p>
        </p:txBody>
      </p:sp>
      <p:sp>
        <p:nvSpPr>
          <p:cNvPr id="74761" name="AutoShape 8"/>
          <p:cNvSpPr>
            <a:spLocks noChangeArrowheads="1"/>
          </p:cNvSpPr>
          <p:nvPr/>
        </p:nvSpPr>
        <p:spPr bwMode="auto">
          <a:xfrm>
            <a:off x="4419600" y="1752600"/>
            <a:ext cx="381000" cy="1676400"/>
          </a:xfrm>
          <a:prstGeom prst="downArrow">
            <a:avLst>
              <a:gd name="adj1" fmla="val 50000"/>
              <a:gd name="adj2" fmla="val 11000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it-IT" sz="1600"/>
          </a:p>
        </p:txBody>
      </p:sp>
      <p:sp>
        <p:nvSpPr>
          <p:cNvPr id="74762" name="AutoShape 9"/>
          <p:cNvSpPr>
            <a:spLocks noChangeArrowheads="1"/>
          </p:cNvSpPr>
          <p:nvPr/>
        </p:nvSpPr>
        <p:spPr bwMode="auto">
          <a:xfrm>
            <a:off x="4343400" y="1676400"/>
            <a:ext cx="457200" cy="1524000"/>
          </a:xfrm>
          <a:prstGeom prst="downArrow">
            <a:avLst>
              <a:gd name="adj1" fmla="val 0"/>
              <a:gd name="adj2" fmla="val 83333"/>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it-IT" sz="1600"/>
          </a:p>
        </p:txBody>
      </p:sp>
      <p:cxnSp>
        <p:nvCxnSpPr>
          <p:cNvPr id="74763" name="AutoShape 10"/>
          <p:cNvCxnSpPr>
            <a:cxnSpLocks noChangeShapeType="1"/>
          </p:cNvCxnSpPr>
          <p:nvPr/>
        </p:nvCxnSpPr>
        <p:spPr bwMode="auto">
          <a:xfrm flipH="1">
            <a:off x="2819400" y="1295400"/>
            <a:ext cx="1219200" cy="1447800"/>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5614" name="AutoShape 14"/>
          <p:cNvSpPr>
            <a:spLocks noChangeArrowheads="1"/>
          </p:cNvSpPr>
          <p:nvPr/>
        </p:nvSpPr>
        <p:spPr bwMode="auto">
          <a:xfrm>
            <a:off x="2057400" y="304800"/>
            <a:ext cx="228600" cy="762000"/>
          </a:xfrm>
          <a:prstGeom prst="upArrow">
            <a:avLst>
              <a:gd name="adj1" fmla="val 50000"/>
              <a:gd name="adj2" fmla="val 83333"/>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it-IT" sz="1600"/>
          </a:p>
        </p:txBody>
      </p:sp>
      <p:pic>
        <p:nvPicPr>
          <p:cNvPr id="25619" name="Picture 1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188640"/>
            <a:ext cx="1728192" cy="1944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4773" name="Line 20"/>
          <p:cNvSpPr>
            <a:spLocks noChangeShapeType="1"/>
          </p:cNvSpPr>
          <p:nvPr/>
        </p:nvSpPr>
        <p:spPr bwMode="auto">
          <a:xfrm>
            <a:off x="6858000" y="762000"/>
            <a:ext cx="2286000" cy="26670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 name="Line 21"/>
          <p:cNvSpPr>
            <a:spLocks noChangeShapeType="1"/>
          </p:cNvSpPr>
          <p:nvPr/>
        </p:nvSpPr>
        <p:spPr bwMode="auto">
          <a:xfrm>
            <a:off x="3923928" y="0"/>
            <a:ext cx="1752600" cy="2286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25622" name="Line 22"/>
          <p:cNvSpPr>
            <a:spLocks noChangeShapeType="1"/>
          </p:cNvSpPr>
          <p:nvPr/>
        </p:nvSpPr>
        <p:spPr bwMode="auto">
          <a:xfrm flipH="1">
            <a:off x="4067944" y="0"/>
            <a:ext cx="1676400" cy="2286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graphicFrame>
        <p:nvGraphicFramePr>
          <p:cNvPr id="25623" name="Object 23"/>
          <p:cNvGraphicFramePr>
            <a:graphicFrameLocks noChangeAspect="1"/>
          </p:cNvGraphicFramePr>
          <p:nvPr/>
        </p:nvGraphicFramePr>
        <p:xfrm>
          <a:off x="971600" y="332656"/>
          <a:ext cx="2286000" cy="1714500"/>
        </p:xfrm>
        <a:graphic>
          <a:graphicData uri="http://schemas.openxmlformats.org/presentationml/2006/ole">
            <p:oleObj spid="_x0000_s1026" name="Diapositiva" r:id="rId4" imgW="4572000" imgH="3429000" progId="PowerPoint.Slide.8">
              <p:embed/>
            </p:oleObj>
          </a:graphicData>
        </a:graphic>
      </p:graphicFrame>
      <p:pic>
        <p:nvPicPr>
          <p:cNvPr id="25624" name="Picture 24" descr="j042763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2200" y="4509120"/>
            <a:ext cx="2520280" cy="2140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25" name="Picture 2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72200" y="260648"/>
            <a:ext cx="2520280" cy="1903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Immagine 4"/>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72200" y="2348880"/>
            <a:ext cx="2520280" cy="201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CasellaDiTesto 27"/>
          <p:cNvSpPr txBox="1"/>
          <p:nvPr/>
        </p:nvSpPr>
        <p:spPr>
          <a:xfrm>
            <a:off x="467544" y="2636912"/>
            <a:ext cx="5472608" cy="1200329"/>
          </a:xfrm>
          <a:prstGeom prst="rect">
            <a:avLst/>
          </a:prstGeom>
          <a:noFill/>
        </p:spPr>
        <p:txBody>
          <a:bodyPr wrap="square" rtlCol="0">
            <a:spAutoFit/>
          </a:bodyPr>
          <a:lstStyle/>
          <a:p>
            <a:r>
              <a:rPr lang="it-IT" sz="3600" dirty="0" smtClean="0">
                <a:solidFill>
                  <a:srgbClr val="FFFF00"/>
                </a:solidFill>
              </a:rPr>
              <a:t>    Noi siamo i protagonisti        	della nostra salute</a:t>
            </a:r>
            <a:endParaRPr lang="it-IT" sz="3600" dirty="0">
              <a:solidFill>
                <a:srgbClr val="FFFF00"/>
              </a:solidFill>
            </a:endParaRPr>
          </a:p>
        </p:txBody>
      </p:sp>
      <p:sp>
        <p:nvSpPr>
          <p:cNvPr id="29" name="CasellaDiTesto 28"/>
          <p:cNvSpPr txBox="1"/>
          <p:nvPr/>
        </p:nvSpPr>
        <p:spPr>
          <a:xfrm>
            <a:off x="1115616" y="3789040"/>
            <a:ext cx="4536504" cy="523220"/>
          </a:xfrm>
          <a:prstGeom prst="rect">
            <a:avLst/>
          </a:prstGeom>
          <a:noFill/>
        </p:spPr>
        <p:txBody>
          <a:bodyPr wrap="square" rtlCol="0">
            <a:spAutoFit/>
          </a:bodyPr>
          <a:lstStyle/>
          <a:p>
            <a:r>
              <a:rPr lang="it-IT" sz="2800" dirty="0" smtClean="0">
                <a:solidFill>
                  <a:schemeClr val="bg1"/>
                </a:solidFill>
              </a:rPr>
              <a:t>Volersi bene per stare bene</a:t>
            </a:r>
            <a:endParaRPr lang="it-IT" sz="2800" dirty="0">
              <a:solidFill>
                <a:schemeClr val="bg1"/>
              </a:solidFill>
            </a:endParaRPr>
          </a:p>
        </p:txBody>
      </p:sp>
      <p:pic>
        <p:nvPicPr>
          <p:cNvPr id="815108" name="Picture 4" descr="Risultati immagini per sesso"/>
          <p:cNvPicPr>
            <a:picLocks noChangeAspect="1" noChangeArrowheads="1"/>
          </p:cNvPicPr>
          <p:nvPr/>
        </p:nvPicPr>
        <p:blipFill>
          <a:blip r:embed="rId8" cstate="print"/>
          <a:srcRect/>
          <a:stretch>
            <a:fillRect/>
          </a:stretch>
        </p:blipFill>
        <p:spPr bwMode="auto">
          <a:xfrm>
            <a:off x="3347864" y="4509120"/>
            <a:ext cx="2664296" cy="2097947"/>
          </a:xfrm>
          <a:prstGeom prst="rect">
            <a:avLst/>
          </a:prstGeom>
          <a:noFill/>
        </p:spPr>
      </p:pic>
      <p:sp>
        <p:nvSpPr>
          <p:cNvPr id="23" name="CasellaDiTesto 22"/>
          <p:cNvSpPr txBox="1"/>
          <p:nvPr/>
        </p:nvSpPr>
        <p:spPr>
          <a:xfrm>
            <a:off x="179512" y="4869160"/>
            <a:ext cx="3744416" cy="1200329"/>
          </a:xfrm>
          <a:prstGeom prst="rect">
            <a:avLst/>
          </a:prstGeom>
          <a:noFill/>
        </p:spPr>
        <p:txBody>
          <a:bodyPr wrap="square" rtlCol="0">
            <a:spAutoFit/>
          </a:bodyPr>
          <a:lstStyle/>
          <a:p>
            <a:r>
              <a:rPr lang="it-IT" sz="2400" b="1" i="1" dirty="0" smtClean="0">
                <a:solidFill>
                  <a:schemeClr val="bg1"/>
                </a:solidFill>
              </a:rPr>
              <a:t>Livello Culturale/Stato Socio-Economico/</a:t>
            </a:r>
          </a:p>
          <a:p>
            <a:r>
              <a:rPr lang="it-IT" sz="2400" b="1" i="1" dirty="0" smtClean="0">
                <a:solidFill>
                  <a:schemeClr val="bg1"/>
                </a:solidFill>
              </a:rPr>
              <a:t>Ambiente</a:t>
            </a:r>
            <a:endParaRPr lang="it-IT" sz="2400" b="1" i="1" dirty="0">
              <a:solidFill>
                <a:schemeClr val="bg1"/>
              </a:solidFill>
            </a:endParaRPr>
          </a:p>
        </p:txBody>
      </p:sp>
      <p:sp>
        <p:nvSpPr>
          <p:cNvPr id="2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70925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5614"/>
                                        </p:tgtEl>
                                        <p:attrNameLst>
                                          <p:attrName>style.visibility</p:attrName>
                                        </p:attrNameLst>
                                      </p:cBhvr>
                                      <p:to>
                                        <p:strVal val="visible"/>
                                      </p:to>
                                    </p:set>
                                    <p:anim calcmode="lin" valueType="num">
                                      <p:cBhvr additive="base">
                                        <p:cTn id="7" dur="500" fill="hold"/>
                                        <p:tgtEl>
                                          <p:spTgt spid="25614"/>
                                        </p:tgtEl>
                                        <p:attrNameLst>
                                          <p:attrName>ppt_x</p:attrName>
                                        </p:attrNameLst>
                                      </p:cBhvr>
                                      <p:tavLst>
                                        <p:tav tm="0">
                                          <p:val>
                                            <p:strVal val="0-#ppt_w/2"/>
                                          </p:val>
                                        </p:tav>
                                        <p:tav tm="100000">
                                          <p:val>
                                            <p:strVal val="#ppt_x"/>
                                          </p:val>
                                        </p:tav>
                                      </p:tavLst>
                                    </p:anim>
                                    <p:anim calcmode="lin" valueType="num">
                                      <p:cBhvr additive="base">
                                        <p:cTn id="8" dur="500" fill="hold"/>
                                        <p:tgtEl>
                                          <p:spTgt spid="256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nodeType="clickEffect">
                                  <p:stCondLst>
                                    <p:cond delay="0"/>
                                  </p:stCondLst>
                                  <p:childTnLst>
                                    <p:set>
                                      <p:cBhvr>
                                        <p:cTn id="12" dur="1" fill="hold">
                                          <p:stCondLst>
                                            <p:cond delay="0"/>
                                          </p:stCondLst>
                                        </p:cTn>
                                        <p:tgtEl>
                                          <p:spTgt spid="25623">
                                            <p:subSp spid="_x0000_s1026"/>
                                          </p:spTgt>
                                        </p:tgtEl>
                                        <p:attrNameLst>
                                          <p:attrName>style.visibility</p:attrName>
                                        </p:attrNameLst>
                                      </p:cBhvr>
                                      <p:to>
                                        <p:strVal val="visible"/>
                                      </p:to>
                                    </p:set>
                                    <p:anim calcmode="lin" valueType="num">
                                      <p:cBhvr>
                                        <p:cTn id="13" dur="500" fill="hold"/>
                                        <p:tgtEl>
                                          <p:spTgt spid="25623">
                                            <p:subSp spid="_x0000_s1026"/>
                                          </p:spTgt>
                                        </p:tgtEl>
                                        <p:attrNameLst>
                                          <p:attrName>ppt_w</p:attrName>
                                        </p:attrNameLst>
                                      </p:cBhvr>
                                      <p:tavLst>
                                        <p:tav tm="0">
                                          <p:val>
                                            <p:fltVal val="0"/>
                                          </p:val>
                                        </p:tav>
                                        <p:tav tm="100000">
                                          <p:val>
                                            <p:strVal val="#ppt_w"/>
                                          </p:val>
                                        </p:tav>
                                      </p:tavLst>
                                    </p:anim>
                                    <p:anim calcmode="lin" valueType="num">
                                      <p:cBhvr>
                                        <p:cTn id="14" dur="500" fill="hold"/>
                                        <p:tgtEl>
                                          <p:spTgt spid="25623">
                                            <p:subSp spid="_x0000_s1026"/>
                                          </p:spTgt>
                                        </p:tgtEl>
                                        <p:attrNameLst>
                                          <p:attrName>ppt_h</p:attrName>
                                        </p:attrNameLst>
                                      </p:cBhvr>
                                      <p:tavLst>
                                        <p:tav tm="0">
                                          <p:val>
                                            <p:fltVal val="0"/>
                                          </p:val>
                                        </p:tav>
                                        <p:tav tm="100000">
                                          <p:val>
                                            <p:strVal val="#ppt_h"/>
                                          </p:val>
                                        </p:tav>
                                      </p:tavLst>
                                    </p:anim>
                                    <p:anim calcmode="lin" valueType="num">
                                      <p:cBhvr>
                                        <p:cTn id="15" dur="500" fill="hold"/>
                                        <p:tgtEl>
                                          <p:spTgt spid="25623">
                                            <p:subSp spid="_x0000_s1026"/>
                                          </p:spTgt>
                                        </p:tgtEl>
                                        <p:attrNameLst>
                                          <p:attrName>ppt_x</p:attrName>
                                        </p:attrNameLst>
                                      </p:cBhvr>
                                      <p:tavLst>
                                        <p:tav tm="0">
                                          <p:val>
                                            <p:fltVal val="0.5"/>
                                          </p:val>
                                        </p:tav>
                                        <p:tav tm="100000">
                                          <p:val>
                                            <p:strVal val="#ppt_x"/>
                                          </p:val>
                                        </p:tav>
                                      </p:tavLst>
                                    </p:anim>
                                    <p:anim calcmode="lin" valueType="num">
                                      <p:cBhvr>
                                        <p:cTn id="16" dur="500" fill="hold"/>
                                        <p:tgtEl>
                                          <p:spTgt spid="25623">
                                            <p:subSp spid="_x0000_s1026"/>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nodeType="clickEffect">
                                  <p:stCondLst>
                                    <p:cond delay="0"/>
                                  </p:stCondLst>
                                  <p:childTnLst>
                                    <p:set>
                                      <p:cBhvr>
                                        <p:cTn id="20" dur="1" fill="hold">
                                          <p:stCondLst>
                                            <p:cond delay="0"/>
                                          </p:stCondLst>
                                        </p:cTn>
                                        <p:tgtEl>
                                          <p:spTgt spid="25619"/>
                                        </p:tgtEl>
                                        <p:attrNameLst>
                                          <p:attrName>style.visibility</p:attrName>
                                        </p:attrNameLst>
                                      </p:cBhvr>
                                      <p:to>
                                        <p:strVal val="visible"/>
                                      </p:to>
                                    </p:set>
                                    <p:anim calcmode="lin" valueType="num">
                                      <p:cBhvr>
                                        <p:cTn id="21" dur="500" fill="hold"/>
                                        <p:tgtEl>
                                          <p:spTgt spid="25619"/>
                                        </p:tgtEl>
                                        <p:attrNameLst>
                                          <p:attrName>ppt_w</p:attrName>
                                        </p:attrNameLst>
                                      </p:cBhvr>
                                      <p:tavLst>
                                        <p:tav tm="0">
                                          <p:val>
                                            <p:fltVal val="0"/>
                                          </p:val>
                                        </p:tav>
                                        <p:tav tm="100000">
                                          <p:val>
                                            <p:strVal val="#ppt_w"/>
                                          </p:val>
                                        </p:tav>
                                      </p:tavLst>
                                    </p:anim>
                                    <p:anim calcmode="lin" valueType="num">
                                      <p:cBhvr>
                                        <p:cTn id="22" dur="500" fill="hold"/>
                                        <p:tgtEl>
                                          <p:spTgt spid="25619"/>
                                        </p:tgtEl>
                                        <p:attrNameLst>
                                          <p:attrName>ppt_h</p:attrName>
                                        </p:attrNameLst>
                                      </p:cBhvr>
                                      <p:tavLst>
                                        <p:tav tm="0">
                                          <p:val>
                                            <p:fltVal val="0"/>
                                          </p:val>
                                        </p:tav>
                                        <p:tav tm="100000">
                                          <p:val>
                                            <p:strVal val="#ppt_h"/>
                                          </p:val>
                                        </p:tav>
                                      </p:tavLst>
                                    </p:anim>
                                    <p:anim calcmode="lin" valueType="num">
                                      <p:cBhvr>
                                        <p:cTn id="23" dur="500" fill="hold"/>
                                        <p:tgtEl>
                                          <p:spTgt spid="25619"/>
                                        </p:tgtEl>
                                        <p:attrNameLst>
                                          <p:attrName>ppt_x</p:attrName>
                                        </p:attrNameLst>
                                      </p:cBhvr>
                                      <p:tavLst>
                                        <p:tav tm="0">
                                          <p:val>
                                            <p:fltVal val="0.5"/>
                                          </p:val>
                                        </p:tav>
                                        <p:tav tm="100000">
                                          <p:val>
                                            <p:strVal val="#ppt_x"/>
                                          </p:val>
                                        </p:tav>
                                      </p:tavLst>
                                    </p:anim>
                                    <p:anim calcmode="lin" valueType="num">
                                      <p:cBhvr>
                                        <p:cTn id="24" dur="500" fill="hold"/>
                                        <p:tgtEl>
                                          <p:spTgt spid="25619"/>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622"/>
                                        </p:tgtEl>
                                        <p:attrNameLst>
                                          <p:attrName>style.visibility</p:attrName>
                                        </p:attrNameLst>
                                      </p:cBhvr>
                                      <p:to>
                                        <p:strVal val="visible"/>
                                      </p:to>
                                    </p:set>
                                    <p:animEffect transition="in" filter="dissolve">
                                      <p:cBhvr>
                                        <p:cTn id="34" dur="500"/>
                                        <p:tgtEl>
                                          <p:spTgt spid="25622"/>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nodeType="clickEffect">
                                  <p:stCondLst>
                                    <p:cond delay="0"/>
                                  </p:stCondLst>
                                  <p:childTnLst>
                                    <p:set>
                                      <p:cBhvr>
                                        <p:cTn id="38" dur="1" fill="hold">
                                          <p:stCondLst>
                                            <p:cond delay="0"/>
                                          </p:stCondLst>
                                        </p:cTn>
                                        <p:tgtEl>
                                          <p:spTgt spid="25625"/>
                                        </p:tgtEl>
                                        <p:attrNameLst>
                                          <p:attrName>style.visibility</p:attrName>
                                        </p:attrNameLst>
                                      </p:cBhvr>
                                      <p:to>
                                        <p:strVal val="visible"/>
                                      </p:to>
                                    </p:set>
                                    <p:anim calcmode="lin" valueType="num">
                                      <p:cBhvr>
                                        <p:cTn id="39" dur="500" fill="hold"/>
                                        <p:tgtEl>
                                          <p:spTgt spid="25625"/>
                                        </p:tgtEl>
                                        <p:attrNameLst>
                                          <p:attrName>ppt_w</p:attrName>
                                        </p:attrNameLst>
                                      </p:cBhvr>
                                      <p:tavLst>
                                        <p:tav tm="0">
                                          <p:val>
                                            <p:fltVal val="0"/>
                                          </p:val>
                                        </p:tav>
                                        <p:tav tm="100000">
                                          <p:val>
                                            <p:strVal val="#ppt_w"/>
                                          </p:val>
                                        </p:tav>
                                      </p:tavLst>
                                    </p:anim>
                                    <p:anim calcmode="lin" valueType="num">
                                      <p:cBhvr>
                                        <p:cTn id="40" dur="500" fill="hold"/>
                                        <p:tgtEl>
                                          <p:spTgt spid="25625"/>
                                        </p:tgtEl>
                                        <p:attrNameLst>
                                          <p:attrName>ppt_h</p:attrName>
                                        </p:attrNameLst>
                                      </p:cBhvr>
                                      <p:tavLst>
                                        <p:tav tm="0">
                                          <p:val>
                                            <p:fltVal val="0"/>
                                          </p:val>
                                        </p:tav>
                                        <p:tav tm="100000">
                                          <p:val>
                                            <p:strVal val="#ppt_h"/>
                                          </p:val>
                                        </p:tav>
                                      </p:tavLst>
                                    </p:anim>
                                    <p:anim calcmode="lin" valueType="num">
                                      <p:cBhvr>
                                        <p:cTn id="41" dur="500" fill="hold"/>
                                        <p:tgtEl>
                                          <p:spTgt spid="25625"/>
                                        </p:tgtEl>
                                        <p:attrNameLst>
                                          <p:attrName>ppt_x</p:attrName>
                                        </p:attrNameLst>
                                      </p:cBhvr>
                                      <p:tavLst>
                                        <p:tav tm="0">
                                          <p:val>
                                            <p:fltVal val="0.5"/>
                                          </p:val>
                                        </p:tav>
                                        <p:tav tm="100000">
                                          <p:val>
                                            <p:strVal val="#ppt_x"/>
                                          </p:val>
                                        </p:tav>
                                      </p:tavLst>
                                    </p:anim>
                                    <p:anim calcmode="lin" valueType="num">
                                      <p:cBhvr>
                                        <p:cTn id="42" dur="500" fill="hold"/>
                                        <p:tgtEl>
                                          <p:spTgt spid="25625"/>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528" fill="hold" nodeType="clickEffect">
                                  <p:stCondLst>
                                    <p:cond delay="0"/>
                                  </p:stCondLst>
                                  <p:childTnLst>
                                    <p:set>
                                      <p:cBhvr>
                                        <p:cTn id="50" dur="1" fill="hold">
                                          <p:stCondLst>
                                            <p:cond delay="0"/>
                                          </p:stCondLst>
                                        </p:cTn>
                                        <p:tgtEl>
                                          <p:spTgt spid="25624"/>
                                        </p:tgtEl>
                                        <p:attrNameLst>
                                          <p:attrName>style.visibility</p:attrName>
                                        </p:attrNameLst>
                                      </p:cBhvr>
                                      <p:to>
                                        <p:strVal val="visible"/>
                                      </p:to>
                                    </p:set>
                                    <p:anim calcmode="lin" valueType="num">
                                      <p:cBhvr>
                                        <p:cTn id="51" dur="500" fill="hold"/>
                                        <p:tgtEl>
                                          <p:spTgt spid="25624"/>
                                        </p:tgtEl>
                                        <p:attrNameLst>
                                          <p:attrName>ppt_w</p:attrName>
                                        </p:attrNameLst>
                                      </p:cBhvr>
                                      <p:tavLst>
                                        <p:tav tm="0">
                                          <p:val>
                                            <p:fltVal val="0"/>
                                          </p:val>
                                        </p:tav>
                                        <p:tav tm="100000">
                                          <p:val>
                                            <p:strVal val="#ppt_w"/>
                                          </p:val>
                                        </p:tav>
                                      </p:tavLst>
                                    </p:anim>
                                    <p:anim calcmode="lin" valueType="num">
                                      <p:cBhvr>
                                        <p:cTn id="52" dur="500" fill="hold"/>
                                        <p:tgtEl>
                                          <p:spTgt spid="25624"/>
                                        </p:tgtEl>
                                        <p:attrNameLst>
                                          <p:attrName>ppt_h</p:attrName>
                                        </p:attrNameLst>
                                      </p:cBhvr>
                                      <p:tavLst>
                                        <p:tav tm="0">
                                          <p:val>
                                            <p:fltVal val="0"/>
                                          </p:val>
                                        </p:tav>
                                        <p:tav tm="100000">
                                          <p:val>
                                            <p:strVal val="#ppt_h"/>
                                          </p:val>
                                        </p:tav>
                                      </p:tavLst>
                                    </p:anim>
                                    <p:anim calcmode="lin" valueType="num">
                                      <p:cBhvr>
                                        <p:cTn id="53" dur="500" fill="hold"/>
                                        <p:tgtEl>
                                          <p:spTgt spid="25624"/>
                                        </p:tgtEl>
                                        <p:attrNameLst>
                                          <p:attrName>ppt_x</p:attrName>
                                        </p:attrNameLst>
                                      </p:cBhvr>
                                      <p:tavLst>
                                        <p:tav tm="0">
                                          <p:val>
                                            <p:fltVal val="0.5"/>
                                          </p:val>
                                        </p:tav>
                                        <p:tav tm="100000">
                                          <p:val>
                                            <p:strVal val="#ppt_x"/>
                                          </p:val>
                                        </p:tav>
                                      </p:tavLst>
                                    </p:anim>
                                    <p:anim calcmode="lin" valueType="num">
                                      <p:cBhvr>
                                        <p:cTn id="54" dur="500" fill="hold"/>
                                        <p:tgtEl>
                                          <p:spTgt spid="25624"/>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15108"/>
                                        </p:tgtEl>
                                        <p:attrNameLst>
                                          <p:attrName>style.visibility</p:attrName>
                                        </p:attrNameLst>
                                      </p:cBhvr>
                                      <p:to>
                                        <p:strVal val="visible"/>
                                      </p:to>
                                    </p:set>
                                    <p:animEffect transition="in" filter="fade">
                                      <p:cBhvr>
                                        <p:cTn id="59" dur="2000"/>
                                        <p:tgtEl>
                                          <p:spTgt spid="81510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20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autoUpdateAnimBg="0"/>
      <p:bldP spid="4" grpId="0" animBg="1" autoUpdateAnimBg="0"/>
      <p:bldP spid="25622" grpId="0" animBg="1" autoUpdateAnimBg="0"/>
      <p:bldP spid="29" grpId="0" autoUpdateAnimBg="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971550" y="981075"/>
            <a:ext cx="748823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0"/>
              </a:spcBef>
              <a:spcAft>
                <a:spcPct val="0"/>
              </a:spcAft>
            </a:pPr>
            <a:r>
              <a:rPr lang="it-IT" sz="3600" smtClean="0">
                <a:solidFill>
                  <a:srgbClr val="FFFF00"/>
                </a:solidFill>
              </a:rPr>
              <a:t>     LA  PERSONA  AL  CENTRO      	DELLA  PREVENZIONE</a:t>
            </a:r>
          </a:p>
        </p:txBody>
      </p:sp>
      <p:sp>
        <p:nvSpPr>
          <p:cNvPr id="4" name="CasellaDiTesto 3"/>
          <p:cNvSpPr txBox="1">
            <a:spLocks noChangeArrowheads="1"/>
          </p:cNvSpPr>
          <p:nvPr/>
        </p:nvSpPr>
        <p:spPr bwMode="auto">
          <a:xfrm>
            <a:off x="1692275" y="3860882"/>
            <a:ext cx="59753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0"/>
              </a:spcBef>
              <a:spcAft>
                <a:spcPct val="0"/>
              </a:spcAft>
            </a:pPr>
            <a:r>
              <a:rPr lang="it-IT" sz="4000" smtClean="0">
                <a:solidFill>
                  <a:srgbClr val="FFFFFF"/>
                </a:solidFill>
              </a:rPr>
              <a:t>Prevenzione come cultura</a:t>
            </a:r>
          </a:p>
        </p:txBody>
      </p:sp>
      <p:sp>
        <p:nvSpPr>
          <p:cNvPr id="6"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098281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4000" dirty="0" smtClean="0">
                <a:solidFill>
                  <a:srgbClr val="FFFF00"/>
                </a:solidFill>
              </a:rPr>
              <a:t>Definizione di Prevenzione</a:t>
            </a:r>
          </a:p>
        </p:txBody>
      </p:sp>
      <p:sp>
        <p:nvSpPr>
          <p:cNvPr id="5" name="CasellaDiTesto 4"/>
          <p:cNvSpPr txBox="1">
            <a:spLocks noChangeArrowheads="1"/>
          </p:cNvSpPr>
          <p:nvPr/>
        </p:nvSpPr>
        <p:spPr bwMode="auto">
          <a:xfrm>
            <a:off x="1258892" y="2060575"/>
            <a:ext cx="7058025"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0"/>
              </a:spcBef>
              <a:spcAft>
                <a:spcPct val="0"/>
              </a:spcAft>
            </a:pPr>
            <a:r>
              <a:rPr lang="it-IT" sz="3200" i="1" dirty="0" smtClean="0">
                <a:solidFill>
                  <a:srgbClr val="FFFFFF"/>
                </a:solidFill>
              </a:rPr>
              <a:t>L’insieme degli interventi finalizzati ad impedire o ridurre il rischio (ossia la probabilità) che si verifichino eventi non desiderati ovvero ad abbatterne o attutirne gli effetti in termini di morbosità, disabilità e mortalità</a:t>
            </a:r>
          </a:p>
        </p:txBody>
      </p:sp>
      <p:sp>
        <p:nvSpPr>
          <p:cNvPr id="7"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500569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ctrTitle"/>
          </p:nvPr>
        </p:nvSpPr>
        <p:spPr>
          <a:xfrm>
            <a:off x="685800" y="533400"/>
            <a:ext cx="7772400" cy="1143000"/>
          </a:xfrm>
        </p:spPr>
        <p:txBody>
          <a:bodyPr/>
          <a:lstStyle/>
          <a:p>
            <a:pPr eaLnBrk="1" hangingPunct="1"/>
            <a:r>
              <a:rPr lang="it-IT" sz="3600" dirty="0" smtClean="0">
                <a:solidFill>
                  <a:srgbClr val="FFFF00"/>
                </a:solidFill>
              </a:rPr>
              <a:t>Fattori di rischio</a:t>
            </a:r>
          </a:p>
        </p:txBody>
      </p:sp>
      <p:sp>
        <p:nvSpPr>
          <p:cNvPr id="79876" name="Rectangle 3"/>
          <p:cNvSpPr>
            <a:spLocks noGrp="1" noChangeArrowheads="1"/>
          </p:cNvSpPr>
          <p:nvPr>
            <p:ph type="subTitle" idx="1"/>
          </p:nvPr>
        </p:nvSpPr>
        <p:spPr>
          <a:xfrm>
            <a:off x="1371600" y="2133600"/>
            <a:ext cx="6400800" cy="1752600"/>
          </a:xfrm>
        </p:spPr>
        <p:txBody>
          <a:bodyPr>
            <a:noAutofit/>
          </a:bodyPr>
          <a:lstStyle/>
          <a:p>
            <a:pPr eaLnBrk="1" hangingPunct="1"/>
            <a:r>
              <a:rPr lang="it-IT" sz="2800" dirty="0" smtClean="0">
                <a:solidFill>
                  <a:schemeClr val="bg1"/>
                </a:solidFill>
              </a:rPr>
              <a:t>I  </a:t>
            </a:r>
            <a:r>
              <a:rPr lang="it-IT" sz="2800" b="1" i="1" dirty="0" smtClean="0">
                <a:solidFill>
                  <a:srgbClr val="FF0000"/>
                </a:solidFill>
              </a:rPr>
              <a:t>fattori di rischio</a:t>
            </a:r>
            <a:r>
              <a:rPr lang="it-IT" sz="2800" dirty="0" smtClean="0">
                <a:solidFill>
                  <a:schemeClr val="bg1"/>
                </a:solidFill>
              </a:rPr>
              <a:t> sono quelle condizioni che, se presenti in individui esenti da manifestazioni</a:t>
            </a:r>
          </a:p>
          <a:p>
            <a:pPr eaLnBrk="1" hangingPunct="1"/>
            <a:r>
              <a:rPr lang="it-IT" sz="2800" dirty="0" smtClean="0">
                <a:solidFill>
                  <a:schemeClr val="bg1"/>
                </a:solidFill>
              </a:rPr>
              <a:t>cliniche di malattia, ne predicono</a:t>
            </a:r>
          </a:p>
          <a:p>
            <a:pPr eaLnBrk="1" hangingPunct="1"/>
            <a:r>
              <a:rPr lang="it-IT" sz="2800" dirty="0" smtClean="0">
                <a:solidFill>
                  <a:schemeClr val="bg1"/>
                </a:solidFill>
              </a:rPr>
              <a:t>l’insorgenza in un certo numero di anni</a:t>
            </a:r>
          </a:p>
        </p:txBody>
      </p:sp>
      <p:sp>
        <p:nvSpPr>
          <p:cNvPr id="6"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746935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ChangeArrowheads="1"/>
          </p:cNvSpPr>
          <p:nvPr/>
        </p:nvSpPr>
        <p:spPr bwMode="auto">
          <a:xfrm>
            <a:off x="762000" y="533400"/>
            <a:ext cx="6400800" cy="5478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2400" dirty="0">
                <a:solidFill>
                  <a:srgbClr val="FFCD66"/>
                </a:solidFill>
                <a:latin typeface="Arial" charset="0"/>
              </a:rPr>
              <a:t>            </a:t>
            </a:r>
            <a:r>
              <a:rPr lang="it-IT" sz="3200" b="1" i="1" dirty="0">
                <a:solidFill>
                  <a:srgbClr val="FF3300"/>
                </a:solidFill>
                <a:latin typeface="Arial" charset="0"/>
              </a:rPr>
              <a:t>Tipi di prevenzione</a:t>
            </a:r>
          </a:p>
          <a:p>
            <a:pPr>
              <a:spcBef>
                <a:spcPct val="50000"/>
              </a:spcBef>
            </a:pPr>
            <a:endParaRPr lang="it-IT" sz="3200" dirty="0">
              <a:solidFill>
                <a:srgbClr val="FF3300"/>
              </a:solidFill>
              <a:latin typeface="Arial" charset="0"/>
            </a:endParaRPr>
          </a:p>
          <a:p>
            <a:pPr>
              <a:spcBef>
                <a:spcPct val="50000"/>
              </a:spcBef>
            </a:pPr>
            <a:r>
              <a:rPr lang="it-IT" sz="2400" dirty="0">
                <a:solidFill>
                  <a:srgbClr val="FF0033"/>
                </a:solidFill>
              </a:rPr>
              <a:t> </a:t>
            </a:r>
            <a:r>
              <a:rPr lang="it-IT" sz="2800" b="1" dirty="0">
                <a:solidFill>
                  <a:srgbClr val="FFFF00"/>
                </a:solidFill>
                <a:latin typeface="Arial" charset="0"/>
              </a:rPr>
              <a:t>Prevenzione primaria :</a:t>
            </a:r>
          </a:p>
          <a:p>
            <a:pPr>
              <a:spcBef>
                <a:spcPct val="50000"/>
              </a:spcBef>
            </a:pPr>
            <a:r>
              <a:rPr lang="it-IT" sz="2400" dirty="0">
                <a:solidFill>
                  <a:srgbClr val="FFFFFF"/>
                </a:solidFill>
                <a:latin typeface="Arial" charset="0"/>
              </a:rPr>
              <a:t> Rimuovere i fattori di rischio</a:t>
            </a:r>
          </a:p>
          <a:p>
            <a:pPr>
              <a:spcBef>
                <a:spcPct val="50000"/>
              </a:spcBef>
            </a:pPr>
            <a:endParaRPr lang="it-IT" sz="2400" dirty="0">
              <a:solidFill>
                <a:srgbClr val="FFFFFF"/>
              </a:solidFill>
              <a:latin typeface="Arial" charset="0"/>
            </a:endParaRPr>
          </a:p>
          <a:p>
            <a:pPr>
              <a:spcBef>
                <a:spcPct val="50000"/>
              </a:spcBef>
            </a:pPr>
            <a:r>
              <a:rPr lang="it-IT" sz="2400" b="1" dirty="0">
                <a:solidFill>
                  <a:srgbClr val="FFFFFF"/>
                </a:solidFill>
                <a:latin typeface="Arial" charset="0"/>
              </a:rPr>
              <a:t> </a:t>
            </a:r>
            <a:r>
              <a:rPr lang="it-IT" sz="2800" b="1" dirty="0">
                <a:solidFill>
                  <a:srgbClr val="FFFF00"/>
                </a:solidFill>
                <a:latin typeface="Arial" charset="0"/>
              </a:rPr>
              <a:t>Prevenzione secondaria</a:t>
            </a:r>
          </a:p>
          <a:p>
            <a:pPr>
              <a:spcBef>
                <a:spcPct val="50000"/>
              </a:spcBef>
            </a:pPr>
            <a:r>
              <a:rPr lang="it-IT" sz="2400" dirty="0">
                <a:solidFill>
                  <a:srgbClr val="FFFFFF"/>
                </a:solidFill>
                <a:latin typeface="Arial" charset="0"/>
              </a:rPr>
              <a:t> Diagnosi precoce malattie</a:t>
            </a:r>
          </a:p>
          <a:p>
            <a:pPr>
              <a:spcBef>
                <a:spcPct val="50000"/>
              </a:spcBef>
            </a:pPr>
            <a:endParaRPr lang="it-IT" sz="2400" dirty="0">
              <a:solidFill>
                <a:srgbClr val="FFFFFF"/>
              </a:solidFill>
              <a:latin typeface="Arial" charset="0"/>
            </a:endParaRPr>
          </a:p>
          <a:p>
            <a:pPr>
              <a:spcBef>
                <a:spcPct val="50000"/>
              </a:spcBef>
            </a:pPr>
            <a:r>
              <a:rPr lang="it-IT" sz="2400" dirty="0">
                <a:solidFill>
                  <a:srgbClr val="FFFFFF"/>
                </a:solidFill>
                <a:latin typeface="Arial" charset="0"/>
              </a:rPr>
              <a:t> </a:t>
            </a:r>
            <a:endParaRPr lang="it-IT" sz="2800" b="1" dirty="0">
              <a:solidFill>
                <a:srgbClr val="FFFF00"/>
              </a:solidFill>
              <a:latin typeface="Arial" charset="0"/>
            </a:endParaRPr>
          </a:p>
        </p:txBody>
      </p:sp>
      <p:pic>
        <p:nvPicPr>
          <p:cNvPr id="61444" name="Picture 4" descr="VisitaMedica[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38800" y="1752600"/>
            <a:ext cx="3025775" cy="3694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382966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1600" y="476672"/>
            <a:ext cx="4572000" cy="6001643"/>
          </a:xfrm>
          <a:prstGeom prst="rect">
            <a:avLst/>
          </a:prstGeom>
        </p:spPr>
        <p:txBody>
          <a:bodyPr>
            <a:spAutoFit/>
          </a:bodyPr>
          <a:lstStyle/>
          <a:p>
            <a:r>
              <a:rPr lang="it-IT" sz="2400" b="1" dirty="0" smtClean="0">
                <a:solidFill>
                  <a:srgbClr val="FFFF00"/>
                </a:solidFill>
              </a:rPr>
              <a:t>l buon stile di vita  </a:t>
            </a:r>
            <a:r>
              <a:rPr lang="it-IT" b="1" dirty="0" smtClean="0">
                <a:solidFill>
                  <a:srgbClr val="FFFF00"/>
                </a:solidFill>
              </a:rPr>
              <a:t>(Albanesi, 2017)</a:t>
            </a:r>
          </a:p>
          <a:p>
            <a:endParaRPr lang="it-IT" sz="2400" b="1" dirty="0" smtClean="0">
              <a:solidFill>
                <a:srgbClr val="FFFF00"/>
              </a:solidFill>
            </a:endParaRPr>
          </a:p>
          <a:p>
            <a:r>
              <a:rPr lang="it-IT" sz="2400" dirty="0" smtClean="0">
                <a:solidFill>
                  <a:schemeClr val="bg1"/>
                </a:solidFill>
              </a:rPr>
              <a:t>Il soggetto ha un buon stile di vita se:</a:t>
            </a:r>
          </a:p>
          <a:p>
            <a:pPr>
              <a:buFont typeface="Wingdings" pitchFamily="2" charset="2"/>
              <a:buChar char="Ø"/>
            </a:pPr>
            <a:r>
              <a:rPr lang="it-IT" sz="2400" dirty="0" smtClean="0">
                <a:solidFill>
                  <a:schemeClr val="bg1"/>
                </a:solidFill>
              </a:rPr>
              <a:t>non fuma;</a:t>
            </a:r>
          </a:p>
          <a:p>
            <a:pPr>
              <a:buFont typeface="Wingdings" pitchFamily="2" charset="2"/>
              <a:buChar char="Ø"/>
            </a:pPr>
            <a:r>
              <a:rPr lang="it-IT" sz="2400" dirty="0" smtClean="0">
                <a:solidFill>
                  <a:schemeClr val="bg1"/>
                </a:solidFill>
              </a:rPr>
              <a:t>non beve abitualmente alcolici;</a:t>
            </a:r>
          </a:p>
          <a:p>
            <a:pPr>
              <a:buFont typeface="Wingdings" pitchFamily="2" charset="2"/>
              <a:buChar char="Ø"/>
            </a:pPr>
            <a:r>
              <a:rPr lang="it-IT" sz="2400" dirty="0" smtClean="0">
                <a:solidFill>
                  <a:schemeClr val="bg1"/>
                </a:solidFill>
              </a:rPr>
              <a:t>non fa uso di droghe e/o non 	abusa di farmaci;</a:t>
            </a:r>
          </a:p>
          <a:p>
            <a:pPr>
              <a:buFont typeface="Wingdings" pitchFamily="2" charset="2"/>
              <a:buChar char="Ø"/>
            </a:pPr>
            <a:r>
              <a:rPr lang="it-IT" sz="2400" dirty="0" smtClean="0">
                <a:solidFill>
                  <a:schemeClr val="bg1"/>
                </a:solidFill>
              </a:rPr>
              <a:t>non è in sovrappeso;</a:t>
            </a:r>
          </a:p>
          <a:p>
            <a:pPr>
              <a:buFont typeface="Wingdings" pitchFamily="2" charset="2"/>
              <a:buChar char="Ø"/>
            </a:pPr>
            <a:r>
              <a:rPr lang="it-IT" sz="2400" dirty="0" smtClean="0">
                <a:solidFill>
                  <a:schemeClr val="bg1"/>
                </a:solidFill>
              </a:rPr>
              <a:t>non è sedentario;</a:t>
            </a:r>
          </a:p>
          <a:p>
            <a:pPr>
              <a:buFont typeface="Wingdings" pitchFamily="2" charset="2"/>
              <a:buChar char="Ø"/>
            </a:pPr>
            <a:r>
              <a:rPr lang="it-IT" sz="2400" dirty="0" smtClean="0">
                <a:solidFill>
                  <a:schemeClr val="bg1"/>
                </a:solidFill>
              </a:rPr>
              <a:t>ha un’alimentazione varia ed 	equilibrata;</a:t>
            </a:r>
          </a:p>
          <a:p>
            <a:pPr>
              <a:buFont typeface="Wingdings" pitchFamily="2" charset="2"/>
              <a:buChar char="Ø"/>
            </a:pPr>
            <a:r>
              <a:rPr lang="it-IT" sz="2400" dirty="0" smtClean="0">
                <a:solidFill>
                  <a:schemeClr val="bg1"/>
                </a:solidFill>
              </a:rPr>
              <a:t>ha una cultura medica di base;</a:t>
            </a:r>
          </a:p>
          <a:p>
            <a:pPr>
              <a:buFont typeface="Wingdings" pitchFamily="2" charset="2"/>
              <a:buChar char="Ø"/>
            </a:pPr>
            <a:r>
              <a:rPr lang="it-IT" sz="2400" dirty="0" smtClean="0">
                <a:solidFill>
                  <a:schemeClr val="bg1"/>
                </a:solidFill>
              </a:rPr>
              <a:t>non è stressato;</a:t>
            </a:r>
          </a:p>
          <a:p>
            <a:pPr>
              <a:buFont typeface="Wingdings" pitchFamily="2" charset="2"/>
              <a:buChar char="Ø"/>
            </a:pPr>
            <a:r>
              <a:rPr lang="it-IT" sz="2400" dirty="0" smtClean="0">
                <a:solidFill>
                  <a:schemeClr val="bg1"/>
                </a:solidFill>
              </a:rPr>
              <a:t>non è ansioso;</a:t>
            </a:r>
          </a:p>
          <a:p>
            <a:pPr>
              <a:buFont typeface="Wingdings" pitchFamily="2" charset="2"/>
              <a:buChar char="Ø"/>
            </a:pPr>
            <a:r>
              <a:rPr lang="it-IT" sz="2400" dirty="0" smtClean="0">
                <a:solidFill>
                  <a:schemeClr val="bg1"/>
                </a:solidFill>
              </a:rPr>
              <a:t>non è depresso.</a:t>
            </a:r>
            <a:endParaRPr lang="it-IT" sz="2400" dirty="0">
              <a:solidFill>
                <a:schemeClr val="bg1"/>
              </a:solidFill>
            </a:endParaRPr>
          </a:p>
        </p:txBody>
      </p:sp>
      <p:pic>
        <p:nvPicPr>
          <p:cNvPr id="4" name="Picture 11" descr="C:\Documents and Settings\Baglioni Gabriele\Documenti\Immagini\week_end_sportiv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0152" y="1124744"/>
            <a:ext cx="2880320" cy="4822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2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20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20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20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20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20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fade">
                                      <p:cBhvr>
                                        <p:cTn id="62" dur="2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1981200" y="304800"/>
            <a:ext cx="5638800"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3600" smtClean="0">
                <a:solidFill>
                  <a:srgbClr val="000000"/>
                </a:solidFill>
              </a:rPr>
              <a:t>     </a:t>
            </a:r>
            <a:r>
              <a:rPr lang="it-IT" sz="4000" b="1" i="1" smtClean="0">
                <a:solidFill>
                  <a:srgbClr val="FFFF00"/>
                </a:solidFill>
              </a:rPr>
              <a:t>Prevenzione significa      	investire in salute</a:t>
            </a:r>
          </a:p>
        </p:txBody>
      </p:sp>
      <p:sp>
        <p:nvSpPr>
          <p:cNvPr id="215043" name="AutoShape 3"/>
          <p:cNvSpPr>
            <a:spLocks noChangeArrowheads="1"/>
          </p:cNvSpPr>
          <p:nvPr/>
        </p:nvSpPr>
        <p:spPr bwMode="auto">
          <a:xfrm>
            <a:off x="4438650" y="1676400"/>
            <a:ext cx="266700" cy="762000"/>
          </a:xfrm>
          <a:prstGeom prst="downArrow">
            <a:avLst>
              <a:gd name="adj1" fmla="val 50000"/>
              <a:gd name="adj2" fmla="val 71429"/>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1600" smtClean="0">
              <a:solidFill>
                <a:srgbClr val="000000"/>
              </a:solidFill>
            </a:endParaRPr>
          </a:p>
        </p:txBody>
      </p:sp>
      <p:sp>
        <p:nvSpPr>
          <p:cNvPr id="215044" name="Text Box 4"/>
          <p:cNvSpPr txBox="1">
            <a:spLocks noChangeArrowheads="1"/>
          </p:cNvSpPr>
          <p:nvPr/>
        </p:nvSpPr>
        <p:spPr bwMode="auto">
          <a:xfrm>
            <a:off x="2743200" y="2590800"/>
            <a:ext cx="4419600" cy="119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3200" b="1" smtClean="0">
                <a:solidFill>
                  <a:srgbClr val="FFFFFF"/>
                </a:solidFill>
              </a:rPr>
              <a:t>    </a:t>
            </a:r>
            <a:r>
              <a:rPr lang="it-IT" sz="3600" b="1" smtClean="0">
                <a:solidFill>
                  <a:srgbClr val="FFFFFF"/>
                </a:solidFill>
              </a:rPr>
              <a:t>Riduzione delle  	 	patologie</a:t>
            </a:r>
          </a:p>
        </p:txBody>
      </p:sp>
      <p:sp>
        <p:nvSpPr>
          <p:cNvPr id="215045" name="Text Box 5"/>
          <p:cNvSpPr txBox="1">
            <a:spLocks noChangeArrowheads="1"/>
          </p:cNvSpPr>
          <p:nvPr/>
        </p:nvSpPr>
        <p:spPr bwMode="auto">
          <a:xfrm>
            <a:off x="381000" y="4953000"/>
            <a:ext cx="3581400" cy="1554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3200" b="1" smtClean="0">
                <a:solidFill>
                  <a:srgbClr val="FFFF00"/>
                </a:solidFill>
              </a:rPr>
              <a:t>Miglioramento della qualità della vita dei cittadini</a:t>
            </a:r>
          </a:p>
        </p:txBody>
      </p:sp>
      <p:sp>
        <p:nvSpPr>
          <p:cNvPr id="215046" name="Text Box 6"/>
          <p:cNvSpPr txBox="1">
            <a:spLocks noChangeArrowheads="1"/>
          </p:cNvSpPr>
          <p:nvPr/>
        </p:nvSpPr>
        <p:spPr bwMode="auto">
          <a:xfrm>
            <a:off x="5105400" y="5105400"/>
            <a:ext cx="36576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3200" smtClean="0">
                <a:solidFill>
                  <a:srgbClr val="000000"/>
                </a:solidFill>
              </a:rPr>
              <a:t>    </a:t>
            </a:r>
            <a:r>
              <a:rPr lang="it-IT" sz="3200" b="1" smtClean="0">
                <a:solidFill>
                  <a:srgbClr val="FFFF00"/>
                </a:solidFill>
              </a:rPr>
              <a:t>Risparmio per la   	collettività</a:t>
            </a:r>
          </a:p>
        </p:txBody>
      </p:sp>
      <p:sp>
        <p:nvSpPr>
          <p:cNvPr id="215047" name="Line 7"/>
          <p:cNvSpPr>
            <a:spLocks noChangeShapeType="1"/>
          </p:cNvSpPr>
          <p:nvPr/>
        </p:nvSpPr>
        <p:spPr bwMode="auto">
          <a:xfrm flipH="1">
            <a:off x="2590800" y="3962400"/>
            <a:ext cx="609600" cy="838200"/>
          </a:xfrm>
          <a:prstGeom prst="line">
            <a:avLst/>
          </a:prstGeom>
          <a:noFill/>
          <a:ln w="635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sz="1600" smtClean="0">
              <a:solidFill>
                <a:srgbClr val="000000"/>
              </a:solidFill>
            </a:endParaRPr>
          </a:p>
        </p:txBody>
      </p:sp>
      <p:sp>
        <p:nvSpPr>
          <p:cNvPr id="215048" name="Line 8"/>
          <p:cNvSpPr>
            <a:spLocks noChangeShapeType="1"/>
          </p:cNvSpPr>
          <p:nvPr/>
        </p:nvSpPr>
        <p:spPr bwMode="auto">
          <a:xfrm>
            <a:off x="5638800" y="3962400"/>
            <a:ext cx="381000" cy="914400"/>
          </a:xfrm>
          <a:prstGeom prst="line">
            <a:avLst/>
          </a:prstGeom>
          <a:noFill/>
          <a:ln w="635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sz="1600" smtClean="0">
              <a:solidFill>
                <a:srgbClr val="000000"/>
              </a:solidFill>
            </a:endParaRPr>
          </a:p>
        </p:txBody>
      </p:sp>
      <p:sp>
        <p:nvSpPr>
          <p:cNvPr id="11"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4003883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15042"/>
                                        </p:tgtEl>
                                        <p:attrNameLst>
                                          <p:attrName>style.visibility</p:attrName>
                                        </p:attrNameLst>
                                      </p:cBhvr>
                                      <p:to>
                                        <p:strVal val="visible"/>
                                      </p:to>
                                    </p:set>
                                    <p:anim calcmode="lin" valueType="num">
                                      <p:cBhvr>
                                        <p:cTn id="7" dur="500" fill="hold"/>
                                        <p:tgtEl>
                                          <p:spTgt spid="215042"/>
                                        </p:tgtEl>
                                        <p:attrNameLst>
                                          <p:attrName>ppt_w</p:attrName>
                                        </p:attrNameLst>
                                      </p:cBhvr>
                                      <p:tavLst>
                                        <p:tav tm="0">
                                          <p:val>
                                            <p:fltVal val="0"/>
                                          </p:val>
                                        </p:tav>
                                        <p:tav tm="100000">
                                          <p:val>
                                            <p:strVal val="#ppt_w"/>
                                          </p:val>
                                        </p:tav>
                                      </p:tavLst>
                                    </p:anim>
                                    <p:anim calcmode="lin" valueType="num">
                                      <p:cBhvr>
                                        <p:cTn id="8" dur="500" fill="hold"/>
                                        <p:tgtEl>
                                          <p:spTgt spid="215042"/>
                                        </p:tgtEl>
                                        <p:attrNameLst>
                                          <p:attrName>ppt_h</p:attrName>
                                        </p:attrNameLst>
                                      </p:cBhvr>
                                      <p:tavLst>
                                        <p:tav tm="0">
                                          <p:val>
                                            <p:fltVal val="0"/>
                                          </p:val>
                                        </p:tav>
                                        <p:tav tm="100000">
                                          <p:val>
                                            <p:strVal val="#ppt_h"/>
                                          </p:val>
                                        </p:tav>
                                      </p:tavLst>
                                    </p:anim>
                                    <p:anim calcmode="lin" valueType="num">
                                      <p:cBhvr>
                                        <p:cTn id="9" dur="500" fill="hold"/>
                                        <p:tgtEl>
                                          <p:spTgt spid="215042"/>
                                        </p:tgtEl>
                                        <p:attrNameLst>
                                          <p:attrName>ppt_x</p:attrName>
                                        </p:attrNameLst>
                                      </p:cBhvr>
                                      <p:tavLst>
                                        <p:tav tm="0">
                                          <p:val>
                                            <p:fltVal val="0.5"/>
                                          </p:val>
                                        </p:tav>
                                        <p:tav tm="100000">
                                          <p:val>
                                            <p:strVal val="#ppt_x"/>
                                          </p:val>
                                        </p:tav>
                                      </p:tavLst>
                                    </p:anim>
                                    <p:anim calcmode="lin" valueType="num">
                                      <p:cBhvr>
                                        <p:cTn id="10" dur="500" fill="hold"/>
                                        <p:tgtEl>
                                          <p:spTgt spid="21504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15043"/>
                                        </p:tgtEl>
                                        <p:attrNameLst>
                                          <p:attrName>style.visibility</p:attrName>
                                        </p:attrNameLst>
                                      </p:cBhvr>
                                      <p:to>
                                        <p:strVal val="visible"/>
                                      </p:to>
                                    </p:set>
                                    <p:animEffect transition="in" filter="dissolve">
                                      <p:cBhvr>
                                        <p:cTn id="15" dur="500"/>
                                        <p:tgtEl>
                                          <p:spTgt spid="21504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5044"/>
                                        </p:tgtEl>
                                        <p:attrNameLst>
                                          <p:attrName>style.visibility</p:attrName>
                                        </p:attrNameLst>
                                      </p:cBhvr>
                                      <p:to>
                                        <p:strVal val="visible"/>
                                      </p:to>
                                    </p:set>
                                    <p:animEffect transition="in" filter="blinds(horizontal)">
                                      <p:cBhvr>
                                        <p:cTn id="20" dur="500"/>
                                        <p:tgtEl>
                                          <p:spTgt spid="2150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15047"/>
                                        </p:tgtEl>
                                        <p:attrNameLst>
                                          <p:attrName>style.visibility</p:attrName>
                                        </p:attrNameLst>
                                      </p:cBhvr>
                                      <p:to>
                                        <p:strVal val="visible"/>
                                      </p:to>
                                    </p:set>
                                    <p:animEffect transition="in" filter="dissolve">
                                      <p:cBhvr>
                                        <p:cTn id="25" dur="500"/>
                                        <p:tgtEl>
                                          <p:spTgt spid="21504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528" fill="hold" grpId="0" nodeType="clickEffect">
                                  <p:stCondLst>
                                    <p:cond delay="0"/>
                                  </p:stCondLst>
                                  <p:childTnLst>
                                    <p:set>
                                      <p:cBhvr>
                                        <p:cTn id="29" dur="1" fill="hold">
                                          <p:stCondLst>
                                            <p:cond delay="0"/>
                                          </p:stCondLst>
                                        </p:cTn>
                                        <p:tgtEl>
                                          <p:spTgt spid="215045"/>
                                        </p:tgtEl>
                                        <p:attrNameLst>
                                          <p:attrName>style.visibility</p:attrName>
                                        </p:attrNameLst>
                                      </p:cBhvr>
                                      <p:to>
                                        <p:strVal val="visible"/>
                                      </p:to>
                                    </p:set>
                                    <p:anim calcmode="lin" valueType="num">
                                      <p:cBhvr>
                                        <p:cTn id="30" dur="500" fill="hold"/>
                                        <p:tgtEl>
                                          <p:spTgt spid="215045"/>
                                        </p:tgtEl>
                                        <p:attrNameLst>
                                          <p:attrName>ppt_w</p:attrName>
                                        </p:attrNameLst>
                                      </p:cBhvr>
                                      <p:tavLst>
                                        <p:tav tm="0">
                                          <p:val>
                                            <p:fltVal val="0"/>
                                          </p:val>
                                        </p:tav>
                                        <p:tav tm="100000">
                                          <p:val>
                                            <p:strVal val="#ppt_w"/>
                                          </p:val>
                                        </p:tav>
                                      </p:tavLst>
                                    </p:anim>
                                    <p:anim calcmode="lin" valueType="num">
                                      <p:cBhvr>
                                        <p:cTn id="31" dur="500" fill="hold"/>
                                        <p:tgtEl>
                                          <p:spTgt spid="215045"/>
                                        </p:tgtEl>
                                        <p:attrNameLst>
                                          <p:attrName>ppt_h</p:attrName>
                                        </p:attrNameLst>
                                      </p:cBhvr>
                                      <p:tavLst>
                                        <p:tav tm="0">
                                          <p:val>
                                            <p:fltVal val="0"/>
                                          </p:val>
                                        </p:tav>
                                        <p:tav tm="100000">
                                          <p:val>
                                            <p:strVal val="#ppt_h"/>
                                          </p:val>
                                        </p:tav>
                                      </p:tavLst>
                                    </p:anim>
                                    <p:anim calcmode="lin" valueType="num">
                                      <p:cBhvr>
                                        <p:cTn id="32" dur="500" fill="hold"/>
                                        <p:tgtEl>
                                          <p:spTgt spid="215045"/>
                                        </p:tgtEl>
                                        <p:attrNameLst>
                                          <p:attrName>ppt_x</p:attrName>
                                        </p:attrNameLst>
                                      </p:cBhvr>
                                      <p:tavLst>
                                        <p:tav tm="0">
                                          <p:val>
                                            <p:fltVal val="0.5"/>
                                          </p:val>
                                        </p:tav>
                                        <p:tav tm="100000">
                                          <p:val>
                                            <p:strVal val="#ppt_x"/>
                                          </p:val>
                                        </p:tav>
                                      </p:tavLst>
                                    </p:anim>
                                    <p:anim calcmode="lin" valueType="num">
                                      <p:cBhvr>
                                        <p:cTn id="33" dur="500" fill="hold"/>
                                        <p:tgtEl>
                                          <p:spTgt spid="215045"/>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15048"/>
                                        </p:tgtEl>
                                        <p:attrNameLst>
                                          <p:attrName>style.visibility</p:attrName>
                                        </p:attrNameLst>
                                      </p:cBhvr>
                                      <p:to>
                                        <p:strVal val="visible"/>
                                      </p:to>
                                    </p:set>
                                    <p:animEffect transition="in" filter="dissolve">
                                      <p:cBhvr>
                                        <p:cTn id="38" dur="500"/>
                                        <p:tgtEl>
                                          <p:spTgt spid="21504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15046"/>
                                        </p:tgtEl>
                                        <p:attrNameLst>
                                          <p:attrName>style.visibility</p:attrName>
                                        </p:attrNameLst>
                                      </p:cBhvr>
                                      <p:to>
                                        <p:strVal val="visible"/>
                                      </p:to>
                                    </p:set>
                                    <p:animEffect transition="in" filter="dissolve">
                                      <p:cBhvr>
                                        <p:cTn id="43" dur="500"/>
                                        <p:tgtEl>
                                          <p:spTgt spid="215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autoUpdateAnimBg="0"/>
      <p:bldP spid="215043" grpId="0" animBg="1"/>
      <p:bldP spid="215044" grpId="0" autoUpdateAnimBg="0"/>
      <p:bldP spid="215045" grpId="0" autoUpdateAnimBg="0"/>
      <p:bldP spid="215046" grpId="0" autoUpdateAnimBg="0"/>
      <p:bldP spid="215047" grpId="0" animBg="1"/>
      <p:bldP spid="21504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2"/>
          <p:cNvSpPr txBox="1">
            <a:spLocks noChangeArrowheads="1"/>
          </p:cNvSpPr>
          <p:nvPr/>
        </p:nvSpPr>
        <p:spPr bwMode="auto">
          <a:xfrm>
            <a:off x="107950" y="608013"/>
            <a:ext cx="8991600" cy="4647426"/>
          </a:xfrm>
          <a:prstGeom prst="rect">
            <a:avLst/>
          </a:prstGeom>
          <a:noFill/>
          <a:ln>
            <a:noFill/>
          </a:ln>
          <a:effectLst/>
          <a:extLst>
            <a:ext uri="{909E8E84-426E-40DD-AFC4-6F175D3DCCD1}">
              <a14:hiddenFill xmlns="" xmlns:a14="http://schemas.microsoft.com/office/drawing/2010/main">
                <a:solidFill>
                  <a:srgbClr val="000080">
                    <a:alpha val="50195"/>
                  </a:srgb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fontAlgn="base" hangingPunct="1">
              <a:spcBef>
                <a:spcPct val="50000"/>
              </a:spcBef>
              <a:spcAft>
                <a:spcPct val="0"/>
              </a:spcAft>
            </a:pPr>
            <a:r>
              <a:rPr lang="it-IT" sz="3200" dirty="0" smtClean="0">
                <a:solidFill>
                  <a:srgbClr val="FFFFFF"/>
                </a:solidFill>
              </a:rPr>
              <a:t>Secondo i dati dell’Organizzazione Mondiale della Sanità</a:t>
            </a:r>
            <a:r>
              <a:rPr lang="it-IT" sz="2800" dirty="0" smtClean="0">
                <a:solidFill>
                  <a:srgbClr val="FFFFFF"/>
                </a:solidFill>
              </a:rPr>
              <a:t>  </a:t>
            </a:r>
            <a:r>
              <a:rPr lang="it-IT" sz="3200" dirty="0" smtClean="0">
                <a:solidFill>
                  <a:srgbClr val="FFFFFF"/>
                </a:solidFill>
              </a:rPr>
              <a:t>l’ 86 %  dei decessi e il 77%</a:t>
            </a:r>
            <a:r>
              <a:rPr lang="it-IT" sz="2800" dirty="0" smtClean="0">
                <a:solidFill>
                  <a:srgbClr val="FFFFFF"/>
                </a:solidFill>
              </a:rPr>
              <a:t>  </a:t>
            </a:r>
            <a:r>
              <a:rPr lang="it-IT" sz="3200" dirty="0" smtClean="0">
                <a:solidFill>
                  <a:srgbClr val="FFFFFF"/>
                </a:solidFill>
              </a:rPr>
              <a:t>della spesa sanitaria in Europa e in Italia</a:t>
            </a:r>
            <a:r>
              <a:rPr lang="it-IT" sz="2800" dirty="0" smtClean="0">
                <a:solidFill>
                  <a:srgbClr val="FFFFFF"/>
                </a:solidFill>
              </a:rPr>
              <a:t> </a:t>
            </a:r>
            <a:r>
              <a:rPr lang="it-IT" sz="3200" dirty="0" smtClean="0">
                <a:solidFill>
                  <a:srgbClr val="FFFFFF"/>
                </a:solidFill>
              </a:rPr>
              <a:t>sono legate alle cosiddette</a:t>
            </a:r>
            <a:r>
              <a:rPr lang="it-IT" sz="2800" dirty="0" smtClean="0">
                <a:solidFill>
                  <a:srgbClr val="FFFFFF"/>
                </a:solidFill>
              </a:rPr>
              <a:t>                                                        </a:t>
            </a:r>
          </a:p>
          <a:p>
            <a:pPr eaLnBrk="1" fontAlgn="base" hangingPunct="1">
              <a:spcBef>
                <a:spcPct val="50000"/>
              </a:spcBef>
              <a:spcAft>
                <a:spcPct val="0"/>
              </a:spcAft>
            </a:pPr>
            <a:endParaRPr lang="it-IT" sz="2800" dirty="0" smtClean="0">
              <a:solidFill>
                <a:srgbClr val="FFFFFF"/>
              </a:solidFill>
            </a:endParaRPr>
          </a:p>
          <a:p>
            <a:pPr eaLnBrk="1" fontAlgn="base" hangingPunct="1">
              <a:spcBef>
                <a:spcPct val="50000"/>
              </a:spcBef>
              <a:spcAft>
                <a:spcPct val="0"/>
              </a:spcAft>
            </a:pPr>
            <a:r>
              <a:rPr lang="it-IT" sz="2800" dirty="0" smtClean="0">
                <a:solidFill>
                  <a:srgbClr val="FFFFFF"/>
                </a:solidFill>
              </a:rPr>
              <a:t> </a:t>
            </a:r>
            <a:r>
              <a:rPr lang="it-IT" sz="2800" dirty="0" smtClean="0">
                <a:solidFill>
                  <a:srgbClr val="FFFF00"/>
                </a:solidFill>
              </a:rPr>
              <a:t>MALATTIE CARDIO-CEREBRO-VASCOLARI,  TUMORI,  DIABETE,  AFFEZIONI  RESPIRATORIE  CRONICHE,  DISTURBI   MENTALI  E  MUSCOLO-SCHELETRICI</a:t>
            </a:r>
            <a:r>
              <a:rPr lang="it-IT" sz="2800" dirty="0" smtClean="0">
                <a:solidFill>
                  <a:srgbClr val="000000"/>
                </a:solidFill>
              </a:rPr>
              <a:t> </a:t>
            </a:r>
          </a:p>
        </p:txBody>
      </p:sp>
      <p:sp>
        <p:nvSpPr>
          <p:cNvPr id="51204" name="Rectangle 4"/>
          <p:cNvSpPr>
            <a:spLocks noChangeArrowheads="1"/>
          </p:cNvSpPr>
          <p:nvPr/>
        </p:nvSpPr>
        <p:spPr bwMode="auto">
          <a:xfrm>
            <a:off x="1828800" y="2209800"/>
            <a:ext cx="36576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it-IT" sz="1600" smtClean="0">
              <a:solidFill>
                <a:srgbClr val="000000"/>
              </a:solidFill>
            </a:endParaRPr>
          </a:p>
        </p:txBody>
      </p:sp>
      <p:sp>
        <p:nvSpPr>
          <p:cNvPr id="51205" name="Rectangle 5"/>
          <p:cNvSpPr>
            <a:spLocks noChangeArrowheads="1"/>
          </p:cNvSpPr>
          <p:nvPr/>
        </p:nvSpPr>
        <p:spPr bwMode="auto">
          <a:xfrm>
            <a:off x="1828800" y="2209800"/>
            <a:ext cx="36576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it-IT" sz="1600" smtClean="0">
              <a:solidFill>
                <a:srgbClr val="000000"/>
              </a:solidFill>
            </a:endParaRPr>
          </a:p>
        </p:txBody>
      </p:sp>
      <p:sp>
        <p:nvSpPr>
          <p:cNvPr id="51206" name="Rectangle 6"/>
          <p:cNvSpPr>
            <a:spLocks noChangeArrowheads="1"/>
          </p:cNvSpPr>
          <p:nvPr/>
        </p:nvSpPr>
        <p:spPr bwMode="auto">
          <a:xfrm>
            <a:off x="1828800" y="2286000"/>
            <a:ext cx="41148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it-IT" sz="1600" smtClean="0">
              <a:solidFill>
                <a:srgbClr val="000000"/>
              </a:solidFill>
            </a:endParaRPr>
          </a:p>
        </p:txBody>
      </p:sp>
      <p:sp>
        <p:nvSpPr>
          <p:cNvPr id="51207" name="Rectangle 8"/>
          <p:cNvSpPr>
            <a:spLocks noChangeArrowheads="1"/>
          </p:cNvSpPr>
          <p:nvPr/>
        </p:nvSpPr>
        <p:spPr bwMode="auto">
          <a:xfrm>
            <a:off x="1828800" y="2133600"/>
            <a:ext cx="3124200"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it-IT" sz="1600" smtClean="0">
              <a:solidFill>
                <a:srgbClr val="000000"/>
              </a:solidFill>
            </a:endParaRPr>
          </a:p>
        </p:txBody>
      </p:sp>
      <p:sp>
        <p:nvSpPr>
          <p:cNvPr id="95241" name="Text Box 9"/>
          <p:cNvSpPr txBox="1">
            <a:spLocks noChangeArrowheads="1"/>
          </p:cNvSpPr>
          <p:nvPr/>
        </p:nvSpPr>
        <p:spPr bwMode="auto">
          <a:xfrm>
            <a:off x="1835696" y="2564904"/>
            <a:ext cx="4572000" cy="579438"/>
          </a:xfrm>
          <a:prstGeom prst="rect">
            <a:avLst/>
          </a:prstGeom>
          <a:noFill/>
          <a:ln>
            <a:noFill/>
          </a:ln>
          <a:effectLst/>
          <a:extLst>
            <a:ext uri="{909E8E84-426E-40DD-AFC4-6F175D3DCCD1}">
              <a14:hiddenFill xmlns="" xmlns:a14="http://schemas.microsoft.com/office/drawing/2010/main">
                <a:solidFill>
                  <a:srgbClr val="00008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it-IT" sz="3200" b="1" i="1" dirty="0">
                <a:solidFill>
                  <a:srgbClr val="CC0000"/>
                </a:solidFill>
                <a:effectLst>
                  <a:outerShdw blurRad="38100" dist="38100" dir="2700000" algn="tl">
                    <a:srgbClr val="000000"/>
                  </a:outerShdw>
                </a:effectLst>
              </a:rPr>
              <a:t> </a:t>
            </a:r>
            <a:r>
              <a:rPr lang="it-IT" sz="3200" b="1" i="1" dirty="0" smtClean="0">
                <a:solidFill>
                  <a:srgbClr val="CC0000"/>
                </a:solidFill>
                <a:effectLst>
                  <a:outerShdw blurRad="38100" dist="38100" dir="2700000" algn="tl">
                    <a:srgbClr val="000000"/>
                  </a:outerShdw>
                </a:effectLst>
              </a:rPr>
              <a:t>   PATOLOGIE  </a:t>
            </a:r>
            <a:r>
              <a:rPr lang="it-IT" sz="3200" b="1" i="1" dirty="0">
                <a:solidFill>
                  <a:srgbClr val="CC0000"/>
                </a:solidFill>
                <a:effectLst>
                  <a:outerShdw blurRad="38100" dist="38100" dir="2700000" algn="tl">
                    <a:srgbClr val="000000"/>
                  </a:outerShdw>
                </a:effectLst>
              </a:rPr>
              <a:t>KILLER</a:t>
            </a:r>
            <a:r>
              <a:rPr lang="it-IT" sz="2800" b="1" i="1" dirty="0">
                <a:solidFill>
                  <a:srgbClr val="CC0000"/>
                </a:solidFill>
              </a:rPr>
              <a:t> :   </a:t>
            </a:r>
          </a:p>
        </p:txBody>
      </p:sp>
      <p:sp>
        <p:nvSpPr>
          <p:cNvPr id="51209" name="CasellaDiTesto 2"/>
          <p:cNvSpPr txBox="1">
            <a:spLocks noChangeArrowheads="1"/>
          </p:cNvSpPr>
          <p:nvPr/>
        </p:nvSpPr>
        <p:spPr bwMode="auto">
          <a:xfrm>
            <a:off x="219075" y="5229200"/>
            <a:ext cx="89249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fontAlgn="base" hangingPunct="1">
              <a:spcBef>
                <a:spcPct val="50000"/>
              </a:spcBef>
              <a:spcAft>
                <a:spcPct val="0"/>
              </a:spcAft>
            </a:pPr>
            <a:r>
              <a:rPr lang="it-IT" sz="2400" b="1" i="1" dirty="0" smtClean="0">
                <a:solidFill>
                  <a:schemeClr val="bg1"/>
                </a:solidFill>
              </a:rPr>
              <a:t>CHE  HANNO  COME  CAUSA  COMUNE  STILI  </a:t>
            </a:r>
            <a:r>
              <a:rPr lang="it-IT" sz="2400" b="1" i="1" dirty="0" err="1" smtClean="0">
                <a:solidFill>
                  <a:schemeClr val="bg1"/>
                </a:solidFill>
              </a:rPr>
              <a:t>DI</a:t>
            </a:r>
            <a:r>
              <a:rPr lang="it-IT" sz="2400" b="1" i="1" dirty="0" smtClean="0">
                <a:solidFill>
                  <a:schemeClr val="bg1"/>
                </a:solidFill>
              </a:rPr>
              <a:t>      	                    VITA  </a:t>
            </a:r>
            <a:r>
              <a:rPr lang="it-IT" sz="2400" b="1" i="1" dirty="0" err="1" smtClean="0">
                <a:solidFill>
                  <a:schemeClr val="bg1"/>
                </a:solidFill>
              </a:rPr>
              <a:t>SBAGLIATI…</a:t>
            </a:r>
            <a:endParaRPr lang="it-IT" sz="2400" b="1" i="1" dirty="0" smtClean="0">
              <a:solidFill>
                <a:schemeClr val="bg1"/>
              </a:solidFill>
            </a:endParaRPr>
          </a:p>
        </p:txBody>
      </p:sp>
      <p:sp>
        <p:nvSpPr>
          <p:cNvPr id="11"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736913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a:spLocks noChangeArrowheads="1"/>
          </p:cNvSpPr>
          <p:nvPr/>
        </p:nvSpPr>
        <p:spPr bwMode="auto">
          <a:xfrm>
            <a:off x="373063" y="188913"/>
            <a:ext cx="87852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fontAlgn="base" hangingPunct="1">
              <a:spcBef>
                <a:spcPct val="0"/>
              </a:spcBef>
              <a:spcAft>
                <a:spcPct val="0"/>
              </a:spcAft>
            </a:pPr>
            <a:r>
              <a:rPr lang="it-IT" sz="3600" dirty="0" smtClean="0">
                <a:solidFill>
                  <a:srgbClr val="FFFFFF"/>
                </a:solidFill>
              </a:rPr>
              <a:t>… che  riconoscono  7  principali  fattori </a:t>
            </a:r>
          </a:p>
          <a:p>
            <a:pPr eaLnBrk="1" fontAlgn="base" hangingPunct="1">
              <a:spcBef>
                <a:spcPct val="0"/>
              </a:spcBef>
              <a:spcAft>
                <a:spcPct val="0"/>
              </a:spcAft>
            </a:pPr>
            <a:r>
              <a:rPr lang="it-IT" sz="3600" dirty="0" smtClean="0">
                <a:solidFill>
                  <a:srgbClr val="FFFFFF"/>
                </a:solidFill>
              </a:rPr>
              <a:t>                di  rischio  </a:t>
            </a:r>
            <a:r>
              <a:rPr lang="it-IT" sz="3600" u="dbl" dirty="0" smtClean="0">
                <a:solidFill>
                  <a:srgbClr val="FFFFFF"/>
                </a:solidFill>
                <a:uFill>
                  <a:solidFill>
                    <a:srgbClr val="FF0000"/>
                  </a:solidFill>
                </a:uFill>
              </a:rPr>
              <a:t>modificabili</a:t>
            </a:r>
          </a:p>
        </p:txBody>
      </p:sp>
      <p:sp>
        <p:nvSpPr>
          <p:cNvPr id="5" name="CasellaDiTesto 4"/>
          <p:cNvSpPr txBox="1"/>
          <p:nvPr/>
        </p:nvSpPr>
        <p:spPr>
          <a:xfrm>
            <a:off x="481013" y="1773238"/>
            <a:ext cx="4284662" cy="4092575"/>
          </a:xfrm>
          <a:prstGeom prst="rect">
            <a:avLst/>
          </a:prstGeom>
          <a:noFill/>
        </p:spPr>
        <p:txBody>
          <a:bodyPr>
            <a:spAutoFit/>
          </a:bodyPr>
          <a:lstStyle/>
          <a:p>
            <a:pPr marL="571500" indent="-571500" fontAlgn="base">
              <a:spcBef>
                <a:spcPct val="0"/>
              </a:spcBef>
              <a:spcAft>
                <a:spcPct val="0"/>
              </a:spcAft>
              <a:buFont typeface="Wingdings" pitchFamily="2" charset="2"/>
              <a:buChar char="Ø"/>
              <a:defRPr/>
            </a:pPr>
            <a:r>
              <a:rPr lang="it-IT" sz="3200" dirty="0">
                <a:solidFill>
                  <a:srgbClr val="FFFF00"/>
                </a:solidFill>
              </a:rPr>
              <a:t>Ipertensione</a:t>
            </a:r>
          </a:p>
          <a:p>
            <a:pPr marL="571500" indent="-571500" fontAlgn="base">
              <a:spcBef>
                <a:spcPct val="0"/>
              </a:spcBef>
              <a:spcAft>
                <a:spcPct val="0"/>
              </a:spcAft>
              <a:buFont typeface="Wingdings" pitchFamily="2" charset="2"/>
              <a:buChar char="Ø"/>
              <a:defRPr/>
            </a:pPr>
            <a:r>
              <a:rPr lang="it-IT" sz="3200" dirty="0">
                <a:solidFill>
                  <a:srgbClr val="FFFF00"/>
                </a:solidFill>
              </a:rPr>
              <a:t>Tabagismo</a:t>
            </a:r>
          </a:p>
          <a:p>
            <a:pPr marL="571500" indent="-571500" fontAlgn="base">
              <a:spcBef>
                <a:spcPct val="0"/>
              </a:spcBef>
              <a:spcAft>
                <a:spcPct val="0"/>
              </a:spcAft>
              <a:buFont typeface="Wingdings" pitchFamily="2" charset="2"/>
              <a:buChar char="Ø"/>
              <a:defRPr/>
            </a:pPr>
            <a:r>
              <a:rPr lang="it-IT" sz="3200" dirty="0">
                <a:solidFill>
                  <a:srgbClr val="FFFF00"/>
                </a:solidFill>
              </a:rPr>
              <a:t>Abuso di alcol</a:t>
            </a:r>
          </a:p>
          <a:p>
            <a:pPr marL="571500" indent="-571500" fontAlgn="base">
              <a:spcBef>
                <a:spcPct val="0"/>
              </a:spcBef>
              <a:spcAft>
                <a:spcPct val="0"/>
              </a:spcAft>
              <a:buFont typeface="Wingdings" pitchFamily="2" charset="2"/>
              <a:buChar char="Ø"/>
              <a:defRPr/>
            </a:pPr>
            <a:r>
              <a:rPr lang="it-IT" sz="3200" dirty="0">
                <a:solidFill>
                  <a:srgbClr val="FFFF00"/>
                </a:solidFill>
              </a:rPr>
              <a:t>Dislipidemia</a:t>
            </a:r>
          </a:p>
          <a:p>
            <a:pPr marL="571500" indent="-571500" fontAlgn="base">
              <a:spcBef>
                <a:spcPct val="0"/>
              </a:spcBef>
              <a:spcAft>
                <a:spcPct val="0"/>
              </a:spcAft>
              <a:buFont typeface="Wingdings" pitchFamily="2" charset="2"/>
              <a:buChar char="Ø"/>
              <a:defRPr/>
            </a:pPr>
            <a:r>
              <a:rPr lang="it-IT" sz="3200" dirty="0">
                <a:solidFill>
                  <a:srgbClr val="FFFF00"/>
                </a:solidFill>
              </a:rPr>
              <a:t>Sovrappeso/obesità</a:t>
            </a:r>
          </a:p>
          <a:p>
            <a:pPr marL="571500" indent="-571500" fontAlgn="base">
              <a:spcBef>
                <a:spcPct val="0"/>
              </a:spcBef>
              <a:spcAft>
                <a:spcPct val="0"/>
              </a:spcAft>
              <a:buFont typeface="Wingdings" pitchFamily="2" charset="2"/>
              <a:buChar char="Ø"/>
              <a:defRPr/>
            </a:pPr>
            <a:r>
              <a:rPr lang="it-IT" sz="3200" dirty="0">
                <a:solidFill>
                  <a:srgbClr val="FFFF00"/>
                </a:solidFill>
              </a:rPr>
              <a:t>Dieta non corretta</a:t>
            </a:r>
          </a:p>
          <a:p>
            <a:pPr marL="571500" indent="-571500" fontAlgn="base">
              <a:spcBef>
                <a:spcPct val="0"/>
              </a:spcBef>
              <a:spcAft>
                <a:spcPct val="0"/>
              </a:spcAft>
              <a:buFont typeface="Wingdings" pitchFamily="2" charset="2"/>
              <a:buChar char="Ø"/>
              <a:defRPr/>
            </a:pPr>
            <a:r>
              <a:rPr lang="it-IT" sz="3200" dirty="0">
                <a:solidFill>
                  <a:srgbClr val="FFFF00"/>
                </a:solidFill>
              </a:rPr>
              <a:t>Sedentarietà</a:t>
            </a:r>
          </a:p>
          <a:p>
            <a:pPr fontAlgn="base">
              <a:spcBef>
                <a:spcPct val="0"/>
              </a:spcBef>
              <a:spcAft>
                <a:spcPct val="0"/>
              </a:spcAft>
              <a:defRPr/>
            </a:pPr>
            <a:endParaRPr lang="it-IT" sz="3200" dirty="0">
              <a:solidFill>
                <a:srgbClr val="000000"/>
              </a:solidFill>
            </a:endParaRPr>
          </a:p>
        </p:txBody>
      </p:sp>
      <p:sp>
        <p:nvSpPr>
          <p:cNvPr id="52229" name="Parentesi graffa chiusa 2"/>
          <p:cNvSpPr>
            <a:spLocks/>
          </p:cNvSpPr>
          <p:nvPr/>
        </p:nvSpPr>
        <p:spPr bwMode="auto">
          <a:xfrm>
            <a:off x="755650" y="2271713"/>
            <a:ext cx="3816350" cy="2808287"/>
          </a:xfrm>
          <a:prstGeom prst="rightBrace">
            <a:avLst>
              <a:gd name="adj1" fmla="val 8333"/>
              <a:gd name="adj2" fmla="val 47431"/>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it-IT" sz="1600" smtClean="0">
              <a:solidFill>
                <a:srgbClr val="000000"/>
              </a:solidFill>
            </a:endParaRPr>
          </a:p>
        </p:txBody>
      </p:sp>
      <p:sp>
        <p:nvSpPr>
          <p:cNvPr id="52230" name="Parentesi graffa chiusa 5"/>
          <p:cNvSpPr>
            <a:spLocks/>
          </p:cNvSpPr>
          <p:nvPr/>
        </p:nvSpPr>
        <p:spPr bwMode="auto">
          <a:xfrm>
            <a:off x="2987675" y="2271713"/>
            <a:ext cx="504825" cy="2808287"/>
          </a:xfrm>
          <a:prstGeom prst="rightBrace">
            <a:avLst>
              <a:gd name="adj1" fmla="val 8319"/>
              <a:gd name="adj2" fmla="val 5000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it-IT" sz="1600" smtClean="0">
              <a:solidFill>
                <a:srgbClr val="000000"/>
              </a:solidFill>
            </a:endParaRPr>
          </a:p>
        </p:txBody>
      </p:sp>
      <p:sp>
        <p:nvSpPr>
          <p:cNvPr id="52231" name="Parentesi graffa chiusa 7"/>
          <p:cNvSpPr>
            <a:spLocks/>
          </p:cNvSpPr>
          <p:nvPr/>
        </p:nvSpPr>
        <p:spPr bwMode="auto">
          <a:xfrm>
            <a:off x="755650" y="2271713"/>
            <a:ext cx="5400675" cy="2808287"/>
          </a:xfrm>
          <a:prstGeom prst="rightBrace">
            <a:avLst>
              <a:gd name="adj1" fmla="val 8333"/>
              <a:gd name="adj2" fmla="val 5000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it-IT" sz="1600" smtClean="0">
              <a:solidFill>
                <a:srgbClr val="000000"/>
              </a:solidFill>
            </a:endParaRPr>
          </a:p>
        </p:txBody>
      </p:sp>
      <p:sp>
        <p:nvSpPr>
          <p:cNvPr id="52232" name="Parentesi graffa chiusa 9"/>
          <p:cNvSpPr>
            <a:spLocks/>
          </p:cNvSpPr>
          <p:nvPr/>
        </p:nvSpPr>
        <p:spPr bwMode="auto">
          <a:xfrm>
            <a:off x="1116013" y="2420938"/>
            <a:ext cx="46037" cy="3024187"/>
          </a:xfrm>
          <a:prstGeom prst="rightBrace">
            <a:avLst>
              <a:gd name="adj1" fmla="val 8211"/>
              <a:gd name="adj2" fmla="val 5000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it-IT" sz="1600" smtClean="0">
              <a:solidFill>
                <a:srgbClr val="000000"/>
              </a:solidFill>
            </a:endParaRPr>
          </a:p>
        </p:txBody>
      </p:sp>
      <p:sp>
        <p:nvSpPr>
          <p:cNvPr id="52233" name="Parentesi graffa chiusa 10"/>
          <p:cNvSpPr>
            <a:spLocks/>
          </p:cNvSpPr>
          <p:nvPr/>
        </p:nvSpPr>
        <p:spPr bwMode="auto">
          <a:xfrm>
            <a:off x="1035050" y="2924175"/>
            <a:ext cx="4905375" cy="2471738"/>
          </a:xfrm>
          <a:prstGeom prst="rightBrace">
            <a:avLst>
              <a:gd name="adj1" fmla="val 8333"/>
              <a:gd name="adj2" fmla="val 48806"/>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it-IT" sz="1600" smtClean="0">
              <a:solidFill>
                <a:srgbClr val="000000"/>
              </a:solidFill>
            </a:endParaRPr>
          </a:p>
        </p:txBody>
      </p:sp>
      <p:sp>
        <p:nvSpPr>
          <p:cNvPr id="52234" name="Parentesi graffa chiusa 12"/>
          <p:cNvSpPr>
            <a:spLocks/>
          </p:cNvSpPr>
          <p:nvPr/>
        </p:nvSpPr>
        <p:spPr bwMode="auto">
          <a:xfrm>
            <a:off x="6084888" y="2636838"/>
            <a:ext cx="1582737" cy="2592387"/>
          </a:xfrm>
          <a:custGeom>
            <a:avLst/>
            <a:gdLst>
              <a:gd name="T0" fmla="*/ 0 w 1584176"/>
              <a:gd name="T1" fmla="*/ 0 h 2592288"/>
              <a:gd name="T2" fmla="*/ 774999 w 1584176"/>
              <a:gd name="T3" fmla="*/ 132129 h 2592288"/>
              <a:gd name="T4" fmla="*/ 774999 w 1584176"/>
              <a:gd name="T5" fmla="*/ 1502370 h 2592288"/>
              <a:gd name="T6" fmla="*/ 1444051 w 1584176"/>
              <a:gd name="T7" fmla="*/ 1634499 h 2592288"/>
              <a:gd name="T8" fmla="*/ 774999 w 1584176"/>
              <a:gd name="T9" fmla="*/ 1766628 h 2592288"/>
              <a:gd name="T10" fmla="*/ 774999 w 1584176"/>
              <a:gd name="T11" fmla="*/ 2462535 h 2592288"/>
              <a:gd name="T12" fmla="*/ 0 w 1584176"/>
              <a:gd name="T13" fmla="*/ 2594664 h 2592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176" h="2592288" stroke="0">
                <a:moveTo>
                  <a:pt x="0" y="0"/>
                </a:moveTo>
                <a:cubicBezTo>
                  <a:pt x="437458" y="0"/>
                  <a:pt x="792088" y="59102"/>
                  <a:pt x="792088" y="132009"/>
                </a:cubicBezTo>
                <a:lnTo>
                  <a:pt x="792088" y="1501002"/>
                </a:lnTo>
                <a:cubicBezTo>
                  <a:pt x="792088" y="1573909"/>
                  <a:pt x="1146718" y="1633011"/>
                  <a:pt x="1584176" y="1633011"/>
                </a:cubicBezTo>
                <a:cubicBezTo>
                  <a:pt x="1146718" y="1633011"/>
                  <a:pt x="792088" y="1692113"/>
                  <a:pt x="792088" y="1765020"/>
                </a:cubicBezTo>
                <a:lnTo>
                  <a:pt x="792088" y="2460279"/>
                </a:lnTo>
                <a:cubicBezTo>
                  <a:pt x="792088" y="2533186"/>
                  <a:pt x="437458" y="2592288"/>
                  <a:pt x="0" y="2592288"/>
                </a:cubicBezTo>
                <a:lnTo>
                  <a:pt x="0" y="0"/>
                </a:lnTo>
                <a:close/>
              </a:path>
              <a:path w="1584176" h="2592288" fill="none">
                <a:moveTo>
                  <a:pt x="0" y="0"/>
                </a:moveTo>
                <a:cubicBezTo>
                  <a:pt x="437458" y="0"/>
                  <a:pt x="792088" y="59102"/>
                  <a:pt x="792088" y="132009"/>
                </a:cubicBezTo>
                <a:lnTo>
                  <a:pt x="792088" y="1501002"/>
                </a:lnTo>
                <a:cubicBezTo>
                  <a:pt x="792088" y="1573909"/>
                  <a:pt x="1038434" y="1633011"/>
                  <a:pt x="1475892" y="1633011"/>
                </a:cubicBezTo>
                <a:cubicBezTo>
                  <a:pt x="1038434" y="1633011"/>
                  <a:pt x="792088" y="1692113"/>
                  <a:pt x="792088" y="1765020"/>
                </a:cubicBezTo>
                <a:lnTo>
                  <a:pt x="792088" y="2460279"/>
                </a:lnTo>
                <a:cubicBezTo>
                  <a:pt x="792088" y="2533186"/>
                  <a:pt x="437458" y="2592288"/>
                  <a:pt x="0" y="2592288"/>
                </a:cubicBezTo>
              </a:path>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it-IT" sz="4000" smtClean="0">
              <a:solidFill>
                <a:srgbClr val="000000"/>
              </a:solidFill>
            </a:endParaRPr>
          </a:p>
        </p:txBody>
      </p:sp>
      <p:sp>
        <p:nvSpPr>
          <p:cNvPr id="14" name="CasellaDiTesto 13"/>
          <p:cNvSpPr txBox="1">
            <a:spLocks noChangeArrowheads="1"/>
          </p:cNvSpPr>
          <p:nvPr/>
        </p:nvSpPr>
        <p:spPr bwMode="auto">
          <a:xfrm>
            <a:off x="4572000" y="2636838"/>
            <a:ext cx="4572000" cy="310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fontAlgn="base" hangingPunct="1">
              <a:spcBef>
                <a:spcPct val="0"/>
              </a:spcBef>
              <a:spcAft>
                <a:spcPct val="0"/>
              </a:spcAft>
            </a:pPr>
            <a:endParaRPr lang="it-IT" sz="2800" smtClean="0">
              <a:solidFill>
                <a:srgbClr val="000000"/>
              </a:solidFill>
            </a:endParaRPr>
          </a:p>
          <a:p>
            <a:pPr eaLnBrk="1" fontAlgn="base" hangingPunct="1">
              <a:spcBef>
                <a:spcPct val="0"/>
              </a:spcBef>
              <a:spcAft>
                <a:spcPct val="0"/>
              </a:spcAft>
            </a:pPr>
            <a:r>
              <a:rPr lang="it-IT" sz="2800" smtClean="0">
                <a:solidFill>
                  <a:srgbClr val="FFFFFF"/>
                </a:solidFill>
              </a:rPr>
              <a:t>Questi fattori sono fortemente condizionati, tuttavia, dal contesto economico, sociale</a:t>
            </a:r>
          </a:p>
          <a:p>
            <a:pPr eaLnBrk="1" fontAlgn="base" hangingPunct="1">
              <a:spcBef>
                <a:spcPct val="0"/>
              </a:spcBef>
              <a:spcAft>
                <a:spcPct val="0"/>
              </a:spcAft>
            </a:pPr>
            <a:r>
              <a:rPr lang="it-IT" sz="2800" smtClean="0">
                <a:solidFill>
                  <a:srgbClr val="FFFFFF"/>
                </a:solidFill>
              </a:rPr>
              <a:t>ed ambientale in cui si vive e si lavora</a:t>
            </a:r>
          </a:p>
          <a:p>
            <a:pPr eaLnBrk="1" fontAlgn="base" hangingPunct="1">
              <a:spcBef>
                <a:spcPct val="0"/>
              </a:spcBef>
              <a:spcAft>
                <a:spcPct val="0"/>
              </a:spcAft>
            </a:pPr>
            <a:endParaRPr lang="it-IT" sz="2800" smtClean="0">
              <a:solidFill>
                <a:srgbClr val="000000"/>
              </a:solidFill>
            </a:endParaRPr>
          </a:p>
        </p:txBody>
      </p:sp>
      <p:sp>
        <p:nvSpPr>
          <p:cNvPr id="1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583679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2" descr="fattori di rischio 2"/>
          <p:cNvPicPr>
            <a:picLocks noChangeAspect="1" noChangeArrowheads="1"/>
          </p:cNvPicPr>
          <p:nvPr/>
        </p:nvPicPr>
        <p:blipFill>
          <a:blip r:embed="rId2" cstate="print"/>
          <a:srcRect/>
          <a:stretch>
            <a:fillRect/>
          </a:stretch>
        </p:blipFill>
        <p:spPr bwMode="auto">
          <a:xfrm>
            <a:off x="115888" y="403225"/>
            <a:ext cx="8910637" cy="6051550"/>
          </a:xfrm>
          <a:prstGeom prst="rect">
            <a:avLst/>
          </a:prstGeom>
          <a:noFill/>
          <a:ln w="9525">
            <a:noFill/>
            <a:miter lim="800000"/>
            <a:headEnd/>
            <a:tailEnd/>
          </a:ln>
        </p:spPr>
      </p:pic>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4706" name="Picture 2" descr="Risultati immagini per asmn reggio emilia"/>
          <p:cNvPicPr>
            <a:picLocks noChangeAspect="1" noChangeArrowheads="1"/>
          </p:cNvPicPr>
          <p:nvPr/>
        </p:nvPicPr>
        <p:blipFill>
          <a:blip r:embed="rId2" cstate="print"/>
          <a:srcRect/>
          <a:stretch>
            <a:fillRect/>
          </a:stretch>
        </p:blipFill>
        <p:spPr bwMode="auto">
          <a:xfrm>
            <a:off x="323528" y="260648"/>
            <a:ext cx="3600400" cy="2310556"/>
          </a:xfrm>
          <a:prstGeom prst="rect">
            <a:avLst/>
          </a:prstGeom>
          <a:noFill/>
        </p:spPr>
      </p:pic>
      <p:pic>
        <p:nvPicPr>
          <p:cNvPr id="1224708" name="Picture 4" descr="Risultati immagini per casa del dono"/>
          <p:cNvPicPr>
            <a:picLocks noChangeAspect="1" noChangeArrowheads="1"/>
          </p:cNvPicPr>
          <p:nvPr/>
        </p:nvPicPr>
        <p:blipFill>
          <a:blip r:embed="rId3" cstate="print"/>
          <a:srcRect/>
          <a:stretch>
            <a:fillRect/>
          </a:stretch>
        </p:blipFill>
        <p:spPr bwMode="auto">
          <a:xfrm>
            <a:off x="4644008" y="260648"/>
            <a:ext cx="4032448" cy="2268252"/>
          </a:xfrm>
          <a:prstGeom prst="rect">
            <a:avLst/>
          </a:prstGeom>
          <a:noFill/>
        </p:spPr>
      </p:pic>
      <p:sp>
        <p:nvSpPr>
          <p:cNvPr id="4" name="CasellaDiTesto 3"/>
          <p:cNvSpPr txBox="1"/>
          <p:nvPr/>
        </p:nvSpPr>
        <p:spPr>
          <a:xfrm>
            <a:off x="2339752" y="2924944"/>
            <a:ext cx="5112568" cy="584775"/>
          </a:xfrm>
          <a:prstGeom prst="rect">
            <a:avLst/>
          </a:prstGeom>
          <a:noFill/>
        </p:spPr>
        <p:txBody>
          <a:bodyPr wrap="square" rtlCol="0">
            <a:spAutoFit/>
          </a:bodyPr>
          <a:lstStyle/>
          <a:p>
            <a:r>
              <a:rPr lang="it-IT" sz="3200" dirty="0" smtClean="0">
                <a:solidFill>
                  <a:srgbClr val="FFFF00"/>
                </a:solidFill>
              </a:rPr>
              <a:t>La Nostra “</a:t>
            </a:r>
            <a:r>
              <a:rPr lang="it-IT" sz="3200" dirty="0" err="1" smtClean="0">
                <a:solidFill>
                  <a:srgbClr val="FFFF00"/>
                </a:solidFill>
              </a:rPr>
              <a:t>Mission</a:t>
            </a:r>
            <a:r>
              <a:rPr lang="it-IT" sz="3200" dirty="0" smtClean="0">
                <a:solidFill>
                  <a:srgbClr val="FFFF00"/>
                </a:solidFill>
              </a:rPr>
              <a:t>”</a:t>
            </a:r>
            <a:endParaRPr lang="it-IT" sz="3200" dirty="0">
              <a:solidFill>
                <a:srgbClr val="FFFF00"/>
              </a:solidFill>
            </a:endParaRPr>
          </a:p>
        </p:txBody>
      </p:sp>
      <p:sp>
        <p:nvSpPr>
          <p:cNvPr id="5" name="CasellaDiTesto 4"/>
          <p:cNvSpPr txBox="1"/>
          <p:nvPr/>
        </p:nvSpPr>
        <p:spPr>
          <a:xfrm>
            <a:off x="539552" y="3717032"/>
            <a:ext cx="8208912" cy="2308324"/>
          </a:xfrm>
          <a:prstGeom prst="rect">
            <a:avLst/>
          </a:prstGeom>
          <a:noFill/>
        </p:spPr>
        <p:txBody>
          <a:bodyPr wrap="square" rtlCol="0">
            <a:spAutoFit/>
          </a:bodyPr>
          <a:lstStyle/>
          <a:p>
            <a:pPr>
              <a:buFont typeface="Arial" pitchFamily="34" charset="0"/>
              <a:buChar char="•"/>
            </a:pPr>
            <a:r>
              <a:rPr lang="it-IT" sz="2400" dirty="0" smtClean="0">
                <a:solidFill>
                  <a:schemeClr val="bg1"/>
                </a:solidFill>
              </a:rPr>
              <a:t> Mantenere ed incrementare il numero dei Donatori</a:t>
            </a:r>
          </a:p>
          <a:p>
            <a:endParaRPr lang="it-IT" sz="2400" dirty="0" smtClean="0">
              <a:solidFill>
                <a:schemeClr val="bg1"/>
              </a:solidFill>
            </a:endParaRPr>
          </a:p>
          <a:p>
            <a:pPr>
              <a:buFont typeface="Arial" pitchFamily="34" charset="0"/>
              <a:buChar char="•"/>
            </a:pPr>
            <a:r>
              <a:rPr lang="it-IT" sz="2400" dirty="0" smtClean="0">
                <a:solidFill>
                  <a:schemeClr val="bg1"/>
                </a:solidFill>
              </a:rPr>
              <a:t> Garantire una accurata  Selezione  con Criteri  Uniformi</a:t>
            </a:r>
          </a:p>
          <a:p>
            <a:r>
              <a:rPr lang="it-IT" sz="2400" dirty="0" smtClean="0">
                <a:solidFill>
                  <a:schemeClr val="bg1"/>
                </a:solidFill>
              </a:rPr>
              <a:t>	                                 per </a:t>
            </a:r>
          </a:p>
          <a:p>
            <a:pPr marL="457200" indent="-457200">
              <a:buFont typeface="Wingdings" pitchFamily="2" charset="2"/>
              <a:buChar char="Ø"/>
            </a:pPr>
            <a:r>
              <a:rPr lang="it-IT" sz="2400" i="1" u="sng" dirty="0" smtClean="0">
                <a:solidFill>
                  <a:srgbClr val="FFFF00"/>
                </a:solidFill>
              </a:rPr>
              <a:t>Tutelare i Donatori</a:t>
            </a:r>
          </a:p>
          <a:p>
            <a:pPr marL="457200" indent="-457200">
              <a:buFont typeface="Wingdings" pitchFamily="2" charset="2"/>
              <a:buChar char="Ø"/>
            </a:pPr>
            <a:r>
              <a:rPr lang="it-IT" sz="2400" i="1" u="sng" dirty="0" smtClean="0">
                <a:solidFill>
                  <a:srgbClr val="FFFF00"/>
                </a:solidFill>
              </a:rPr>
              <a:t>Per la Sicurezza dei Pazienti</a:t>
            </a:r>
            <a:endParaRPr lang="it-IT" sz="2400" i="1" u="sng" dirty="0">
              <a:solidFill>
                <a:srgbClr val="FFFF00"/>
              </a:solidFill>
            </a:endParaRPr>
          </a:p>
        </p:txBody>
      </p:sp>
      <p:sp>
        <p:nvSpPr>
          <p:cNvPr id="7"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4706"/>
                                        </p:tgtEl>
                                        <p:attrNameLst>
                                          <p:attrName>style.visibility</p:attrName>
                                        </p:attrNameLst>
                                      </p:cBhvr>
                                      <p:to>
                                        <p:strVal val="visible"/>
                                      </p:to>
                                    </p:set>
                                    <p:animEffect transition="in" filter="fade">
                                      <p:cBhvr>
                                        <p:cTn id="7" dur="2000"/>
                                        <p:tgtEl>
                                          <p:spTgt spid="12247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4708"/>
                                        </p:tgtEl>
                                        <p:attrNameLst>
                                          <p:attrName>style.visibility</p:attrName>
                                        </p:attrNameLst>
                                      </p:cBhvr>
                                      <p:to>
                                        <p:strVal val="visible"/>
                                      </p:to>
                                    </p:set>
                                    <p:animEffect transition="in" filter="fade">
                                      <p:cBhvr>
                                        <p:cTn id="12" dur="2000"/>
                                        <p:tgtEl>
                                          <p:spTgt spid="122470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685800" y="-100013"/>
            <a:ext cx="7772400" cy="971551"/>
          </a:xfrm>
        </p:spPr>
        <p:txBody>
          <a:bodyPr>
            <a:normAutofit/>
          </a:bodyPr>
          <a:lstStyle/>
          <a:p>
            <a:pPr eaLnBrk="1" hangingPunct="1"/>
            <a:r>
              <a:rPr lang="it-IT" sz="3200" dirty="0" smtClean="0">
                <a:solidFill>
                  <a:srgbClr val="FFFF00"/>
                </a:solidFill>
              </a:rPr>
              <a:t>Fattori di Rischio Emergenti</a:t>
            </a:r>
          </a:p>
        </p:txBody>
      </p:sp>
      <p:sp>
        <p:nvSpPr>
          <p:cNvPr id="87044" name="Rectangle 3"/>
          <p:cNvSpPr>
            <a:spLocks noGrp="1" noChangeArrowheads="1"/>
          </p:cNvSpPr>
          <p:nvPr>
            <p:ph type="body" idx="1"/>
          </p:nvPr>
        </p:nvSpPr>
        <p:spPr>
          <a:xfrm>
            <a:off x="683568" y="1484784"/>
            <a:ext cx="7772400" cy="4495800"/>
          </a:xfrm>
        </p:spPr>
        <p:txBody>
          <a:bodyPr>
            <a:normAutofit fontScale="85000" lnSpcReduction="20000"/>
          </a:bodyPr>
          <a:lstStyle/>
          <a:p>
            <a:pPr eaLnBrk="1" hangingPunct="1">
              <a:lnSpc>
                <a:spcPct val="80000"/>
              </a:lnSpc>
            </a:pPr>
            <a:r>
              <a:rPr lang="it-IT" sz="2400" dirty="0" smtClean="0">
                <a:solidFill>
                  <a:schemeClr val="bg1"/>
                </a:solidFill>
              </a:rPr>
              <a:t>Insulina</a:t>
            </a:r>
          </a:p>
          <a:p>
            <a:pPr eaLnBrk="1" hangingPunct="1">
              <a:lnSpc>
                <a:spcPct val="80000"/>
              </a:lnSpc>
            </a:pPr>
            <a:r>
              <a:rPr lang="it-IT" sz="2400" dirty="0" err="1" smtClean="0">
                <a:solidFill>
                  <a:schemeClr val="bg1"/>
                </a:solidFill>
              </a:rPr>
              <a:t>Adiponectina</a:t>
            </a:r>
            <a:endParaRPr lang="it-IT" sz="2400" dirty="0" smtClean="0">
              <a:solidFill>
                <a:schemeClr val="bg1"/>
              </a:solidFill>
            </a:endParaRPr>
          </a:p>
          <a:p>
            <a:pPr eaLnBrk="1" hangingPunct="1">
              <a:lnSpc>
                <a:spcPct val="80000"/>
              </a:lnSpc>
            </a:pPr>
            <a:r>
              <a:rPr lang="it-IT" sz="2400" dirty="0" err="1" smtClean="0">
                <a:solidFill>
                  <a:schemeClr val="bg1"/>
                </a:solidFill>
              </a:rPr>
              <a:t>Leptina</a:t>
            </a:r>
            <a:endParaRPr lang="it-IT" sz="2400" dirty="0" smtClean="0">
              <a:solidFill>
                <a:schemeClr val="bg1"/>
              </a:solidFill>
            </a:endParaRPr>
          </a:p>
          <a:p>
            <a:pPr eaLnBrk="1" hangingPunct="1">
              <a:lnSpc>
                <a:spcPct val="80000"/>
              </a:lnSpc>
            </a:pPr>
            <a:r>
              <a:rPr lang="it-IT" sz="2400" dirty="0" smtClean="0">
                <a:solidFill>
                  <a:schemeClr val="bg1"/>
                </a:solidFill>
              </a:rPr>
              <a:t>PCR ad alta sensibilità</a:t>
            </a:r>
          </a:p>
          <a:p>
            <a:pPr eaLnBrk="1" hangingPunct="1">
              <a:lnSpc>
                <a:spcPct val="80000"/>
              </a:lnSpc>
            </a:pPr>
            <a:r>
              <a:rPr lang="it-IT" sz="2400" dirty="0" smtClean="0">
                <a:solidFill>
                  <a:schemeClr val="bg1"/>
                </a:solidFill>
              </a:rPr>
              <a:t>Interleuchina 6</a:t>
            </a:r>
          </a:p>
          <a:p>
            <a:pPr eaLnBrk="1" hangingPunct="1">
              <a:lnSpc>
                <a:spcPct val="80000"/>
              </a:lnSpc>
            </a:pPr>
            <a:r>
              <a:rPr lang="it-IT" sz="2400" dirty="0" smtClean="0">
                <a:solidFill>
                  <a:schemeClr val="bg1"/>
                </a:solidFill>
              </a:rPr>
              <a:t>Fattore di von </a:t>
            </a:r>
            <a:r>
              <a:rPr lang="it-IT" sz="2400" dirty="0" err="1" smtClean="0">
                <a:solidFill>
                  <a:schemeClr val="bg1"/>
                </a:solidFill>
              </a:rPr>
              <a:t>Willebrand</a:t>
            </a:r>
            <a:endParaRPr lang="it-IT" sz="2400" dirty="0" smtClean="0">
              <a:solidFill>
                <a:schemeClr val="bg1"/>
              </a:solidFill>
            </a:endParaRPr>
          </a:p>
          <a:p>
            <a:pPr eaLnBrk="1" hangingPunct="1">
              <a:lnSpc>
                <a:spcPct val="80000"/>
              </a:lnSpc>
            </a:pPr>
            <a:r>
              <a:rPr lang="it-IT" sz="2400" dirty="0" smtClean="0">
                <a:solidFill>
                  <a:schemeClr val="bg1"/>
                </a:solidFill>
              </a:rPr>
              <a:t>Fibrinogeno</a:t>
            </a:r>
          </a:p>
          <a:p>
            <a:pPr eaLnBrk="1" hangingPunct="1">
              <a:lnSpc>
                <a:spcPct val="80000"/>
              </a:lnSpc>
            </a:pPr>
            <a:r>
              <a:rPr lang="it-IT" sz="2400" dirty="0" err="1" smtClean="0">
                <a:solidFill>
                  <a:schemeClr val="bg1"/>
                </a:solidFill>
              </a:rPr>
              <a:t>D-dimero</a:t>
            </a:r>
            <a:endParaRPr lang="it-IT" sz="2400" dirty="0" smtClean="0">
              <a:solidFill>
                <a:schemeClr val="bg1"/>
              </a:solidFill>
            </a:endParaRPr>
          </a:p>
          <a:p>
            <a:pPr eaLnBrk="1" hangingPunct="1">
              <a:lnSpc>
                <a:spcPct val="80000"/>
              </a:lnSpc>
            </a:pPr>
            <a:r>
              <a:rPr lang="it-IT" sz="2400" dirty="0" smtClean="0">
                <a:solidFill>
                  <a:schemeClr val="bg1"/>
                </a:solidFill>
              </a:rPr>
              <a:t>Antigene dell’attivatore tissutale del </a:t>
            </a:r>
            <a:r>
              <a:rPr lang="it-IT" sz="2400" dirty="0" err="1" smtClean="0">
                <a:solidFill>
                  <a:schemeClr val="bg1"/>
                </a:solidFill>
              </a:rPr>
              <a:t>plasminogeno</a:t>
            </a:r>
            <a:endParaRPr lang="it-IT" sz="2400" dirty="0" smtClean="0">
              <a:solidFill>
                <a:schemeClr val="bg1"/>
              </a:solidFill>
            </a:endParaRPr>
          </a:p>
          <a:p>
            <a:pPr eaLnBrk="1" hangingPunct="1">
              <a:lnSpc>
                <a:spcPct val="80000"/>
              </a:lnSpc>
            </a:pPr>
            <a:r>
              <a:rPr lang="it-IT" sz="2400" dirty="0" err="1" smtClean="0">
                <a:solidFill>
                  <a:schemeClr val="bg1"/>
                </a:solidFill>
              </a:rPr>
              <a:t>Omocisteina</a:t>
            </a:r>
            <a:r>
              <a:rPr lang="it-IT" sz="2400" dirty="0" smtClean="0">
                <a:solidFill>
                  <a:schemeClr val="bg1"/>
                </a:solidFill>
              </a:rPr>
              <a:t> (&gt; 18,5 </a:t>
            </a:r>
            <a:r>
              <a:rPr lang="it-IT" sz="2400" dirty="0" err="1" smtClean="0">
                <a:solidFill>
                  <a:schemeClr val="bg1"/>
                </a:solidFill>
              </a:rPr>
              <a:t>mmol</a:t>
            </a:r>
            <a:r>
              <a:rPr lang="it-IT" sz="2400" dirty="0" smtClean="0">
                <a:solidFill>
                  <a:schemeClr val="bg1"/>
                </a:solidFill>
              </a:rPr>
              <a:t>/l) (&gt;10)</a:t>
            </a:r>
          </a:p>
          <a:p>
            <a:pPr eaLnBrk="1" hangingPunct="1">
              <a:lnSpc>
                <a:spcPct val="80000"/>
              </a:lnSpc>
            </a:pPr>
            <a:r>
              <a:rPr lang="it-IT" sz="2400" dirty="0" smtClean="0">
                <a:solidFill>
                  <a:schemeClr val="bg1"/>
                </a:solidFill>
              </a:rPr>
              <a:t>Bassi livelli di Vitamina D (&lt; 20 ng/ml)</a:t>
            </a:r>
          </a:p>
          <a:p>
            <a:pPr eaLnBrk="1" hangingPunct="1">
              <a:lnSpc>
                <a:spcPct val="80000"/>
              </a:lnSpc>
            </a:pPr>
            <a:r>
              <a:rPr lang="it-IT" sz="2400" dirty="0" smtClean="0">
                <a:solidFill>
                  <a:schemeClr val="bg1"/>
                </a:solidFill>
              </a:rPr>
              <a:t>Lipoproteina A (&gt; 30 - 50 mg/dl)</a:t>
            </a:r>
          </a:p>
          <a:p>
            <a:pPr eaLnBrk="1" hangingPunct="1">
              <a:lnSpc>
                <a:spcPct val="80000"/>
              </a:lnSpc>
            </a:pPr>
            <a:r>
              <a:rPr lang="it-IT" sz="2400" dirty="0" err="1" smtClean="0">
                <a:solidFill>
                  <a:schemeClr val="bg1"/>
                </a:solidFill>
              </a:rPr>
              <a:t>Ipopotassiemia</a:t>
            </a:r>
            <a:endParaRPr lang="it-IT" sz="2400" dirty="0" smtClean="0">
              <a:solidFill>
                <a:schemeClr val="bg1"/>
              </a:solidFill>
            </a:endParaRPr>
          </a:p>
          <a:p>
            <a:pPr eaLnBrk="1" hangingPunct="1">
              <a:lnSpc>
                <a:spcPct val="80000"/>
              </a:lnSpc>
            </a:pPr>
            <a:r>
              <a:rPr lang="it-IT" sz="2400" dirty="0" err="1" smtClean="0">
                <a:solidFill>
                  <a:schemeClr val="bg1"/>
                </a:solidFill>
              </a:rPr>
              <a:t>Cortisolo</a:t>
            </a:r>
            <a:r>
              <a:rPr lang="it-IT" sz="2400" dirty="0" smtClean="0">
                <a:solidFill>
                  <a:schemeClr val="bg1"/>
                </a:solidFill>
              </a:rPr>
              <a:t> </a:t>
            </a:r>
          </a:p>
          <a:p>
            <a:pPr eaLnBrk="1" hangingPunct="1">
              <a:lnSpc>
                <a:spcPct val="80000"/>
              </a:lnSpc>
            </a:pPr>
            <a:r>
              <a:rPr lang="it-IT" sz="2400" dirty="0" smtClean="0">
                <a:solidFill>
                  <a:schemeClr val="bg1"/>
                </a:solidFill>
              </a:rPr>
              <a:t>Microalbuminuria (30 – 300 mg/24 ore)</a:t>
            </a:r>
          </a:p>
          <a:p>
            <a:pPr eaLnBrk="1" hangingPunct="1">
              <a:lnSpc>
                <a:spcPct val="80000"/>
              </a:lnSpc>
            </a:pPr>
            <a:r>
              <a:rPr lang="it-IT" sz="2400" dirty="0" smtClean="0">
                <a:solidFill>
                  <a:schemeClr val="bg1"/>
                </a:solidFill>
              </a:rPr>
              <a:t>Aumento del volume piastrinico medio</a:t>
            </a:r>
          </a:p>
          <a:p>
            <a:pPr eaLnBrk="1" hangingPunct="1">
              <a:lnSpc>
                <a:spcPct val="80000"/>
              </a:lnSpc>
            </a:pPr>
            <a:endParaRPr lang="it-IT" sz="2400" dirty="0" smtClean="0">
              <a:solidFill>
                <a:schemeClr val="bg1"/>
              </a:solidFill>
            </a:endParaRPr>
          </a:p>
          <a:p>
            <a:pPr eaLnBrk="1" hangingPunct="1">
              <a:lnSpc>
                <a:spcPct val="80000"/>
              </a:lnSpc>
              <a:buFontTx/>
              <a:buNone/>
            </a:pPr>
            <a:r>
              <a:rPr lang="it-IT" sz="2400" dirty="0" smtClean="0">
                <a:solidFill>
                  <a:schemeClr val="bg1"/>
                </a:solidFill>
              </a:rPr>
              <a:t>     </a:t>
            </a:r>
          </a:p>
        </p:txBody>
      </p:sp>
      <p:sp>
        <p:nvSpPr>
          <p:cNvPr id="6"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696550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p:txBody>
          <a:bodyPr>
            <a:normAutofit/>
          </a:bodyPr>
          <a:lstStyle/>
          <a:p>
            <a:pPr eaLnBrk="1" hangingPunct="1"/>
            <a:r>
              <a:rPr lang="it-IT" sz="3200" dirty="0" err="1" smtClean="0">
                <a:solidFill>
                  <a:srgbClr val="FFFF00"/>
                </a:solidFill>
              </a:rPr>
              <a:t>…Ultimi</a:t>
            </a:r>
            <a:r>
              <a:rPr lang="it-IT" sz="3200" dirty="0" smtClean="0">
                <a:solidFill>
                  <a:srgbClr val="FFFF00"/>
                </a:solidFill>
              </a:rPr>
              <a:t>  </a:t>
            </a:r>
            <a:r>
              <a:rPr lang="it-IT" sz="3200" dirty="0" err="1" smtClean="0">
                <a:solidFill>
                  <a:srgbClr val="FFFF00"/>
                </a:solidFill>
              </a:rPr>
              <a:t>arrivi…</a:t>
            </a:r>
            <a:endParaRPr lang="it-IT" sz="3200" dirty="0" smtClean="0">
              <a:solidFill>
                <a:srgbClr val="FFFF00"/>
              </a:solidFill>
            </a:endParaRPr>
          </a:p>
        </p:txBody>
      </p:sp>
      <p:sp>
        <p:nvSpPr>
          <p:cNvPr id="88068" name="Rectangle 3"/>
          <p:cNvSpPr>
            <a:spLocks noGrp="1" noChangeArrowheads="1"/>
          </p:cNvSpPr>
          <p:nvPr>
            <p:ph type="body" idx="1"/>
          </p:nvPr>
        </p:nvSpPr>
        <p:spPr/>
        <p:txBody>
          <a:bodyPr/>
          <a:lstStyle/>
          <a:p>
            <a:pPr eaLnBrk="1" hangingPunct="1"/>
            <a:r>
              <a:rPr lang="it-IT" sz="2800" dirty="0" smtClean="0">
                <a:solidFill>
                  <a:schemeClr val="bg1"/>
                </a:solidFill>
              </a:rPr>
              <a:t>Troppo o troppo poco sonno</a:t>
            </a:r>
          </a:p>
          <a:p>
            <a:pPr eaLnBrk="1" hangingPunct="1"/>
            <a:r>
              <a:rPr lang="it-IT" sz="2800" dirty="0" smtClean="0">
                <a:solidFill>
                  <a:schemeClr val="bg1"/>
                </a:solidFill>
              </a:rPr>
              <a:t>Ansia – Depressione</a:t>
            </a:r>
          </a:p>
          <a:p>
            <a:pPr eaLnBrk="1" hangingPunct="1"/>
            <a:r>
              <a:rPr lang="it-IT" sz="2800" dirty="0" smtClean="0">
                <a:solidFill>
                  <a:schemeClr val="bg1"/>
                </a:solidFill>
              </a:rPr>
              <a:t>Eccesso di lavoro</a:t>
            </a:r>
          </a:p>
          <a:p>
            <a:pPr eaLnBrk="1" hangingPunct="1"/>
            <a:r>
              <a:rPr lang="it-IT" sz="2800" dirty="0" smtClean="0">
                <a:solidFill>
                  <a:schemeClr val="bg1"/>
                </a:solidFill>
              </a:rPr>
              <a:t>Madri che assistono figli  gravemente malati</a:t>
            </a:r>
          </a:p>
          <a:p>
            <a:pPr eaLnBrk="1" hangingPunct="1"/>
            <a:r>
              <a:rPr lang="it-IT" sz="2800" dirty="0" smtClean="0">
                <a:solidFill>
                  <a:schemeClr val="bg1"/>
                </a:solidFill>
              </a:rPr>
              <a:t>Mogli che assistono mariti affetti da demenza</a:t>
            </a:r>
          </a:p>
          <a:p>
            <a:pPr eaLnBrk="1" hangingPunct="1"/>
            <a:r>
              <a:rPr lang="it-IT" sz="2800" dirty="0" smtClean="0">
                <a:solidFill>
                  <a:schemeClr val="bg1"/>
                </a:solidFill>
              </a:rPr>
              <a:t>Scarsità di relazioni sociali – solitudine</a:t>
            </a:r>
          </a:p>
          <a:p>
            <a:pPr eaLnBrk="1" hangingPunct="1"/>
            <a:r>
              <a:rPr lang="it-IT" sz="2800" dirty="0" smtClean="0">
                <a:solidFill>
                  <a:schemeClr val="bg1"/>
                </a:solidFill>
              </a:rPr>
              <a:t>Inquinamento da polveri sottili (particolato ultrafine: Pm 2,5)</a:t>
            </a:r>
          </a:p>
          <a:p>
            <a:pPr eaLnBrk="1" hangingPunct="1"/>
            <a:endParaRPr lang="it-IT" sz="2800" dirty="0" smtClean="0">
              <a:solidFill>
                <a:schemeClr val="bg1"/>
              </a:solidFill>
            </a:endParaRPr>
          </a:p>
        </p:txBody>
      </p:sp>
      <p:sp>
        <p:nvSpPr>
          <p:cNvPr id="6"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1066317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2"/>
          <p:cNvSpPr txBox="1">
            <a:spLocks noChangeArrowheads="1"/>
          </p:cNvSpPr>
          <p:nvPr/>
        </p:nvSpPr>
        <p:spPr bwMode="auto">
          <a:xfrm>
            <a:off x="457200" y="1798638"/>
            <a:ext cx="822960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spcBef>
                <a:spcPct val="50000"/>
              </a:spcBef>
            </a:pPr>
            <a:r>
              <a:rPr lang="it-IT" sz="3200" dirty="0">
                <a:solidFill>
                  <a:srgbClr val="FFFF00"/>
                </a:solidFill>
              </a:rPr>
              <a:t>I disturbi cardiovascolari (CVD) sono la prima causa di morte in Europa e negli Stati Uniti</a:t>
            </a:r>
            <a:r>
              <a:rPr lang="it-IT" sz="3200" dirty="0" smtClean="0">
                <a:solidFill>
                  <a:srgbClr val="FFFF00"/>
                </a:solidFill>
              </a:rPr>
              <a:t>.</a:t>
            </a:r>
            <a:endParaRPr lang="it-IT" sz="3200" dirty="0">
              <a:solidFill>
                <a:srgbClr val="FFFF00"/>
              </a:solidFill>
            </a:endParaRPr>
          </a:p>
        </p:txBody>
      </p:sp>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7482152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Immagine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9313" y="1087438"/>
            <a:ext cx="7443787" cy="46831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15667311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Immagin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70050" y="1449388"/>
            <a:ext cx="5803900" cy="395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630242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descr="conquistesalute"/>
          <p:cNvPicPr>
            <a:picLocks noChangeAspect="1" noChangeArrowheads="1"/>
          </p:cNvPicPr>
          <p:nvPr/>
        </p:nvPicPr>
        <p:blipFill>
          <a:blip r:embed="rId2" cstate="print"/>
          <a:srcRect/>
          <a:stretch>
            <a:fillRect/>
          </a:stretch>
        </p:blipFill>
        <p:spPr bwMode="auto">
          <a:xfrm>
            <a:off x="0" y="404813"/>
            <a:ext cx="9144000" cy="5629275"/>
          </a:xfrm>
          <a:prstGeom prst="rect">
            <a:avLst/>
          </a:prstGeom>
          <a:noFill/>
          <a:ln w="9525">
            <a:noFill/>
            <a:miter lim="800000"/>
            <a:headEnd/>
            <a:tailEnd/>
          </a:ln>
        </p:spPr>
      </p:pic>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descr="C:\Documents and Settings\Baglioni\Desktop\GBACQUARIO\Documenti\Immagini\fattori di rischio 1.jpg"/>
          <p:cNvPicPr>
            <a:picLocks noChangeAspect="1" noChangeArrowheads="1"/>
          </p:cNvPicPr>
          <p:nvPr/>
        </p:nvPicPr>
        <p:blipFill>
          <a:blip r:embed="rId2" cstate="print"/>
          <a:srcRect/>
          <a:stretch>
            <a:fillRect/>
          </a:stretch>
        </p:blipFill>
        <p:spPr bwMode="auto">
          <a:xfrm>
            <a:off x="255588" y="657225"/>
            <a:ext cx="8631237" cy="5541963"/>
          </a:xfrm>
          <a:prstGeom prst="rect">
            <a:avLst/>
          </a:prstGeom>
          <a:noFill/>
        </p:spPr>
      </p:pic>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ChangeArrowheads="1"/>
          </p:cNvSpPr>
          <p:nvPr/>
        </p:nvSpPr>
        <p:spPr bwMode="auto">
          <a:xfrm>
            <a:off x="2851150" y="2476500"/>
            <a:ext cx="3440113" cy="1905000"/>
          </a:xfrm>
          <a:prstGeom prst="rect">
            <a:avLst/>
          </a:prstGeom>
          <a:noFill/>
          <a:ln w="9525">
            <a:noFill/>
            <a:miter lim="800000"/>
            <a:headEnd/>
            <a:tailEnd/>
          </a:ln>
          <a:effectLst/>
        </p:spPr>
        <p:txBody>
          <a:bodyPr anchor="ctr">
            <a:spAutoFit/>
          </a:bodyPr>
          <a:lstStyle/>
          <a:p>
            <a:endParaRPr lang="it-IT"/>
          </a:p>
        </p:txBody>
      </p:sp>
      <p:sp>
        <p:nvSpPr>
          <p:cNvPr id="267267" name="WordArt 3"/>
          <p:cNvSpPr>
            <a:spLocks noChangeArrowheads="1" noChangeShapeType="1" noTextEdit="1"/>
          </p:cNvSpPr>
          <p:nvPr/>
        </p:nvSpPr>
        <p:spPr bwMode="auto">
          <a:xfrm>
            <a:off x="2562225" y="2598738"/>
            <a:ext cx="4713288" cy="1714500"/>
          </a:xfrm>
          <a:prstGeom prst="rect">
            <a:avLst/>
          </a:prstGeom>
        </p:spPr>
        <p:txBody>
          <a:bodyPr wrap="none" fromWordArt="1">
            <a:prstTxWarp prst="textPlain">
              <a:avLst>
                <a:gd name="adj" fmla="val 50000"/>
              </a:avLst>
            </a:prstTxWarp>
          </a:bodyPr>
          <a:lstStyle/>
          <a:p>
            <a:pPr algn="ctr"/>
            <a:r>
              <a:rPr lang="it-IT" sz="3200" kern="10" spc="640">
                <a:ln w="9525">
                  <a:noFill/>
                  <a:round/>
                  <a:headEnd/>
                  <a:tailEnd/>
                </a:ln>
                <a:solidFill>
                  <a:srgbClr val="FFFF66"/>
                </a:solidFill>
                <a:effectLst>
                  <a:outerShdw dist="45791" dir="3378596" algn="ctr" rotWithShape="0">
                    <a:srgbClr val="4D4D4D"/>
                  </a:outerShdw>
                </a:effectLst>
                <a:latin typeface="Arial Black"/>
              </a:rPr>
              <a:t>Aumento  della  durata</a:t>
            </a:r>
          </a:p>
          <a:p>
            <a:pPr algn="ctr"/>
            <a:r>
              <a:rPr lang="it-IT" sz="3200" kern="10" spc="640">
                <a:ln w="9525">
                  <a:noFill/>
                  <a:round/>
                  <a:headEnd/>
                  <a:tailEnd/>
                </a:ln>
                <a:solidFill>
                  <a:srgbClr val="FFFF66"/>
                </a:solidFill>
                <a:effectLst>
                  <a:outerShdw dist="45791" dir="3378596" algn="ctr" rotWithShape="0">
                    <a:srgbClr val="4D4D4D"/>
                  </a:outerShdw>
                </a:effectLst>
                <a:latin typeface="Arial Black"/>
              </a:rPr>
              <a:t>media  della  vita</a:t>
            </a:r>
          </a:p>
          <a:p>
            <a:pPr algn="ctr"/>
            <a:r>
              <a:rPr lang="it-IT" sz="3200" kern="10" spc="640">
                <a:ln w="9525">
                  <a:noFill/>
                  <a:round/>
                  <a:headEnd/>
                  <a:tailEnd/>
                </a:ln>
                <a:solidFill>
                  <a:srgbClr val="FFFF66"/>
                </a:solidFill>
                <a:effectLst>
                  <a:outerShdw dist="45791" dir="3378596" algn="ctr" rotWithShape="0">
                    <a:srgbClr val="4D4D4D"/>
                  </a:outerShdw>
                </a:effectLst>
                <a:latin typeface="Arial Black"/>
              </a:rPr>
              <a:t>(aspettativa  di  vita)</a:t>
            </a:r>
          </a:p>
        </p:txBody>
      </p:sp>
      <p:sp>
        <p:nvSpPr>
          <p:cNvPr id="267268" name="Oval 4"/>
          <p:cNvSpPr>
            <a:spLocks noChangeArrowheads="1"/>
          </p:cNvSpPr>
          <p:nvPr/>
        </p:nvSpPr>
        <p:spPr bwMode="auto">
          <a:xfrm>
            <a:off x="4924425" y="457200"/>
            <a:ext cx="3375025" cy="1828800"/>
          </a:xfrm>
          <a:prstGeom prst="ellipse">
            <a:avLst/>
          </a:prstGeom>
          <a:noFill/>
          <a:ln w="9525">
            <a:noFill/>
            <a:round/>
            <a:headEnd/>
            <a:tailEnd/>
          </a:ln>
          <a:effectLst/>
        </p:spPr>
        <p:txBody>
          <a:bodyPr wrap="none" anchor="ctr">
            <a:spAutoFit/>
          </a:bodyPr>
          <a:lstStyle/>
          <a:p>
            <a:endParaRPr lang="it-IT"/>
          </a:p>
        </p:txBody>
      </p:sp>
      <p:sp>
        <p:nvSpPr>
          <p:cNvPr id="267269" name="AutoShape 5"/>
          <p:cNvSpPr>
            <a:spLocks noChangeArrowheads="1"/>
          </p:cNvSpPr>
          <p:nvPr/>
        </p:nvSpPr>
        <p:spPr bwMode="auto">
          <a:xfrm>
            <a:off x="211138" y="304800"/>
            <a:ext cx="2532062" cy="1143000"/>
          </a:xfrm>
          <a:prstGeom prst="roundRect">
            <a:avLst>
              <a:gd name="adj" fmla="val 16667"/>
            </a:avLst>
          </a:prstGeom>
          <a:noFill/>
          <a:ln w="9525">
            <a:noFill/>
            <a:round/>
            <a:headEnd/>
            <a:tailEnd/>
          </a:ln>
          <a:effectLst/>
        </p:spPr>
        <p:txBody>
          <a:bodyPr anchor="ctr">
            <a:spAutoFit/>
          </a:bodyPr>
          <a:lstStyle/>
          <a:p>
            <a:endParaRPr lang="it-IT"/>
          </a:p>
        </p:txBody>
      </p:sp>
      <p:sp>
        <p:nvSpPr>
          <p:cNvPr id="267270" name="Rectangle 6"/>
          <p:cNvSpPr>
            <a:spLocks noChangeArrowheads="1"/>
          </p:cNvSpPr>
          <p:nvPr/>
        </p:nvSpPr>
        <p:spPr bwMode="auto">
          <a:xfrm>
            <a:off x="0" y="0"/>
            <a:ext cx="3376613" cy="1447800"/>
          </a:xfrm>
          <a:prstGeom prst="rect">
            <a:avLst/>
          </a:prstGeom>
          <a:noFill/>
          <a:ln w="9525">
            <a:noFill/>
            <a:miter lim="800000"/>
            <a:headEnd/>
            <a:tailEnd/>
          </a:ln>
          <a:effectLst/>
        </p:spPr>
        <p:txBody>
          <a:bodyPr wrap="none" anchor="ctr">
            <a:spAutoFit/>
          </a:bodyPr>
          <a:lstStyle/>
          <a:p>
            <a:endParaRPr lang="it-IT"/>
          </a:p>
        </p:txBody>
      </p:sp>
      <p:sp>
        <p:nvSpPr>
          <p:cNvPr id="267271" name="Rectangle 7"/>
          <p:cNvSpPr>
            <a:spLocks noChangeArrowheads="1"/>
          </p:cNvSpPr>
          <p:nvPr/>
        </p:nvSpPr>
        <p:spPr bwMode="auto">
          <a:xfrm>
            <a:off x="0" y="0"/>
            <a:ext cx="3305175" cy="1447800"/>
          </a:xfrm>
          <a:prstGeom prst="rect">
            <a:avLst/>
          </a:prstGeom>
          <a:noFill/>
          <a:ln w="9525">
            <a:noFill/>
            <a:miter lim="800000"/>
            <a:headEnd/>
            <a:tailEnd/>
          </a:ln>
          <a:effectLst/>
        </p:spPr>
        <p:txBody>
          <a:bodyPr anchor="ctr">
            <a:spAutoFit/>
          </a:bodyPr>
          <a:lstStyle/>
          <a:p>
            <a:endParaRPr lang="it-IT"/>
          </a:p>
        </p:txBody>
      </p:sp>
      <p:sp>
        <p:nvSpPr>
          <p:cNvPr id="267272" name="AutoShape 8"/>
          <p:cNvSpPr>
            <a:spLocks noChangeArrowheads="1"/>
          </p:cNvSpPr>
          <p:nvPr/>
        </p:nvSpPr>
        <p:spPr bwMode="auto">
          <a:xfrm>
            <a:off x="1125538" y="1143000"/>
            <a:ext cx="211137" cy="1295400"/>
          </a:xfrm>
          <a:prstGeom prst="upArrow">
            <a:avLst>
              <a:gd name="adj1" fmla="val 50000"/>
              <a:gd name="adj2" fmla="val 153384"/>
            </a:avLst>
          </a:prstGeom>
          <a:noFill/>
          <a:ln w="9525">
            <a:noFill/>
            <a:miter lim="800000"/>
            <a:headEnd/>
            <a:tailEnd/>
          </a:ln>
          <a:effectLst/>
        </p:spPr>
        <p:txBody>
          <a:bodyPr wrap="none" anchor="ctr">
            <a:spAutoFit/>
          </a:bodyPr>
          <a:lstStyle/>
          <a:p>
            <a:endParaRPr lang="it-IT"/>
          </a:p>
        </p:txBody>
      </p:sp>
      <p:sp>
        <p:nvSpPr>
          <p:cNvPr id="267273" name="Rectangle 9"/>
          <p:cNvSpPr>
            <a:spLocks noChangeArrowheads="1"/>
          </p:cNvSpPr>
          <p:nvPr/>
        </p:nvSpPr>
        <p:spPr bwMode="auto">
          <a:xfrm>
            <a:off x="6048375" y="1524000"/>
            <a:ext cx="1758950" cy="1447800"/>
          </a:xfrm>
          <a:prstGeom prst="rect">
            <a:avLst/>
          </a:prstGeom>
          <a:noFill/>
          <a:ln w="9525">
            <a:noFill/>
            <a:miter lim="800000"/>
            <a:headEnd/>
            <a:tailEnd/>
          </a:ln>
          <a:effectLst/>
        </p:spPr>
        <p:txBody>
          <a:bodyPr wrap="none" anchor="ctr">
            <a:spAutoFit/>
          </a:bodyPr>
          <a:lstStyle/>
          <a:p>
            <a:endParaRPr lang="it-IT"/>
          </a:p>
        </p:txBody>
      </p:sp>
      <p:sp>
        <p:nvSpPr>
          <p:cNvPr id="267274" name="AutoShape 10"/>
          <p:cNvSpPr>
            <a:spLocks noChangeArrowheads="1"/>
          </p:cNvSpPr>
          <p:nvPr/>
        </p:nvSpPr>
        <p:spPr bwMode="auto">
          <a:xfrm>
            <a:off x="5416550" y="2438400"/>
            <a:ext cx="1828800" cy="2133600"/>
          </a:xfrm>
          <a:prstGeom prst="cloudCallout">
            <a:avLst>
              <a:gd name="adj1" fmla="val -43750"/>
              <a:gd name="adj2" fmla="val 70000"/>
            </a:avLst>
          </a:prstGeom>
          <a:noFill/>
          <a:ln w="9525">
            <a:noFill/>
            <a:round/>
            <a:headEnd/>
            <a:tailEnd/>
          </a:ln>
          <a:effectLst/>
        </p:spPr>
        <p:txBody>
          <a:bodyPr/>
          <a:lstStyle/>
          <a:p>
            <a:pPr algn="ctr">
              <a:spcBef>
                <a:spcPct val="50000"/>
              </a:spcBef>
            </a:pPr>
            <a:endParaRPr lang="it-IT" sz="2400"/>
          </a:p>
        </p:txBody>
      </p:sp>
      <p:sp>
        <p:nvSpPr>
          <p:cNvPr id="267275" name="AutoShape 11"/>
          <p:cNvSpPr>
            <a:spLocks noChangeArrowheads="1"/>
          </p:cNvSpPr>
          <p:nvPr/>
        </p:nvSpPr>
        <p:spPr bwMode="auto">
          <a:xfrm>
            <a:off x="6611938" y="2133600"/>
            <a:ext cx="211137" cy="2362200"/>
          </a:xfrm>
          <a:prstGeom prst="upArrow">
            <a:avLst>
              <a:gd name="adj1" fmla="val 50000"/>
              <a:gd name="adj2" fmla="val 279700"/>
            </a:avLst>
          </a:prstGeom>
          <a:noFill/>
          <a:ln w="9525">
            <a:noFill/>
            <a:miter lim="800000"/>
            <a:headEnd/>
            <a:tailEnd/>
          </a:ln>
          <a:effectLst/>
        </p:spPr>
        <p:txBody>
          <a:bodyPr wrap="none" anchor="ctr">
            <a:spAutoFit/>
          </a:bodyPr>
          <a:lstStyle/>
          <a:p>
            <a:endParaRPr lang="it-IT"/>
          </a:p>
        </p:txBody>
      </p:sp>
      <p:sp>
        <p:nvSpPr>
          <p:cNvPr id="267276" name="AutoShape 12"/>
          <p:cNvSpPr>
            <a:spLocks noChangeArrowheads="1"/>
          </p:cNvSpPr>
          <p:nvPr/>
        </p:nvSpPr>
        <p:spPr bwMode="auto">
          <a:xfrm>
            <a:off x="4572000" y="5029200"/>
            <a:ext cx="1758950" cy="228600"/>
          </a:xfrm>
          <a:prstGeom prst="leftArrow">
            <a:avLst>
              <a:gd name="adj1" fmla="val 50000"/>
              <a:gd name="adj2" fmla="val 192361"/>
            </a:avLst>
          </a:prstGeom>
          <a:noFill/>
          <a:ln w="9525">
            <a:noFill/>
            <a:miter lim="800000"/>
            <a:headEnd/>
            <a:tailEnd/>
          </a:ln>
          <a:effectLst/>
        </p:spPr>
        <p:txBody>
          <a:bodyPr wrap="none" anchor="ctr">
            <a:spAutoFit/>
          </a:bodyPr>
          <a:lstStyle/>
          <a:p>
            <a:endParaRPr lang="it-IT"/>
          </a:p>
        </p:txBody>
      </p:sp>
      <p:sp>
        <p:nvSpPr>
          <p:cNvPr id="267277" name="Line 13"/>
          <p:cNvSpPr>
            <a:spLocks noChangeShapeType="1"/>
          </p:cNvSpPr>
          <p:nvPr/>
        </p:nvSpPr>
        <p:spPr bwMode="auto">
          <a:xfrm>
            <a:off x="3516313" y="5562600"/>
            <a:ext cx="2392362" cy="381000"/>
          </a:xfrm>
          <a:prstGeom prst="line">
            <a:avLst/>
          </a:prstGeom>
          <a:noFill/>
          <a:ln w="9525">
            <a:noFill/>
            <a:round/>
            <a:headEnd/>
            <a:tailEnd type="triangle" w="med" len="med"/>
          </a:ln>
          <a:effectLst/>
        </p:spPr>
        <p:txBody>
          <a:bodyPr>
            <a:spAutoFit/>
          </a:bodyPr>
          <a:lstStyle/>
          <a:p>
            <a:endParaRPr lang="it-IT"/>
          </a:p>
        </p:txBody>
      </p:sp>
      <p:sp>
        <p:nvSpPr>
          <p:cNvPr id="267278" name="AutoShape 14"/>
          <p:cNvSpPr>
            <a:spLocks noChangeArrowheads="1"/>
          </p:cNvSpPr>
          <p:nvPr/>
        </p:nvSpPr>
        <p:spPr bwMode="auto">
          <a:xfrm>
            <a:off x="0" y="0"/>
            <a:ext cx="3124200" cy="1600200"/>
          </a:xfrm>
          <a:prstGeom prst="cloudCallout">
            <a:avLst>
              <a:gd name="adj1" fmla="val 71699"/>
              <a:gd name="adj2" fmla="val 96625"/>
            </a:avLst>
          </a:prstGeom>
          <a:solidFill>
            <a:srgbClr val="FFFFFF"/>
          </a:solidFill>
          <a:ln w="9525">
            <a:solidFill>
              <a:schemeClr val="tx1"/>
            </a:solidFill>
            <a:round/>
            <a:headEnd/>
            <a:tailEnd/>
          </a:ln>
          <a:effectLst/>
        </p:spPr>
        <p:txBody>
          <a:bodyPr/>
          <a:lstStyle/>
          <a:p>
            <a:pPr>
              <a:spcBef>
                <a:spcPct val="50000"/>
              </a:spcBef>
            </a:pPr>
            <a:r>
              <a:rPr lang="it-IT" sz="2400" b="1"/>
              <a:t>Migliore</a:t>
            </a:r>
          </a:p>
          <a:p>
            <a:pPr>
              <a:spcBef>
                <a:spcPct val="50000"/>
              </a:spcBef>
            </a:pPr>
            <a:r>
              <a:rPr lang="it-IT" sz="2400" b="1"/>
              <a:t>alimentazione</a:t>
            </a:r>
          </a:p>
        </p:txBody>
      </p:sp>
      <p:sp>
        <p:nvSpPr>
          <p:cNvPr id="267279" name="AutoShape 15"/>
          <p:cNvSpPr>
            <a:spLocks noChangeArrowheads="1"/>
          </p:cNvSpPr>
          <p:nvPr/>
        </p:nvSpPr>
        <p:spPr bwMode="auto">
          <a:xfrm>
            <a:off x="3352800" y="0"/>
            <a:ext cx="3729038" cy="1982788"/>
          </a:xfrm>
          <a:prstGeom prst="cloudCallout">
            <a:avLst>
              <a:gd name="adj1" fmla="val -27565"/>
              <a:gd name="adj2" fmla="val 70014"/>
            </a:avLst>
          </a:prstGeom>
          <a:solidFill>
            <a:schemeClr val="bg1"/>
          </a:solidFill>
          <a:ln w="9525">
            <a:solidFill>
              <a:schemeClr val="tx1"/>
            </a:solidFill>
            <a:round/>
            <a:headEnd/>
            <a:tailEnd/>
          </a:ln>
          <a:effectLst/>
        </p:spPr>
        <p:txBody>
          <a:bodyPr lIns="90000" tIns="46800" rIns="90000" bIns="46800"/>
          <a:lstStyle/>
          <a:p>
            <a:pPr>
              <a:spcBef>
                <a:spcPct val="50000"/>
              </a:spcBef>
            </a:pPr>
            <a:r>
              <a:rPr lang="it-IT" sz="2000" b="1"/>
              <a:t>Migliori condizioni igieniche, generali e personali</a:t>
            </a:r>
          </a:p>
          <a:p>
            <a:pPr>
              <a:spcBef>
                <a:spcPct val="50000"/>
              </a:spcBef>
            </a:pPr>
            <a:endParaRPr lang="it-IT" sz="2000" b="1"/>
          </a:p>
        </p:txBody>
      </p:sp>
      <p:sp>
        <p:nvSpPr>
          <p:cNvPr id="267280" name="AutoShape 16"/>
          <p:cNvSpPr>
            <a:spLocks noChangeArrowheads="1"/>
          </p:cNvSpPr>
          <p:nvPr/>
        </p:nvSpPr>
        <p:spPr bwMode="auto">
          <a:xfrm rot="-10800000">
            <a:off x="0" y="3581400"/>
            <a:ext cx="2813050" cy="3276600"/>
          </a:xfrm>
          <a:prstGeom prst="cloudCallout">
            <a:avLst>
              <a:gd name="adj1" fmla="val -95940"/>
              <a:gd name="adj2" fmla="val 24079"/>
            </a:avLst>
          </a:prstGeom>
          <a:solidFill>
            <a:schemeClr val="bg1"/>
          </a:solidFill>
          <a:ln w="9525">
            <a:solidFill>
              <a:schemeClr val="tx1"/>
            </a:solidFill>
            <a:round/>
            <a:headEnd/>
            <a:tailEnd/>
          </a:ln>
          <a:effectLst/>
        </p:spPr>
        <p:txBody>
          <a:bodyPr rot="10800000" lIns="90000" tIns="46800" rIns="90000" bIns="46800"/>
          <a:lstStyle/>
          <a:p>
            <a:pPr>
              <a:spcBef>
                <a:spcPct val="50000"/>
              </a:spcBef>
            </a:pPr>
            <a:r>
              <a:rPr lang="it-IT" sz="2000" b="1"/>
              <a:t>Miglioramento delle condizioni di salute (miglioramento diagnostico e terapeutico)</a:t>
            </a:r>
          </a:p>
          <a:p>
            <a:pPr>
              <a:spcBef>
                <a:spcPct val="50000"/>
              </a:spcBef>
            </a:pPr>
            <a:endParaRPr lang="it-IT" sz="2000" b="1"/>
          </a:p>
        </p:txBody>
      </p:sp>
      <p:sp>
        <p:nvSpPr>
          <p:cNvPr id="267281" name="AutoShape 17"/>
          <p:cNvSpPr>
            <a:spLocks noChangeArrowheads="1"/>
          </p:cNvSpPr>
          <p:nvPr/>
        </p:nvSpPr>
        <p:spPr bwMode="auto">
          <a:xfrm rot="5400000">
            <a:off x="6128544" y="4053681"/>
            <a:ext cx="2514600" cy="3094038"/>
          </a:xfrm>
          <a:prstGeom prst="cloudCallout">
            <a:avLst>
              <a:gd name="adj1" fmla="val -46847"/>
              <a:gd name="adj2" fmla="val 82954"/>
            </a:avLst>
          </a:prstGeom>
          <a:solidFill>
            <a:schemeClr val="bg1"/>
          </a:solidFill>
          <a:ln w="9525">
            <a:solidFill>
              <a:schemeClr val="tx1"/>
            </a:solidFill>
            <a:round/>
            <a:headEnd/>
            <a:tailEnd/>
          </a:ln>
          <a:effectLst/>
        </p:spPr>
        <p:txBody>
          <a:bodyPr rot="10800000" vert="eaVert" lIns="90000" tIns="46800" rIns="90000" bIns="46800"/>
          <a:lstStyle/>
          <a:p>
            <a:pPr>
              <a:spcBef>
                <a:spcPct val="50000"/>
              </a:spcBef>
            </a:pPr>
            <a:r>
              <a:rPr lang="it-IT" sz="2000" b="1"/>
              <a:t>Miglioramento delle condizioni lavorative e dei luoghi di lavoro</a:t>
            </a:r>
          </a:p>
        </p:txBody>
      </p:sp>
      <p:pic>
        <p:nvPicPr>
          <p:cNvPr id="267282" name="Picture 18" descr="ATLETA ANZIANO"/>
          <p:cNvPicPr>
            <a:picLocks noChangeAspect="1" noChangeArrowheads="1"/>
          </p:cNvPicPr>
          <p:nvPr/>
        </p:nvPicPr>
        <p:blipFill>
          <a:blip r:embed="rId2" cstate="print"/>
          <a:srcRect/>
          <a:stretch>
            <a:fillRect/>
          </a:stretch>
        </p:blipFill>
        <p:spPr bwMode="auto">
          <a:xfrm>
            <a:off x="7648575" y="2133600"/>
            <a:ext cx="1495425" cy="2114550"/>
          </a:xfrm>
          <a:prstGeom prst="rect">
            <a:avLst/>
          </a:prstGeom>
          <a:noFill/>
        </p:spPr>
      </p:pic>
      <p:pic>
        <p:nvPicPr>
          <p:cNvPr id="267283" name="Picture 19" descr="anziani 2"/>
          <p:cNvPicPr>
            <a:picLocks noChangeAspect="1" noChangeArrowheads="1"/>
          </p:cNvPicPr>
          <p:nvPr/>
        </p:nvPicPr>
        <p:blipFill>
          <a:blip r:embed="rId3" cstate="print"/>
          <a:srcRect/>
          <a:stretch>
            <a:fillRect/>
          </a:stretch>
        </p:blipFill>
        <p:spPr bwMode="auto">
          <a:xfrm>
            <a:off x="0" y="1600200"/>
            <a:ext cx="2374900" cy="1966913"/>
          </a:xfrm>
          <a:prstGeom prst="rect">
            <a:avLst/>
          </a:prstGeom>
          <a:noFill/>
          <a:ln w="9525">
            <a:noFill/>
            <a:miter lim="800000"/>
            <a:headEnd/>
            <a:tailEnd/>
          </a:ln>
        </p:spPr>
      </p:pic>
      <p:pic>
        <p:nvPicPr>
          <p:cNvPr id="267284" name="Picture 20" descr="anziani 4"/>
          <p:cNvPicPr>
            <a:picLocks noChangeAspect="1" noChangeArrowheads="1"/>
          </p:cNvPicPr>
          <p:nvPr/>
        </p:nvPicPr>
        <p:blipFill>
          <a:blip r:embed="rId4" cstate="print"/>
          <a:srcRect/>
          <a:stretch>
            <a:fillRect/>
          </a:stretch>
        </p:blipFill>
        <p:spPr bwMode="auto">
          <a:xfrm>
            <a:off x="3165475" y="4973638"/>
            <a:ext cx="2320925" cy="1884362"/>
          </a:xfrm>
          <a:prstGeom prst="rect">
            <a:avLst/>
          </a:prstGeom>
          <a:noFill/>
        </p:spPr>
      </p:pic>
      <p:sp>
        <p:nvSpPr>
          <p:cNvPr id="267285" name="Text Box 21"/>
          <p:cNvSpPr txBox="1">
            <a:spLocks noChangeArrowheads="1"/>
          </p:cNvSpPr>
          <p:nvPr/>
        </p:nvSpPr>
        <p:spPr bwMode="auto">
          <a:xfrm>
            <a:off x="7391400" y="228600"/>
            <a:ext cx="1752600" cy="1015663"/>
          </a:xfrm>
          <a:prstGeom prst="rect">
            <a:avLst/>
          </a:prstGeom>
          <a:noFill/>
          <a:ln w="9525">
            <a:noFill/>
            <a:miter lim="800000"/>
            <a:headEnd/>
            <a:tailEnd/>
          </a:ln>
          <a:effectLst/>
        </p:spPr>
        <p:txBody>
          <a:bodyPr>
            <a:spAutoFit/>
          </a:bodyPr>
          <a:lstStyle/>
          <a:p>
            <a:pPr>
              <a:spcBef>
                <a:spcPct val="50000"/>
              </a:spcBef>
            </a:pPr>
            <a:r>
              <a:rPr lang="it-IT" sz="2400" dirty="0">
                <a:solidFill>
                  <a:srgbClr val="C1C1C1"/>
                </a:solidFill>
                <a:latin typeface="Arial" pitchFamily="34" charset="0"/>
              </a:rPr>
              <a:t>M = </a:t>
            </a:r>
            <a:r>
              <a:rPr lang="it-IT" sz="2400" dirty="0" smtClean="0">
                <a:solidFill>
                  <a:srgbClr val="C1C1C1"/>
                </a:solidFill>
                <a:latin typeface="Arial" pitchFamily="34" charset="0"/>
              </a:rPr>
              <a:t>82-83</a:t>
            </a:r>
            <a:endParaRPr lang="it-IT" sz="2400" dirty="0">
              <a:solidFill>
                <a:srgbClr val="C1C1C1"/>
              </a:solidFill>
              <a:latin typeface="Arial" pitchFamily="34" charset="0"/>
            </a:endParaRPr>
          </a:p>
          <a:p>
            <a:pPr>
              <a:spcBef>
                <a:spcPct val="50000"/>
              </a:spcBef>
            </a:pPr>
            <a:r>
              <a:rPr lang="it-IT" sz="2400" dirty="0">
                <a:solidFill>
                  <a:srgbClr val="C1C1C1"/>
                </a:solidFill>
                <a:latin typeface="Arial" pitchFamily="34" charset="0"/>
              </a:rPr>
              <a:t>F  = </a:t>
            </a:r>
            <a:r>
              <a:rPr lang="it-IT" sz="2400" dirty="0" smtClean="0">
                <a:solidFill>
                  <a:srgbClr val="C1C1C1"/>
                </a:solidFill>
                <a:latin typeface="Arial" pitchFamily="34" charset="0"/>
              </a:rPr>
              <a:t>85</a:t>
            </a:r>
            <a:endParaRPr lang="it-IT" sz="2400" dirty="0">
              <a:solidFill>
                <a:srgbClr val="C1C1C1"/>
              </a:solidFill>
              <a:latin typeface="Arial" pitchFamily="34" charset="0"/>
            </a:endParaRPr>
          </a:p>
        </p:txBody>
      </p:sp>
      <p:sp>
        <p:nvSpPr>
          <p:cNvPr id="23" name="Segnaposto piè di pagina 3"/>
          <p:cNvSpPr txBox="1">
            <a:spLocks/>
          </p:cNvSpPr>
          <p:nvPr/>
        </p:nvSpPr>
        <p:spPr>
          <a:xfrm>
            <a:off x="971600"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67268"/>
                                        </p:tgtEl>
                                        <p:attrNameLst>
                                          <p:attrName>style.visibility</p:attrName>
                                        </p:attrNameLst>
                                      </p:cBhvr>
                                      <p:to>
                                        <p:strVal val="visible"/>
                                      </p:to>
                                    </p:set>
                                    <p:anim calcmode="lin" valueType="num">
                                      <p:cBhvr additive="base">
                                        <p:cTn id="7" dur="500" fill="hold"/>
                                        <p:tgtEl>
                                          <p:spTgt spid="267268"/>
                                        </p:tgtEl>
                                        <p:attrNameLst>
                                          <p:attrName>ppt_x</p:attrName>
                                        </p:attrNameLst>
                                      </p:cBhvr>
                                      <p:tavLst>
                                        <p:tav tm="0">
                                          <p:val>
                                            <p:strVal val="0-#ppt_w/2"/>
                                          </p:val>
                                        </p:tav>
                                        <p:tav tm="100000">
                                          <p:val>
                                            <p:strVal val="#ppt_x"/>
                                          </p:val>
                                        </p:tav>
                                      </p:tavLst>
                                    </p:anim>
                                    <p:anim calcmode="lin" valueType="num">
                                      <p:cBhvr additive="base">
                                        <p:cTn id="8" dur="500" fill="hold"/>
                                        <p:tgtEl>
                                          <p:spTgt spid="2672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67283"/>
                                        </p:tgtEl>
                                        <p:attrNameLst>
                                          <p:attrName>style.visibility</p:attrName>
                                        </p:attrNameLst>
                                      </p:cBhvr>
                                      <p:to>
                                        <p:strVal val="visible"/>
                                      </p:to>
                                    </p:set>
                                    <p:anim calcmode="lin" valueType="num">
                                      <p:cBhvr additive="base">
                                        <p:cTn id="13" dur="500" fill="hold"/>
                                        <p:tgtEl>
                                          <p:spTgt spid="267283"/>
                                        </p:tgtEl>
                                        <p:attrNameLst>
                                          <p:attrName>ppt_x</p:attrName>
                                        </p:attrNameLst>
                                      </p:cBhvr>
                                      <p:tavLst>
                                        <p:tav tm="0">
                                          <p:val>
                                            <p:strVal val="0-#ppt_w/2"/>
                                          </p:val>
                                        </p:tav>
                                        <p:tav tm="100000">
                                          <p:val>
                                            <p:strVal val="#ppt_x"/>
                                          </p:val>
                                        </p:tav>
                                      </p:tavLst>
                                    </p:anim>
                                    <p:anim calcmode="lin" valueType="num">
                                      <p:cBhvr additive="base">
                                        <p:cTn id="14" dur="500" fill="hold"/>
                                        <p:tgtEl>
                                          <p:spTgt spid="26728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7284"/>
                                        </p:tgtEl>
                                        <p:attrNameLst>
                                          <p:attrName>style.visibility</p:attrName>
                                        </p:attrNameLst>
                                      </p:cBhvr>
                                      <p:to>
                                        <p:strVal val="visible"/>
                                      </p:to>
                                    </p:set>
                                    <p:anim calcmode="lin" valueType="num">
                                      <p:cBhvr additive="base">
                                        <p:cTn id="19" dur="500" fill="hold"/>
                                        <p:tgtEl>
                                          <p:spTgt spid="267284"/>
                                        </p:tgtEl>
                                        <p:attrNameLst>
                                          <p:attrName>ppt_x</p:attrName>
                                        </p:attrNameLst>
                                      </p:cBhvr>
                                      <p:tavLst>
                                        <p:tav tm="0">
                                          <p:val>
                                            <p:strVal val="#ppt_x"/>
                                          </p:val>
                                        </p:tav>
                                        <p:tav tm="100000">
                                          <p:val>
                                            <p:strVal val="#ppt_x"/>
                                          </p:val>
                                        </p:tav>
                                      </p:tavLst>
                                    </p:anim>
                                    <p:anim calcmode="lin" valueType="num">
                                      <p:cBhvr additive="base">
                                        <p:cTn id="20" dur="500" fill="hold"/>
                                        <p:tgtEl>
                                          <p:spTgt spid="26728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67282"/>
                                        </p:tgtEl>
                                        <p:attrNameLst>
                                          <p:attrName>style.visibility</p:attrName>
                                        </p:attrNameLst>
                                      </p:cBhvr>
                                      <p:to>
                                        <p:strVal val="visible"/>
                                      </p:to>
                                    </p:set>
                                    <p:anim calcmode="lin" valueType="num">
                                      <p:cBhvr additive="base">
                                        <p:cTn id="25" dur="500" fill="hold"/>
                                        <p:tgtEl>
                                          <p:spTgt spid="267282"/>
                                        </p:tgtEl>
                                        <p:attrNameLst>
                                          <p:attrName>ppt_x</p:attrName>
                                        </p:attrNameLst>
                                      </p:cBhvr>
                                      <p:tavLst>
                                        <p:tav tm="0">
                                          <p:val>
                                            <p:strVal val="1+#ppt_w/2"/>
                                          </p:val>
                                        </p:tav>
                                        <p:tav tm="100000">
                                          <p:val>
                                            <p:strVal val="#ppt_x"/>
                                          </p:val>
                                        </p:tav>
                                      </p:tavLst>
                                    </p:anim>
                                    <p:anim calcmode="lin" valueType="num">
                                      <p:cBhvr additive="base">
                                        <p:cTn id="26" dur="500" fill="hold"/>
                                        <p:tgtEl>
                                          <p:spTgt spid="26728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7278"/>
                                        </p:tgtEl>
                                        <p:attrNameLst>
                                          <p:attrName>style.visibility</p:attrName>
                                        </p:attrNameLst>
                                      </p:cBhvr>
                                      <p:to>
                                        <p:strVal val="visible"/>
                                      </p:to>
                                    </p:set>
                                    <p:anim calcmode="lin" valueType="num">
                                      <p:cBhvr additive="base">
                                        <p:cTn id="31" dur="500" fill="hold"/>
                                        <p:tgtEl>
                                          <p:spTgt spid="267278"/>
                                        </p:tgtEl>
                                        <p:attrNameLst>
                                          <p:attrName>ppt_x</p:attrName>
                                        </p:attrNameLst>
                                      </p:cBhvr>
                                      <p:tavLst>
                                        <p:tav tm="0">
                                          <p:val>
                                            <p:strVal val="0-#ppt_w/2"/>
                                          </p:val>
                                        </p:tav>
                                        <p:tav tm="100000">
                                          <p:val>
                                            <p:strVal val="#ppt_x"/>
                                          </p:val>
                                        </p:tav>
                                      </p:tavLst>
                                    </p:anim>
                                    <p:anim calcmode="lin" valueType="num">
                                      <p:cBhvr additive="base">
                                        <p:cTn id="32" dur="500" fill="hold"/>
                                        <p:tgtEl>
                                          <p:spTgt spid="26727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nodePh="1">
                                  <p:stCondLst>
                                    <p:cond delay="0"/>
                                  </p:stCondLst>
                                  <p:endCondLst>
                                    <p:cond evt="begin" delay="0">
                                      <p:tn val="35"/>
                                    </p:cond>
                                  </p:endCondLst>
                                  <p:childTnLst>
                                    <p:set>
                                      <p:cBhvr>
                                        <p:cTn id="36" dur="1" fill="hold">
                                          <p:stCondLst>
                                            <p:cond delay="0"/>
                                          </p:stCondLst>
                                        </p:cTn>
                                        <p:tgtEl>
                                          <p:spTgt spid="267273"/>
                                        </p:tgtEl>
                                        <p:attrNameLst>
                                          <p:attrName>style.visibility</p:attrName>
                                        </p:attrNameLst>
                                      </p:cBhvr>
                                      <p:to>
                                        <p:strVal val="visible"/>
                                      </p:to>
                                    </p:set>
                                    <p:anim calcmode="lin" valueType="num">
                                      <p:cBhvr additive="base">
                                        <p:cTn id="37" dur="500" fill="hold"/>
                                        <p:tgtEl>
                                          <p:spTgt spid="267273"/>
                                        </p:tgtEl>
                                        <p:attrNameLst>
                                          <p:attrName>ppt_x</p:attrName>
                                        </p:attrNameLst>
                                      </p:cBhvr>
                                      <p:tavLst>
                                        <p:tav tm="0">
                                          <p:val>
                                            <p:strVal val="0-#ppt_w/2"/>
                                          </p:val>
                                        </p:tav>
                                        <p:tav tm="100000">
                                          <p:val>
                                            <p:strVal val="#ppt_x"/>
                                          </p:val>
                                        </p:tav>
                                      </p:tavLst>
                                    </p:anim>
                                    <p:anim calcmode="lin" valueType="num">
                                      <p:cBhvr additive="base">
                                        <p:cTn id="38" dur="500" fill="hold"/>
                                        <p:tgtEl>
                                          <p:spTgt spid="26727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67279"/>
                                        </p:tgtEl>
                                        <p:attrNameLst>
                                          <p:attrName>style.visibility</p:attrName>
                                        </p:attrNameLst>
                                      </p:cBhvr>
                                      <p:to>
                                        <p:strVal val="visible"/>
                                      </p:to>
                                    </p:set>
                                    <p:anim calcmode="lin" valueType="num">
                                      <p:cBhvr additive="base">
                                        <p:cTn id="43" dur="500" fill="hold"/>
                                        <p:tgtEl>
                                          <p:spTgt spid="267279"/>
                                        </p:tgtEl>
                                        <p:attrNameLst>
                                          <p:attrName>ppt_x</p:attrName>
                                        </p:attrNameLst>
                                      </p:cBhvr>
                                      <p:tavLst>
                                        <p:tav tm="0">
                                          <p:val>
                                            <p:strVal val="1+#ppt_w/2"/>
                                          </p:val>
                                        </p:tav>
                                        <p:tav tm="100000">
                                          <p:val>
                                            <p:strVal val="#ppt_x"/>
                                          </p:val>
                                        </p:tav>
                                      </p:tavLst>
                                    </p:anim>
                                    <p:anim calcmode="lin" valueType="num">
                                      <p:cBhvr additive="base">
                                        <p:cTn id="44" dur="500" fill="hold"/>
                                        <p:tgtEl>
                                          <p:spTgt spid="26727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nodePh="1">
                                  <p:stCondLst>
                                    <p:cond delay="0"/>
                                  </p:stCondLst>
                                  <p:endCondLst>
                                    <p:cond evt="begin" delay="0">
                                      <p:tn val="47"/>
                                    </p:cond>
                                  </p:endCondLst>
                                  <p:childTnLst>
                                    <p:set>
                                      <p:cBhvr>
                                        <p:cTn id="48" dur="1" fill="hold">
                                          <p:stCondLst>
                                            <p:cond delay="0"/>
                                          </p:stCondLst>
                                        </p:cTn>
                                        <p:tgtEl>
                                          <p:spTgt spid="267274"/>
                                        </p:tgtEl>
                                        <p:attrNameLst>
                                          <p:attrName>style.visibility</p:attrName>
                                        </p:attrNameLst>
                                      </p:cBhvr>
                                      <p:to>
                                        <p:strVal val="visible"/>
                                      </p:to>
                                    </p:set>
                                    <p:anim calcmode="lin" valueType="num">
                                      <p:cBhvr additive="base">
                                        <p:cTn id="49" dur="500" fill="hold"/>
                                        <p:tgtEl>
                                          <p:spTgt spid="267274"/>
                                        </p:tgtEl>
                                        <p:attrNameLst>
                                          <p:attrName>ppt_x</p:attrName>
                                        </p:attrNameLst>
                                      </p:cBhvr>
                                      <p:tavLst>
                                        <p:tav tm="0">
                                          <p:val>
                                            <p:strVal val="0-#ppt_w/2"/>
                                          </p:val>
                                        </p:tav>
                                        <p:tav tm="100000">
                                          <p:val>
                                            <p:strVal val="#ppt_x"/>
                                          </p:val>
                                        </p:tav>
                                      </p:tavLst>
                                    </p:anim>
                                    <p:anim calcmode="lin" valueType="num">
                                      <p:cBhvr additive="base">
                                        <p:cTn id="50" dur="500" fill="hold"/>
                                        <p:tgtEl>
                                          <p:spTgt spid="26727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67280"/>
                                        </p:tgtEl>
                                        <p:attrNameLst>
                                          <p:attrName>style.visibility</p:attrName>
                                        </p:attrNameLst>
                                      </p:cBhvr>
                                      <p:to>
                                        <p:strVal val="visible"/>
                                      </p:to>
                                    </p:set>
                                    <p:anim calcmode="lin" valueType="num">
                                      <p:cBhvr additive="base">
                                        <p:cTn id="55" dur="500" fill="hold"/>
                                        <p:tgtEl>
                                          <p:spTgt spid="267280"/>
                                        </p:tgtEl>
                                        <p:attrNameLst>
                                          <p:attrName>ppt_x</p:attrName>
                                        </p:attrNameLst>
                                      </p:cBhvr>
                                      <p:tavLst>
                                        <p:tav tm="0">
                                          <p:val>
                                            <p:strVal val="0-#ppt_w/2"/>
                                          </p:val>
                                        </p:tav>
                                        <p:tav tm="100000">
                                          <p:val>
                                            <p:strVal val="#ppt_x"/>
                                          </p:val>
                                        </p:tav>
                                      </p:tavLst>
                                    </p:anim>
                                    <p:anim calcmode="lin" valueType="num">
                                      <p:cBhvr additive="base">
                                        <p:cTn id="56" dur="500" fill="hold"/>
                                        <p:tgtEl>
                                          <p:spTgt spid="26728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67281"/>
                                        </p:tgtEl>
                                        <p:attrNameLst>
                                          <p:attrName>style.visibility</p:attrName>
                                        </p:attrNameLst>
                                      </p:cBhvr>
                                      <p:to>
                                        <p:strVal val="visible"/>
                                      </p:to>
                                    </p:set>
                                    <p:animEffect transition="in" filter="dissolve">
                                      <p:cBhvr>
                                        <p:cTn id="61" dur="500"/>
                                        <p:tgtEl>
                                          <p:spTgt spid="267281"/>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528" fill="hold" grpId="0" nodeType="clickEffect">
                                  <p:stCondLst>
                                    <p:cond delay="0"/>
                                  </p:stCondLst>
                                  <p:childTnLst>
                                    <p:set>
                                      <p:cBhvr>
                                        <p:cTn id="65" dur="1" fill="hold">
                                          <p:stCondLst>
                                            <p:cond delay="0"/>
                                          </p:stCondLst>
                                        </p:cTn>
                                        <p:tgtEl>
                                          <p:spTgt spid="267285"/>
                                        </p:tgtEl>
                                        <p:attrNameLst>
                                          <p:attrName>style.visibility</p:attrName>
                                        </p:attrNameLst>
                                      </p:cBhvr>
                                      <p:to>
                                        <p:strVal val="visible"/>
                                      </p:to>
                                    </p:set>
                                    <p:anim calcmode="lin" valueType="num">
                                      <p:cBhvr>
                                        <p:cTn id="66" dur="500" fill="hold"/>
                                        <p:tgtEl>
                                          <p:spTgt spid="267285"/>
                                        </p:tgtEl>
                                        <p:attrNameLst>
                                          <p:attrName>ppt_w</p:attrName>
                                        </p:attrNameLst>
                                      </p:cBhvr>
                                      <p:tavLst>
                                        <p:tav tm="0">
                                          <p:val>
                                            <p:fltVal val="0"/>
                                          </p:val>
                                        </p:tav>
                                        <p:tav tm="100000">
                                          <p:val>
                                            <p:strVal val="#ppt_w"/>
                                          </p:val>
                                        </p:tav>
                                      </p:tavLst>
                                    </p:anim>
                                    <p:anim calcmode="lin" valueType="num">
                                      <p:cBhvr>
                                        <p:cTn id="67" dur="500" fill="hold"/>
                                        <p:tgtEl>
                                          <p:spTgt spid="267285"/>
                                        </p:tgtEl>
                                        <p:attrNameLst>
                                          <p:attrName>ppt_h</p:attrName>
                                        </p:attrNameLst>
                                      </p:cBhvr>
                                      <p:tavLst>
                                        <p:tav tm="0">
                                          <p:val>
                                            <p:fltVal val="0"/>
                                          </p:val>
                                        </p:tav>
                                        <p:tav tm="100000">
                                          <p:val>
                                            <p:strVal val="#ppt_h"/>
                                          </p:val>
                                        </p:tav>
                                      </p:tavLst>
                                    </p:anim>
                                    <p:anim calcmode="lin" valueType="num">
                                      <p:cBhvr>
                                        <p:cTn id="68" dur="500" fill="hold"/>
                                        <p:tgtEl>
                                          <p:spTgt spid="267285"/>
                                        </p:tgtEl>
                                        <p:attrNameLst>
                                          <p:attrName>ppt_x</p:attrName>
                                        </p:attrNameLst>
                                      </p:cBhvr>
                                      <p:tavLst>
                                        <p:tav tm="0">
                                          <p:val>
                                            <p:fltVal val="0.5"/>
                                          </p:val>
                                        </p:tav>
                                        <p:tav tm="100000">
                                          <p:val>
                                            <p:strVal val="#ppt_x"/>
                                          </p:val>
                                        </p:tav>
                                      </p:tavLst>
                                    </p:anim>
                                    <p:anim calcmode="lin" valueType="num">
                                      <p:cBhvr>
                                        <p:cTn id="69" dur="500" fill="hold"/>
                                        <p:tgtEl>
                                          <p:spTgt spid="267285"/>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nodePh="1">
                                  <p:stCondLst>
                                    <p:cond delay="0"/>
                                  </p:stCondLst>
                                  <p:endCondLst>
                                    <p:cond evt="begin" delay="0">
                                      <p:tn val="72"/>
                                    </p:cond>
                                  </p:endCondLst>
                                  <p:childTnLst>
                                    <p:set>
                                      <p:cBhvr>
                                        <p:cTn id="73" dur="1" fill="hold">
                                          <p:stCondLst>
                                            <p:cond delay="0"/>
                                          </p:stCondLst>
                                        </p:cTn>
                                        <p:tgtEl>
                                          <p:spTgt spid="267272"/>
                                        </p:tgtEl>
                                        <p:attrNameLst>
                                          <p:attrName>style.visibility</p:attrName>
                                        </p:attrNameLst>
                                      </p:cBhvr>
                                      <p:to>
                                        <p:strVal val="visible"/>
                                      </p:to>
                                    </p:set>
                                    <p:anim calcmode="lin" valueType="num">
                                      <p:cBhvr additive="base">
                                        <p:cTn id="74" dur="500" fill="hold"/>
                                        <p:tgtEl>
                                          <p:spTgt spid="267272"/>
                                        </p:tgtEl>
                                        <p:attrNameLst>
                                          <p:attrName>ppt_x</p:attrName>
                                        </p:attrNameLst>
                                      </p:cBhvr>
                                      <p:tavLst>
                                        <p:tav tm="0">
                                          <p:val>
                                            <p:strVal val="0-#ppt_w/2"/>
                                          </p:val>
                                        </p:tav>
                                        <p:tav tm="100000">
                                          <p:val>
                                            <p:strVal val="#ppt_x"/>
                                          </p:val>
                                        </p:tav>
                                      </p:tavLst>
                                    </p:anim>
                                    <p:anim calcmode="lin" valueType="num">
                                      <p:cBhvr additive="base">
                                        <p:cTn id="75" dur="500" fill="hold"/>
                                        <p:tgtEl>
                                          <p:spTgt spid="267272"/>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nodePh="1">
                                  <p:stCondLst>
                                    <p:cond delay="0"/>
                                  </p:stCondLst>
                                  <p:endCondLst>
                                    <p:cond evt="begin" delay="0">
                                      <p:tn val="78"/>
                                    </p:cond>
                                  </p:endCondLst>
                                  <p:childTnLst>
                                    <p:set>
                                      <p:cBhvr>
                                        <p:cTn id="79" dur="1" fill="hold">
                                          <p:stCondLst>
                                            <p:cond delay="0"/>
                                          </p:stCondLst>
                                        </p:cTn>
                                        <p:tgtEl>
                                          <p:spTgt spid="267270"/>
                                        </p:tgtEl>
                                        <p:attrNameLst>
                                          <p:attrName>style.visibility</p:attrName>
                                        </p:attrNameLst>
                                      </p:cBhvr>
                                      <p:to>
                                        <p:strVal val="visible"/>
                                      </p:to>
                                    </p:set>
                                    <p:anim calcmode="lin" valueType="num">
                                      <p:cBhvr additive="base">
                                        <p:cTn id="80" dur="500" fill="hold"/>
                                        <p:tgtEl>
                                          <p:spTgt spid="267270"/>
                                        </p:tgtEl>
                                        <p:attrNameLst>
                                          <p:attrName>ppt_x</p:attrName>
                                        </p:attrNameLst>
                                      </p:cBhvr>
                                      <p:tavLst>
                                        <p:tav tm="0">
                                          <p:val>
                                            <p:strVal val="0-#ppt_w/2"/>
                                          </p:val>
                                        </p:tav>
                                        <p:tav tm="100000">
                                          <p:val>
                                            <p:strVal val="#ppt_x"/>
                                          </p:val>
                                        </p:tav>
                                      </p:tavLst>
                                    </p:anim>
                                    <p:anim calcmode="lin" valueType="num">
                                      <p:cBhvr additive="base">
                                        <p:cTn id="81" dur="500" fill="hold"/>
                                        <p:tgtEl>
                                          <p:spTgt spid="267270"/>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grpId="0" nodeType="clickEffect" nodePh="1">
                                  <p:stCondLst>
                                    <p:cond delay="0"/>
                                  </p:stCondLst>
                                  <p:endCondLst>
                                    <p:cond evt="begin" delay="0">
                                      <p:tn val="84"/>
                                    </p:cond>
                                  </p:endCondLst>
                                  <p:childTnLst>
                                    <p:set>
                                      <p:cBhvr>
                                        <p:cTn id="85" dur="1" fill="hold">
                                          <p:stCondLst>
                                            <p:cond delay="0"/>
                                          </p:stCondLst>
                                        </p:cTn>
                                        <p:tgtEl>
                                          <p:spTgt spid="267271"/>
                                        </p:tgtEl>
                                        <p:attrNameLst>
                                          <p:attrName>style.visibility</p:attrName>
                                        </p:attrNameLst>
                                      </p:cBhvr>
                                      <p:to>
                                        <p:strVal val="visible"/>
                                      </p:to>
                                    </p:set>
                                    <p:anim calcmode="lin" valueType="num">
                                      <p:cBhvr additive="base">
                                        <p:cTn id="86" dur="500" fill="hold"/>
                                        <p:tgtEl>
                                          <p:spTgt spid="267271"/>
                                        </p:tgtEl>
                                        <p:attrNameLst>
                                          <p:attrName>ppt_x</p:attrName>
                                        </p:attrNameLst>
                                      </p:cBhvr>
                                      <p:tavLst>
                                        <p:tav tm="0">
                                          <p:val>
                                            <p:strVal val="0-#ppt_w/2"/>
                                          </p:val>
                                        </p:tav>
                                        <p:tav tm="100000">
                                          <p:val>
                                            <p:strVal val="#ppt_x"/>
                                          </p:val>
                                        </p:tav>
                                      </p:tavLst>
                                    </p:anim>
                                    <p:anim calcmode="lin" valueType="num">
                                      <p:cBhvr additive="base">
                                        <p:cTn id="87" dur="500" fill="hold"/>
                                        <p:tgtEl>
                                          <p:spTgt spid="267271"/>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8" fill="hold" grpId="0" nodeType="clickEffect" nodePh="1">
                                  <p:stCondLst>
                                    <p:cond delay="0"/>
                                  </p:stCondLst>
                                  <p:endCondLst>
                                    <p:cond evt="begin" delay="0">
                                      <p:tn val="90"/>
                                    </p:cond>
                                  </p:endCondLst>
                                  <p:childTnLst>
                                    <p:set>
                                      <p:cBhvr>
                                        <p:cTn id="91" dur="1" fill="hold">
                                          <p:stCondLst>
                                            <p:cond delay="0"/>
                                          </p:stCondLst>
                                        </p:cTn>
                                        <p:tgtEl>
                                          <p:spTgt spid="267269"/>
                                        </p:tgtEl>
                                        <p:attrNameLst>
                                          <p:attrName>style.visibility</p:attrName>
                                        </p:attrNameLst>
                                      </p:cBhvr>
                                      <p:to>
                                        <p:strVal val="visible"/>
                                      </p:to>
                                    </p:set>
                                    <p:anim calcmode="lin" valueType="num">
                                      <p:cBhvr additive="base">
                                        <p:cTn id="92" dur="500" fill="hold"/>
                                        <p:tgtEl>
                                          <p:spTgt spid="267269"/>
                                        </p:tgtEl>
                                        <p:attrNameLst>
                                          <p:attrName>ppt_x</p:attrName>
                                        </p:attrNameLst>
                                      </p:cBhvr>
                                      <p:tavLst>
                                        <p:tav tm="0">
                                          <p:val>
                                            <p:strVal val="0-#ppt_w/2"/>
                                          </p:val>
                                        </p:tav>
                                        <p:tav tm="100000">
                                          <p:val>
                                            <p:strVal val="#ppt_x"/>
                                          </p:val>
                                        </p:tav>
                                      </p:tavLst>
                                    </p:anim>
                                    <p:anim calcmode="lin" valueType="num">
                                      <p:cBhvr additive="base">
                                        <p:cTn id="93" dur="500" fill="hold"/>
                                        <p:tgtEl>
                                          <p:spTgt spid="267269"/>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8" fill="hold" grpId="0" nodeType="clickEffect" nodePh="1">
                                  <p:stCondLst>
                                    <p:cond delay="0"/>
                                  </p:stCondLst>
                                  <p:endCondLst>
                                    <p:cond evt="begin" delay="0">
                                      <p:tn val="96"/>
                                    </p:cond>
                                  </p:endCondLst>
                                  <p:childTnLst>
                                    <p:set>
                                      <p:cBhvr>
                                        <p:cTn id="97" dur="1" fill="hold">
                                          <p:stCondLst>
                                            <p:cond delay="0"/>
                                          </p:stCondLst>
                                        </p:cTn>
                                        <p:tgtEl>
                                          <p:spTgt spid="267266"/>
                                        </p:tgtEl>
                                        <p:attrNameLst>
                                          <p:attrName>style.visibility</p:attrName>
                                        </p:attrNameLst>
                                      </p:cBhvr>
                                      <p:to>
                                        <p:strVal val="visible"/>
                                      </p:to>
                                    </p:set>
                                    <p:anim calcmode="lin" valueType="num">
                                      <p:cBhvr additive="base">
                                        <p:cTn id="98" dur="500" fill="hold"/>
                                        <p:tgtEl>
                                          <p:spTgt spid="267266"/>
                                        </p:tgtEl>
                                        <p:attrNameLst>
                                          <p:attrName>ppt_x</p:attrName>
                                        </p:attrNameLst>
                                      </p:cBhvr>
                                      <p:tavLst>
                                        <p:tav tm="0">
                                          <p:val>
                                            <p:strVal val="0-#ppt_w/2"/>
                                          </p:val>
                                        </p:tav>
                                        <p:tav tm="100000">
                                          <p:val>
                                            <p:strVal val="#ppt_x"/>
                                          </p:val>
                                        </p:tav>
                                      </p:tavLst>
                                    </p:anim>
                                    <p:anim calcmode="lin" valueType="num">
                                      <p:cBhvr additive="base">
                                        <p:cTn id="99" dur="500" fill="hold"/>
                                        <p:tgtEl>
                                          <p:spTgt spid="267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animBg="1"/>
      <p:bldP spid="267268" grpId="0" animBg="1"/>
      <p:bldP spid="267269" grpId="0" animBg="1"/>
      <p:bldP spid="267270" grpId="0" animBg="1"/>
      <p:bldP spid="267271" grpId="0" animBg="1"/>
      <p:bldP spid="267272" grpId="0" animBg="1"/>
      <p:bldP spid="267273" grpId="0" animBg="1"/>
      <p:bldP spid="267274" grpId="0" autoUpdateAnimBg="0"/>
      <p:bldP spid="267278" grpId="0" animBg="1" autoUpdateAnimBg="0"/>
      <p:bldP spid="267279" grpId="0" animBg="1" autoUpdateAnimBg="0"/>
      <p:bldP spid="267280" grpId="0" animBg="1" autoUpdateAnimBg="0"/>
      <p:bldP spid="267281" grpId="0" animBg="1" autoUpdateAnimBg="0"/>
      <p:bldP spid="267285"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Risultati immagini per sportivi over 60"/>
          <p:cNvPicPr>
            <a:picLocks noChangeAspect="1" noChangeArrowheads="1"/>
          </p:cNvPicPr>
          <p:nvPr/>
        </p:nvPicPr>
        <p:blipFill>
          <a:blip r:embed="rId2" cstate="print"/>
          <a:srcRect/>
          <a:stretch>
            <a:fillRect/>
          </a:stretch>
        </p:blipFill>
        <p:spPr bwMode="auto">
          <a:xfrm>
            <a:off x="323528" y="332656"/>
            <a:ext cx="3384376" cy="1864670"/>
          </a:xfrm>
          <a:prstGeom prst="rect">
            <a:avLst/>
          </a:prstGeom>
          <a:noFill/>
        </p:spPr>
      </p:pic>
      <p:pic>
        <p:nvPicPr>
          <p:cNvPr id="97284" name="Picture 4" descr="Risultati immagini per sportivi over 60"/>
          <p:cNvPicPr>
            <a:picLocks noChangeAspect="1" noChangeArrowheads="1"/>
          </p:cNvPicPr>
          <p:nvPr/>
        </p:nvPicPr>
        <p:blipFill>
          <a:blip r:embed="rId3" cstate="print"/>
          <a:srcRect/>
          <a:stretch>
            <a:fillRect/>
          </a:stretch>
        </p:blipFill>
        <p:spPr bwMode="auto">
          <a:xfrm>
            <a:off x="5364088" y="332656"/>
            <a:ext cx="3464652" cy="1957529"/>
          </a:xfrm>
          <a:prstGeom prst="rect">
            <a:avLst/>
          </a:prstGeom>
          <a:noFill/>
        </p:spPr>
      </p:pic>
      <p:pic>
        <p:nvPicPr>
          <p:cNvPr id="97286" name="Picture 6" descr="Risultati immagini per sportivi over 60"/>
          <p:cNvPicPr>
            <a:picLocks noChangeAspect="1" noChangeArrowheads="1"/>
          </p:cNvPicPr>
          <p:nvPr/>
        </p:nvPicPr>
        <p:blipFill>
          <a:blip r:embed="rId4" cstate="print"/>
          <a:srcRect/>
          <a:stretch>
            <a:fillRect/>
          </a:stretch>
        </p:blipFill>
        <p:spPr bwMode="auto">
          <a:xfrm>
            <a:off x="323528" y="4293096"/>
            <a:ext cx="3384376" cy="2136237"/>
          </a:xfrm>
          <a:prstGeom prst="rect">
            <a:avLst/>
          </a:prstGeom>
          <a:noFill/>
        </p:spPr>
      </p:pic>
      <p:pic>
        <p:nvPicPr>
          <p:cNvPr id="97288" name="Picture 8" descr="Risultati immagini per sportivi over 60"/>
          <p:cNvPicPr>
            <a:picLocks noChangeAspect="1" noChangeArrowheads="1"/>
          </p:cNvPicPr>
          <p:nvPr/>
        </p:nvPicPr>
        <p:blipFill>
          <a:blip r:embed="rId5" cstate="print"/>
          <a:srcRect/>
          <a:stretch>
            <a:fillRect/>
          </a:stretch>
        </p:blipFill>
        <p:spPr bwMode="auto">
          <a:xfrm>
            <a:off x="5436096" y="4293096"/>
            <a:ext cx="3456384" cy="2160240"/>
          </a:xfrm>
          <a:prstGeom prst="rect">
            <a:avLst/>
          </a:prstGeom>
          <a:noFill/>
        </p:spPr>
      </p:pic>
      <p:sp>
        <p:nvSpPr>
          <p:cNvPr id="6" name="CasellaDiTesto 5"/>
          <p:cNvSpPr txBox="1"/>
          <p:nvPr/>
        </p:nvSpPr>
        <p:spPr>
          <a:xfrm>
            <a:off x="323528" y="2348880"/>
            <a:ext cx="8496944" cy="1938992"/>
          </a:xfrm>
          <a:prstGeom prst="rect">
            <a:avLst/>
          </a:prstGeom>
          <a:noFill/>
        </p:spPr>
        <p:txBody>
          <a:bodyPr wrap="square" rtlCol="0">
            <a:spAutoFit/>
          </a:bodyPr>
          <a:lstStyle/>
          <a:p>
            <a:r>
              <a:rPr lang="it-IT" sz="2400" dirty="0" smtClean="0">
                <a:solidFill>
                  <a:srgbClr val="FFFF00"/>
                </a:solidFill>
              </a:rPr>
              <a:t>Un 65enne di oggi ha la forma fisica e cognitiva di un 40-45enne di 30 anni fa. E un 75enne  quella di un 55enne. Questo secondo l’ultimo Congresso  nazionale della Società Italiana di Geriatria e Gerontologia (ovviamente  i dati  si riferiscono a soggetti che hanno  seguito uno Stile di Vita corretto)</a:t>
            </a:r>
            <a:endParaRPr lang="it-IT"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slide(fromBottom)">
                                      <p:cBhvr>
                                        <p:cTn id="7" dur="500"/>
                                        <p:tgtEl>
                                          <p:spTgt spid="9728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7286"/>
                                        </p:tgtEl>
                                        <p:attrNameLst>
                                          <p:attrName>style.visibility</p:attrName>
                                        </p:attrNameLst>
                                      </p:cBhvr>
                                      <p:to>
                                        <p:strVal val="visible"/>
                                      </p:to>
                                    </p:set>
                                    <p:animEffect transition="in" filter="slide(fromBottom)">
                                      <p:cBhvr>
                                        <p:cTn id="12" dur="500"/>
                                        <p:tgtEl>
                                          <p:spTgt spid="9728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7288"/>
                                        </p:tgtEl>
                                        <p:attrNameLst>
                                          <p:attrName>style.visibility</p:attrName>
                                        </p:attrNameLst>
                                      </p:cBhvr>
                                      <p:to>
                                        <p:strVal val="visible"/>
                                      </p:to>
                                    </p:set>
                                    <p:animEffect transition="in" filter="slide(fromBottom)">
                                      <p:cBhvr>
                                        <p:cTn id="17" dur="500"/>
                                        <p:tgtEl>
                                          <p:spTgt spid="9728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97284"/>
                                        </p:tgtEl>
                                        <p:attrNameLst>
                                          <p:attrName>style.visibility</p:attrName>
                                        </p:attrNameLst>
                                      </p:cBhvr>
                                      <p:to>
                                        <p:strVal val="visible"/>
                                      </p:to>
                                    </p:set>
                                    <p:animEffect transition="in" filter="slide(fromBottom)">
                                      <p:cBhvr>
                                        <p:cTn id="22" dur="5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CasellaDiTesto 2"/>
          <p:cNvSpPr txBox="1">
            <a:spLocks noChangeArrowheads="1"/>
          </p:cNvSpPr>
          <p:nvPr/>
        </p:nvSpPr>
        <p:spPr bwMode="auto">
          <a:xfrm>
            <a:off x="1042988" y="476250"/>
            <a:ext cx="352901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3600">
                <a:solidFill>
                  <a:srgbClr val="FFFF00"/>
                </a:solidFill>
              </a:rPr>
              <a:t>La prevenzione</a:t>
            </a:r>
          </a:p>
        </p:txBody>
      </p:sp>
      <p:sp>
        <p:nvSpPr>
          <p:cNvPr id="4" name="CasellaDiTesto 3"/>
          <p:cNvSpPr txBox="1">
            <a:spLocks noChangeArrowheads="1"/>
          </p:cNvSpPr>
          <p:nvPr/>
        </p:nvSpPr>
        <p:spPr bwMode="auto">
          <a:xfrm>
            <a:off x="1116013" y="1268413"/>
            <a:ext cx="3311525"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3200">
                <a:solidFill>
                  <a:srgbClr val="FF0000"/>
                </a:solidFill>
              </a:rPr>
              <a:t>Dai 20 ai 30 anni</a:t>
            </a:r>
          </a:p>
        </p:txBody>
      </p:sp>
      <p:sp>
        <p:nvSpPr>
          <p:cNvPr id="5" name="CasellaDiTesto 4"/>
          <p:cNvSpPr txBox="1">
            <a:spLocks noChangeArrowheads="1"/>
          </p:cNvSpPr>
          <p:nvPr/>
        </p:nvSpPr>
        <p:spPr bwMode="auto">
          <a:xfrm>
            <a:off x="250825" y="2205038"/>
            <a:ext cx="4321175"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2800" b="1">
                <a:solidFill>
                  <a:srgbClr val="FFFF00"/>
                </a:solidFill>
              </a:rPr>
              <a:t>        Obiettivi principali:</a:t>
            </a:r>
          </a:p>
        </p:txBody>
      </p:sp>
      <p:sp>
        <p:nvSpPr>
          <p:cNvPr id="6" name="CasellaDiTesto 5"/>
          <p:cNvSpPr txBox="1">
            <a:spLocks noChangeArrowheads="1"/>
          </p:cNvSpPr>
          <p:nvPr/>
        </p:nvSpPr>
        <p:spPr bwMode="auto">
          <a:xfrm>
            <a:off x="252413" y="2997200"/>
            <a:ext cx="4392612" cy="538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auto" hangingPunct="1">
              <a:spcBef>
                <a:spcPts val="0"/>
              </a:spcBef>
              <a:spcAft>
                <a:spcPts val="0"/>
              </a:spcAft>
              <a:buFont typeface="Wingdings" pitchFamily="2" charset="2"/>
              <a:buChar char="q"/>
              <a:defRPr/>
            </a:pPr>
            <a:r>
              <a:rPr lang="it-IT" sz="2400" dirty="0" smtClean="0">
                <a:solidFill>
                  <a:srgbClr val="FFFFFF"/>
                </a:solidFill>
              </a:rPr>
              <a:t>Eliminazione di ogni fonte di     	           droga</a:t>
            </a:r>
          </a:p>
          <a:p>
            <a:pPr marL="0" indent="0" eaLnBrk="1" fontAlgn="auto" hangingPunct="1">
              <a:spcBef>
                <a:spcPts val="0"/>
              </a:spcBef>
              <a:spcAft>
                <a:spcPts val="0"/>
              </a:spcAft>
              <a:defRPr/>
            </a:pPr>
            <a:r>
              <a:rPr lang="it-IT" sz="2400" dirty="0" smtClean="0">
                <a:solidFill>
                  <a:srgbClr val="FFFFFF"/>
                </a:solidFill>
              </a:rPr>
              <a:t>   (alcol, fumo, stupefacenti ecc.)</a:t>
            </a:r>
          </a:p>
          <a:p>
            <a:pPr eaLnBrk="1" fontAlgn="auto" hangingPunct="1">
              <a:spcBef>
                <a:spcPts val="0"/>
              </a:spcBef>
              <a:spcAft>
                <a:spcPts val="0"/>
              </a:spcAft>
              <a:buFont typeface="Wingdings" pitchFamily="2" charset="2"/>
              <a:buChar char="q"/>
              <a:defRPr/>
            </a:pPr>
            <a:endParaRPr lang="it-IT" sz="2400" dirty="0" smtClean="0">
              <a:solidFill>
                <a:srgbClr val="FFFFFF"/>
              </a:solidFill>
            </a:endParaRPr>
          </a:p>
          <a:p>
            <a:pPr eaLnBrk="1" fontAlgn="auto" hangingPunct="1">
              <a:spcBef>
                <a:spcPts val="0"/>
              </a:spcBef>
              <a:spcAft>
                <a:spcPts val="0"/>
              </a:spcAft>
              <a:buFont typeface="Wingdings" pitchFamily="2" charset="2"/>
              <a:buChar char="q"/>
              <a:defRPr/>
            </a:pPr>
            <a:r>
              <a:rPr lang="it-IT" sz="2400" dirty="0" smtClean="0">
                <a:solidFill>
                  <a:srgbClr val="FFFFFF"/>
                </a:solidFill>
              </a:rPr>
              <a:t>Creazione di una personalità                      	equilibrata</a:t>
            </a:r>
          </a:p>
          <a:p>
            <a:pPr eaLnBrk="1" fontAlgn="auto" hangingPunct="1">
              <a:spcBef>
                <a:spcPts val="0"/>
              </a:spcBef>
              <a:spcAft>
                <a:spcPts val="0"/>
              </a:spcAft>
              <a:defRPr/>
            </a:pPr>
            <a:endParaRPr lang="it-IT" sz="4000" dirty="0" smtClean="0">
              <a:solidFill>
                <a:srgbClr val="000000"/>
              </a:solidFill>
            </a:endParaRPr>
          </a:p>
          <a:p>
            <a:pPr eaLnBrk="1" fontAlgn="auto" hangingPunct="1">
              <a:spcBef>
                <a:spcPts val="0"/>
              </a:spcBef>
              <a:spcAft>
                <a:spcPts val="0"/>
              </a:spcAft>
              <a:buFont typeface="Times New Roman" pitchFamily="18" charset="0"/>
              <a:buChar char="Ø"/>
              <a:defRPr/>
            </a:pPr>
            <a:endParaRPr lang="it-IT" sz="4000" dirty="0" smtClean="0">
              <a:solidFill>
                <a:srgbClr val="000000"/>
              </a:solidFill>
            </a:endParaRPr>
          </a:p>
          <a:p>
            <a:pPr eaLnBrk="1" fontAlgn="auto" hangingPunct="1">
              <a:spcBef>
                <a:spcPts val="0"/>
              </a:spcBef>
              <a:spcAft>
                <a:spcPts val="0"/>
              </a:spcAft>
              <a:defRPr/>
            </a:pPr>
            <a:r>
              <a:rPr lang="it-IT" sz="4000" dirty="0" smtClean="0">
                <a:solidFill>
                  <a:srgbClr val="000000"/>
                </a:solidFill>
              </a:rPr>
              <a:t>   </a:t>
            </a:r>
          </a:p>
          <a:p>
            <a:pPr eaLnBrk="1" fontAlgn="auto" hangingPunct="1">
              <a:spcBef>
                <a:spcPts val="0"/>
              </a:spcBef>
              <a:spcAft>
                <a:spcPts val="0"/>
              </a:spcAft>
              <a:defRPr/>
            </a:pPr>
            <a:endParaRPr lang="it-IT" sz="4000" dirty="0" smtClean="0">
              <a:solidFill>
                <a:srgbClr val="000000"/>
              </a:solidFill>
            </a:endParaRPr>
          </a:p>
          <a:p>
            <a:pPr eaLnBrk="1" fontAlgn="auto" hangingPunct="1">
              <a:spcBef>
                <a:spcPts val="0"/>
              </a:spcBef>
              <a:spcAft>
                <a:spcPts val="0"/>
              </a:spcAft>
              <a:defRPr/>
            </a:pPr>
            <a:r>
              <a:rPr lang="it-IT" sz="4000" dirty="0" smtClean="0">
                <a:solidFill>
                  <a:srgbClr val="000000"/>
                </a:solidFill>
              </a:rPr>
              <a:t>    </a:t>
            </a:r>
          </a:p>
        </p:txBody>
      </p:sp>
      <p:pic>
        <p:nvPicPr>
          <p:cNvPr id="7" name="Immagine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64163" y="3716338"/>
            <a:ext cx="2698750" cy="269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asellaDiTesto 8"/>
          <p:cNvSpPr txBox="1">
            <a:spLocks noChangeArrowheads="1"/>
          </p:cNvSpPr>
          <p:nvPr/>
        </p:nvSpPr>
        <p:spPr bwMode="auto">
          <a:xfrm>
            <a:off x="7380288" y="6457950"/>
            <a:ext cx="188753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1600" dirty="0">
                <a:solidFill>
                  <a:srgbClr val="000000"/>
                </a:solidFill>
              </a:rPr>
              <a:t>Da Albanesi R</a:t>
            </a:r>
          </a:p>
        </p:txBody>
      </p:sp>
      <p:pic>
        <p:nvPicPr>
          <p:cNvPr id="2" name="Immagine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27675" y="161925"/>
            <a:ext cx="2665413" cy="329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Immagine 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45025" y="161925"/>
            <a:ext cx="4276725" cy="3267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09823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03648" y="620688"/>
            <a:ext cx="6912768" cy="2800767"/>
          </a:xfrm>
          <a:prstGeom prst="rect">
            <a:avLst/>
          </a:prstGeom>
          <a:noFill/>
        </p:spPr>
        <p:txBody>
          <a:bodyPr wrap="square" rtlCol="0">
            <a:spAutoFit/>
          </a:bodyPr>
          <a:lstStyle/>
          <a:p>
            <a:endParaRPr lang="it-IT" sz="2800" dirty="0" smtClean="0">
              <a:solidFill>
                <a:srgbClr val="FFFF00"/>
              </a:solidFill>
            </a:endParaRPr>
          </a:p>
          <a:p>
            <a:pPr>
              <a:buFont typeface="Wingdings" pitchFamily="2" charset="2"/>
              <a:buChar char="Ø"/>
            </a:pPr>
            <a:r>
              <a:rPr lang="it-IT" sz="2800" dirty="0" smtClean="0">
                <a:solidFill>
                  <a:schemeClr val="bg1"/>
                </a:solidFill>
              </a:rPr>
              <a:t> </a:t>
            </a:r>
            <a:r>
              <a:rPr lang="it-IT" sz="2400" dirty="0" smtClean="0">
                <a:solidFill>
                  <a:schemeClr val="bg1"/>
                </a:solidFill>
              </a:rPr>
              <a:t>La perdita di Sangue non deve comportare 	Rischi per il Donatore</a:t>
            </a:r>
          </a:p>
          <a:p>
            <a:pPr>
              <a:buFont typeface="Wingdings" pitchFamily="2" charset="2"/>
              <a:buChar char="Ø"/>
            </a:pPr>
            <a:r>
              <a:rPr lang="it-IT" sz="2400" dirty="0" smtClean="0">
                <a:solidFill>
                  <a:schemeClr val="bg1"/>
                </a:solidFill>
              </a:rPr>
              <a:t> La Trasfusione dell’Unità donata non deve 	comportare Rischi per il Ricevente</a:t>
            </a:r>
          </a:p>
          <a:p>
            <a:pPr>
              <a:buFont typeface="Wingdings" pitchFamily="2" charset="2"/>
              <a:buChar char="Ø"/>
            </a:pPr>
            <a:r>
              <a:rPr lang="it-IT" sz="2400" dirty="0" smtClean="0">
                <a:solidFill>
                  <a:schemeClr val="bg1"/>
                </a:solidFill>
              </a:rPr>
              <a:t> </a:t>
            </a:r>
            <a:r>
              <a:rPr lang="it-IT" sz="2400" i="1" u="sng" dirty="0" smtClean="0">
                <a:solidFill>
                  <a:srgbClr val="FFFF00"/>
                </a:solidFill>
              </a:rPr>
              <a:t>Criterio Fondamentale  è la Protezione della </a:t>
            </a:r>
            <a:r>
              <a:rPr lang="it-IT" sz="2400" i="1" dirty="0" smtClean="0">
                <a:solidFill>
                  <a:srgbClr val="FFFF00"/>
                </a:solidFill>
              </a:rPr>
              <a:t>	</a:t>
            </a:r>
            <a:r>
              <a:rPr lang="it-IT" sz="2400" i="1" u="sng" dirty="0" smtClean="0">
                <a:solidFill>
                  <a:srgbClr val="FFFF00"/>
                </a:solidFill>
              </a:rPr>
              <a:t>Salute Umana</a:t>
            </a:r>
            <a:endParaRPr lang="it-IT" sz="2400" i="1" u="sng" dirty="0">
              <a:solidFill>
                <a:srgbClr val="FFFF00"/>
              </a:solidFill>
            </a:endParaRPr>
          </a:p>
        </p:txBody>
      </p:sp>
      <p:pic>
        <p:nvPicPr>
          <p:cNvPr id="1224708" name="Picture 4" descr="Risultati immagini per donatori di sangue immagini"/>
          <p:cNvPicPr>
            <a:picLocks noChangeAspect="1" noChangeArrowheads="1"/>
          </p:cNvPicPr>
          <p:nvPr/>
        </p:nvPicPr>
        <p:blipFill>
          <a:blip r:embed="rId2" cstate="print"/>
          <a:srcRect/>
          <a:stretch>
            <a:fillRect/>
          </a:stretch>
        </p:blipFill>
        <p:spPr bwMode="auto">
          <a:xfrm>
            <a:off x="2195736" y="3645024"/>
            <a:ext cx="3888432" cy="2746989"/>
          </a:xfrm>
          <a:prstGeom prst="rect">
            <a:avLst/>
          </a:prstGeom>
          <a:noFill/>
        </p:spPr>
      </p:pic>
      <p:sp>
        <p:nvSpPr>
          <p:cNvPr id="5" name="CasellaDiTesto 4"/>
          <p:cNvSpPr txBox="1"/>
          <p:nvPr/>
        </p:nvSpPr>
        <p:spPr>
          <a:xfrm>
            <a:off x="827584" y="260648"/>
            <a:ext cx="7488832" cy="584775"/>
          </a:xfrm>
          <a:prstGeom prst="rect">
            <a:avLst/>
          </a:prstGeom>
          <a:noFill/>
        </p:spPr>
        <p:txBody>
          <a:bodyPr wrap="square" rtlCol="0">
            <a:spAutoFit/>
          </a:bodyPr>
          <a:lstStyle/>
          <a:p>
            <a:r>
              <a:rPr lang="it-IT" sz="3200" dirty="0" smtClean="0">
                <a:solidFill>
                  <a:srgbClr val="FFFF00"/>
                </a:solidFill>
              </a:rPr>
              <a:t>Obiettivi Principali del Processo di Selezione</a:t>
            </a:r>
            <a:endParaRPr lang="it-IT" sz="3200" dirty="0">
              <a:solidFill>
                <a:srgbClr val="FFFF00"/>
              </a:solidFill>
            </a:endParaRPr>
          </a:p>
        </p:txBody>
      </p:sp>
      <p:sp>
        <p:nvSpPr>
          <p:cNvPr id="7"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CasellaDiTesto 2"/>
          <p:cNvSpPr txBox="1">
            <a:spLocks noChangeArrowheads="1"/>
          </p:cNvSpPr>
          <p:nvPr/>
        </p:nvSpPr>
        <p:spPr bwMode="auto">
          <a:xfrm>
            <a:off x="1042988" y="476250"/>
            <a:ext cx="352901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3600">
                <a:solidFill>
                  <a:srgbClr val="FFFF00"/>
                </a:solidFill>
              </a:rPr>
              <a:t>La prevenzione</a:t>
            </a:r>
          </a:p>
        </p:txBody>
      </p:sp>
      <p:sp>
        <p:nvSpPr>
          <p:cNvPr id="5" name="CasellaDiTesto 4"/>
          <p:cNvSpPr txBox="1">
            <a:spLocks noChangeArrowheads="1"/>
          </p:cNvSpPr>
          <p:nvPr/>
        </p:nvSpPr>
        <p:spPr bwMode="auto">
          <a:xfrm>
            <a:off x="250825" y="2205038"/>
            <a:ext cx="4321175"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2800" b="1">
                <a:solidFill>
                  <a:srgbClr val="FFFF00"/>
                </a:solidFill>
              </a:rPr>
              <a:t>        Obiettivi principali:</a:t>
            </a:r>
          </a:p>
        </p:txBody>
      </p:sp>
      <p:sp>
        <p:nvSpPr>
          <p:cNvPr id="9" name="CasellaDiTesto 8"/>
          <p:cNvSpPr txBox="1">
            <a:spLocks noChangeArrowheads="1"/>
          </p:cNvSpPr>
          <p:nvPr/>
        </p:nvSpPr>
        <p:spPr bwMode="auto">
          <a:xfrm>
            <a:off x="7380288" y="6457950"/>
            <a:ext cx="188753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1600" dirty="0"/>
              <a:t>Da Albanesi R</a:t>
            </a:r>
          </a:p>
        </p:txBody>
      </p:sp>
      <p:sp>
        <p:nvSpPr>
          <p:cNvPr id="10" name="CasellaDiTesto 9"/>
          <p:cNvSpPr txBox="1">
            <a:spLocks noChangeArrowheads="1"/>
          </p:cNvSpPr>
          <p:nvPr/>
        </p:nvSpPr>
        <p:spPr bwMode="auto">
          <a:xfrm>
            <a:off x="1116013" y="1268413"/>
            <a:ext cx="3311525"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3200">
                <a:solidFill>
                  <a:srgbClr val="FF0000"/>
                </a:solidFill>
              </a:rPr>
              <a:t>Dai 30 ai 40 anni</a:t>
            </a:r>
          </a:p>
        </p:txBody>
      </p:sp>
      <p:sp>
        <p:nvSpPr>
          <p:cNvPr id="11" name="CasellaDiTesto 10"/>
          <p:cNvSpPr txBox="1">
            <a:spLocks noChangeArrowheads="1"/>
          </p:cNvSpPr>
          <p:nvPr/>
        </p:nvSpPr>
        <p:spPr bwMode="auto">
          <a:xfrm>
            <a:off x="250825" y="2924175"/>
            <a:ext cx="4321175" cy="2309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marL="342900" indent="-342900" eaLnBrk="1" hangingPunct="1">
              <a:buFont typeface="Wingdings" pitchFamily="2" charset="2"/>
              <a:buChar char="Ø"/>
              <a:defRPr/>
            </a:pPr>
            <a:r>
              <a:rPr lang="it-IT" sz="2400" dirty="0" smtClean="0">
                <a:solidFill>
                  <a:schemeClr val="bg1"/>
                </a:solidFill>
              </a:rPr>
              <a:t>Formazione di una coscienza </a:t>
            </a:r>
          </a:p>
          <a:p>
            <a:pPr marL="0" indent="0" eaLnBrk="1" hangingPunct="1">
              <a:defRPr/>
            </a:pPr>
            <a:r>
              <a:rPr lang="it-IT" sz="2400" dirty="0" smtClean="0">
                <a:solidFill>
                  <a:schemeClr val="bg1"/>
                </a:solidFill>
              </a:rPr>
              <a:t>                  alimentare</a:t>
            </a:r>
          </a:p>
          <a:p>
            <a:pPr marL="342900" indent="-342900" eaLnBrk="1" hangingPunct="1">
              <a:buFont typeface="Wingdings" pitchFamily="2" charset="2"/>
              <a:buChar char="Ø"/>
              <a:defRPr/>
            </a:pPr>
            <a:endParaRPr lang="it-IT" sz="2400" dirty="0" smtClean="0">
              <a:solidFill>
                <a:schemeClr val="bg1"/>
              </a:solidFill>
            </a:endParaRPr>
          </a:p>
          <a:p>
            <a:pPr marL="342900" indent="-342900" eaLnBrk="1" hangingPunct="1">
              <a:defRPr/>
            </a:pPr>
            <a:endParaRPr lang="it-IT" sz="2400" dirty="0" smtClean="0">
              <a:solidFill>
                <a:schemeClr val="bg1"/>
              </a:solidFill>
            </a:endParaRPr>
          </a:p>
          <a:p>
            <a:pPr marL="342900" indent="-342900" eaLnBrk="1" hangingPunct="1">
              <a:buFont typeface="Wingdings" pitchFamily="2" charset="2"/>
              <a:buChar char="Ø"/>
              <a:defRPr/>
            </a:pPr>
            <a:endParaRPr lang="it-IT" sz="2400" dirty="0" smtClean="0">
              <a:solidFill>
                <a:schemeClr val="bg1"/>
              </a:solidFill>
            </a:endParaRPr>
          </a:p>
          <a:p>
            <a:pPr marL="342900" indent="-342900" eaLnBrk="1" hangingPunct="1">
              <a:buFont typeface="Wingdings" pitchFamily="2" charset="2"/>
              <a:buChar char="Ø"/>
              <a:defRPr/>
            </a:pPr>
            <a:r>
              <a:rPr lang="it-IT" sz="2400" dirty="0" smtClean="0">
                <a:solidFill>
                  <a:schemeClr val="bg1"/>
                </a:solidFill>
              </a:rPr>
              <a:t>Praticare attività sportiva</a:t>
            </a:r>
          </a:p>
        </p:txBody>
      </p:sp>
      <p:pic>
        <p:nvPicPr>
          <p:cNvPr id="10242" name="Picture 2" descr="http://www.ethicsport.it/integratori_sport/uploaded_images/Intecratori-e-sport-77475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51400" y="1854200"/>
            <a:ext cx="3978275" cy="296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099743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242"/>
                                        </p:tgtEl>
                                        <p:attrNameLst>
                                          <p:attrName>style.visibility</p:attrName>
                                        </p:attrNameLst>
                                      </p:cBhvr>
                                      <p:to>
                                        <p:strVal val="visible"/>
                                      </p:to>
                                    </p:set>
                                    <p:animEffect transition="in" filter="fade">
                                      <p:cBhvr>
                                        <p:cTn id="32" dur="500"/>
                                        <p:tgtEl>
                                          <p:spTgt spid="102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CasellaDiTesto 2"/>
          <p:cNvSpPr txBox="1">
            <a:spLocks noChangeArrowheads="1"/>
          </p:cNvSpPr>
          <p:nvPr/>
        </p:nvSpPr>
        <p:spPr bwMode="auto">
          <a:xfrm>
            <a:off x="1042988" y="19050"/>
            <a:ext cx="352901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3600">
                <a:solidFill>
                  <a:srgbClr val="FFFF00"/>
                </a:solidFill>
              </a:rPr>
              <a:t>La prevenzione</a:t>
            </a:r>
          </a:p>
        </p:txBody>
      </p:sp>
      <p:sp>
        <p:nvSpPr>
          <p:cNvPr id="5" name="CasellaDiTesto 4"/>
          <p:cNvSpPr txBox="1">
            <a:spLocks noChangeArrowheads="1"/>
          </p:cNvSpPr>
          <p:nvPr/>
        </p:nvSpPr>
        <p:spPr bwMode="auto">
          <a:xfrm>
            <a:off x="250825" y="1463675"/>
            <a:ext cx="43211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2800" b="1">
                <a:solidFill>
                  <a:srgbClr val="FFFF00"/>
                </a:solidFill>
              </a:rPr>
              <a:t>        Obiettivi principali:</a:t>
            </a:r>
          </a:p>
        </p:txBody>
      </p:sp>
      <p:sp>
        <p:nvSpPr>
          <p:cNvPr id="9" name="CasellaDiTesto 8"/>
          <p:cNvSpPr txBox="1">
            <a:spLocks noChangeArrowheads="1"/>
          </p:cNvSpPr>
          <p:nvPr/>
        </p:nvSpPr>
        <p:spPr bwMode="auto">
          <a:xfrm>
            <a:off x="7380288" y="6457950"/>
            <a:ext cx="188753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1600" dirty="0"/>
              <a:t>Da Albanesi R</a:t>
            </a:r>
          </a:p>
        </p:txBody>
      </p:sp>
      <p:sp>
        <p:nvSpPr>
          <p:cNvPr id="10" name="CasellaDiTesto 9"/>
          <p:cNvSpPr txBox="1">
            <a:spLocks noChangeArrowheads="1"/>
          </p:cNvSpPr>
          <p:nvPr/>
        </p:nvSpPr>
        <p:spPr bwMode="auto">
          <a:xfrm>
            <a:off x="250825" y="836613"/>
            <a:ext cx="543718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3200">
                <a:solidFill>
                  <a:srgbClr val="FF0000"/>
                </a:solidFill>
              </a:rPr>
              <a:t>Dai 40 ai 50 anni (e oltre…)</a:t>
            </a:r>
          </a:p>
        </p:txBody>
      </p:sp>
      <p:sp>
        <p:nvSpPr>
          <p:cNvPr id="11" name="CasellaDiTesto 10"/>
          <p:cNvSpPr txBox="1">
            <a:spLocks noChangeArrowheads="1"/>
          </p:cNvSpPr>
          <p:nvPr/>
        </p:nvSpPr>
        <p:spPr bwMode="auto">
          <a:xfrm>
            <a:off x="250825" y="2006600"/>
            <a:ext cx="4321175" cy="415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marL="342900" indent="-342900" eaLnBrk="1" hangingPunct="1">
              <a:buFont typeface="Wingdings" pitchFamily="2" charset="2"/>
              <a:buChar char="Ø"/>
              <a:defRPr/>
            </a:pPr>
            <a:r>
              <a:rPr lang="it-IT" sz="2400" dirty="0" smtClean="0">
                <a:solidFill>
                  <a:schemeClr val="bg1"/>
                </a:solidFill>
              </a:rPr>
              <a:t>Lotta al sovrappeso </a:t>
            </a:r>
          </a:p>
          <a:p>
            <a:pPr marL="342900" indent="-342900" eaLnBrk="1" hangingPunct="1">
              <a:buFont typeface="Wingdings" pitchFamily="2" charset="2"/>
              <a:buChar char="Ø"/>
              <a:defRPr/>
            </a:pPr>
            <a:endParaRPr lang="it-IT" sz="2400" dirty="0" smtClean="0">
              <a:solidFill>
                <a:schemeClr val="bg1"/>
              </a:solidFill>
            </a:endParaRPr>
          </a:p>
          <a:p>
            <a:pPr marL="342900" indent="-342900" eaLnBrk="1" hangingPunct="1">
              <a:buFont typeface="Wingdings" pitchFamily="2" charset="2"/>
              <a:buChar char="Ø"/>
              <a:defRPr/>
            </a:pPr>
            <a:r>
              <a:rPr lang="it-IT" sz="2400" dirty="0" smtClean="0">
                <a:solidFill>
                  <a:schemeClr val="bg1"/>
                </a:solidFill>
              </a:rPr>
              <a:t>Eliminazione del fumo</a:t>
            </a:r>
          </a:p>
          <a:p>
            <a:pPr marL="342900" indent="-342900" eaLnBrk="1" hangingPunct="1">
              <a:buFont typeface="Wingdings" pitchFamily="2" charset="2"/>
              <a:buChar char="Ø"/>
              <a:defRPr/>
            </a:pPr>
            <a:endParaRPr lang="it-IT" sz="2400" dirty="0" smtClean="0">
              <a:solidFill>
                <a:schemeClr val="bg1"/>
              </a:solidFill>
            </a:endParaRPr>
          </a:p>
          <a:p>
            <a:pPr marL="342900" indent="-342900" eaLnBrk="1" hangingPunct="1">
              <a:buFont typeface="Wingdings" pitchFamily="2" charset="2"/>
              <a:buChar char="Ø"/>
              <a:defRPr/>
            </a:pPr>
            <a:r>
              <a:rPr lang="it-IT" sz="2400" dirty="0" smtClean="0">
                <a:solidFill>
                  <a:schemeClr val="bg1"/>
                </a:solidFill>
              </a:rPr>
              <a:t>Controllo dell’età psicologica</a:t>
            </a:r>
          </a:p>
          <a:p>
            <a:pPr marL="342900" indent="-342900" eaLnBrk="1" hangingPunct="1">
              <a:buFont typeface="Wingdings" pitchFamily="2" charset="2"/>
              <a:buChar char="Ø"/>
              <a:defRPr/>
            </a:pPr>
            <a:endParaRPr lang="it-IT" sz="2400" dirty="0" smtClean="0">
              <a:solidFill>
                <a:schemeClr val="bg1"/>
              </a:solidFill>
            </a:endParaRPr>
          </a:p>
          <a:p>
            <a:pPr marL="342900" indent="-342900" eaLnBrk="1" hangingPunct="1">
              <a:buFont typeface="Wingdings" pitchFamily="2" charset="2"/>
              <a:buChar char="Ø"/>
              <a:defRPr/>
            </a:pPr>
            <a:r>
              <a:rPr lang="it-IT" sz="2400" dirty="0" smtClean="0">
                <a:solidFill>
                  <a:schemeClr val="bg1"/>
                </a:solidFill>
              </a:rPr>
              <a:t>Prevenzione e terapie antietà</a:t>
            </a:r>
          </a:p>
          <a:p>
            <a:pPr marL="342900" indent="-342900" eaLnBrk="1" hangingPunct="1">
              <a:buFont typeface="Wingdings" pitchFamily="2" charset="2"/>
              <a:buChar char="Ø"/>
              <a:defRPr/>
            </a:pPr>
            <a:endParaRPr lang="it-IT" sz="2400" dirty="0" smtClean="0">
              <a:solidFill>
                <a:schemeClr val="bg1"/>
              </a:solidFill>
            </a:endParaRPr>
          </a:p>
          <a:p>
            <a:pPr marL="342900" indent="-342900" eaLnBrk="1" hangingPunct="1">
              <a:buFont typeface="Wingdings" pitchFamily="2" charset="2"/>
              <a:buChar char="Ø"/>
              <a:defRPr/>
            </a:pPr>
            <a:r>
              <a:rPr lang="it-IT" sz="2400" dirty="0" smtClean="0">
                <a:solidFill>
                  <a:schemeClr val="bg1"/>
                </a:solidFill>
              </a:rPr>
              <a:t>Praticare attività sportiva</a:t>
            </a:r>
          </a:p>
          <a:p>
            <a:pPr marL="0" indent="0" eaLnBrk="1" hangingPunct="1">
              <a:defRPr/>
            </a:pPr>
            <a:r>
              <a:rPr lang="it-IT" sz="2400" dirty="0" smtClean="0">
                <a:solidFill>
                  <a:schemeClr val="bg1"/>
                </a:solidFill>
              </a:rPr>
              <a:t>             continua, meglio se    </a:t>
            </a:r>
          </a:p>
          <a:p>
            <a:pPr marL="0" indent="0" eaLnBrk="1" hangingPunct="1">
              <a:defRPr/>
            </a:pPr>
            <a:r>
              <a:rPr lang="it-IT" sz="2400" dirty="0" smtClean="0">
                <a:solidFill>
                  <a:schemeClr val="bg1"/>
                </a:solidFill>
              </a:rPr>
              <a:t>         sufficientemente intensa</a:t>
            </a:r>
          </a:p>
        </p:txBody>
      </p:sp>
      <p:pic>
        <p:nvPicPr>
          <p:cNvPr id="4" name="Picture 2" descr="C:\Users\Utente\Pictures\Immagini\fumo 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27850" y="1162050"/>
            <a:ext cx="2122488" cy="168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4" name="Picture 4" descr="C:\Users\Utente\Pictures\Immagini\Immagini\exercicio-minimiza-sindrome-metabolica-2-469[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27663" y="4510088"/>
            <a:ext cx="2636837" cy="196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5" name="Picture 5" descr="C:\Users\Utente\Pictures\Immagini\Immagini\ciccione.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19700" y="215900"/>
            <a:ext cx="1428750" cy="177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6" name="Picture 6" descr="C:\Users\Utente\Pictures\Immagini\Immagini\magpnaabd.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29150" y="2276475"/>
            <a:ext cx="2116138" cy="211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679651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fade">
                                      <p:cBhvr>
                                        <p:cTn id="22" dur="500"/>
                                        <p:tgtEl>
                                          <p:spTgt spid="102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500"/>
                                        <p:tgtEl>
                                          <p:spTgt spid="1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fade">
                                      <p:cBhvr>
                                        <p:cTn id="42" dur="500"/>
                                        <p:tgtEl>
                                          <p:spTgt spid="1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0246"/>
                                        </p:tgtEl>
                                        <p:attrNameLst>
                                          <p:attrName>style.visibility</p:attrName>
                                        </p:attrNameLst>
                                      </p:cBhvr>
                                      <p:to>
                                        <p:strVal val="visible"/>
                                      </p:to>
                                    </p:set>
                                    <p:animEffect transition="in" filter="fade">
                                      <p:cBhvr>
                                        <p:cTn id="47" dur="500"/>
                                        <p:tgtEl>
                                          <p:spTgt spid="1024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xEl>
                                              <p:pRg st="8" end="8"/>
                                            </p:txEl>
                                          </p:spTgt>
                                        </p:tgtEl>
                                        <p:attrNameLst>
                                          <p:attrName>style.visibility</p:attrName>
                                        </p:attrNameLst>
                                      </p:cBhvr>
                                      <p:to>
                                        <p:strVal val="visible"/>
                                      </p:to>
                                    </p:set>
                                    <p:animEffect transition="in" filter="fade">
                                      <p:cBhvr>
                                        <p:cTn id="52" dur="500"/>
                                        <p:tgtEl>
                                          <p:spTgt spid="11">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xEl>
                                              <p:pRg st="9" end="9"/>
                                            </p:txEl>
                                          </p:spTgt>
                                        </p:tgtEl>
                                        <p:attrNameLst>
                                          <p:attrName>style.visibility</p:attrName>
                                        </p:attrNameLst>
                                      </p:cBhvr>
                                      <p:to>
                                        <p:strVal val="visible"/>
                                      </p:to>
                                    </p:set>
                                    <p:animEffect transition="in" filter="fade">
                                      <p:cBhvr>
                                        <p:cTn id="57" dur="500"/>
                                        <p:tgtEl>
                                          <p:spTgt spid="11">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xEl>
                                              <p:pRg st="10" end="10"/>
                                            </p:txEl>
                                          </p:spTgt>
                                        </p:tgtEl>
                                        <p:attrNameLst>
                                          <p:attrName>style.visibility</p:attrName>
                                        </p:attrNameLst>
                                      </p:cBhvr>
                                      <p:to>
                                        <p:strVal val="visible"/>
                                      </p:to>
                                    </p:set>
                                    <p:animEffect transition="in" filter="fade">
                                      <p:cBhvr>
                                        <p:cTn id="62" dur="500"/>
                                        <p:tgtEl>
                                          <p:spTgt spid="11">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0244"/>
                                        </p:tgtEl>
                                        <p:attrNameLst>
                                          <p:attrName>style.visibility</p:attrName>
                                        </p:attrNameLst>
                                      </p:cBhvr>
                                      <p:to>
                                        <p:strVal val="visible"/>
                                      </p:to>
                                    </p:set>
                                    <p:animEffect transition="in" filter="fade">
                                      <p:cBhvr>
                                        <p:cTn id="67" dur="500"/>
                                        <p:tgtEl>
                                          <p:spTgt spid="1024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CasellaDiTesto 2"/>
          <p:cNvSpPr txBox="1">
            <a:spLocks noChangeArrowheads="1"/>
          </p:cNvSpPr>
          <p:nvPr/>
        </p:nvSpPr>
        <p:spPr bwMode="auto">
          <a:xfrm>
            <a:off x="539750" y="153988"/>
            <a:ext cx="352742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3600">
                <a:solidFill>
                  <a:srgbClr val="FFFF00"/>
                </a:solidFill>
              </a:rPr>
              <a:t>Dopo i 60 anni</a:t>
            </a:r>
          </a:p>
        </p:txBody>
      </p:sp>
      <p:sp>
        <p:nvSpPr>
          <p:cNvPr id="99332" name="CasellaDiTesto 4"/>
          <p:cNvSpPr txBox="1">
            <a:spLocks noChangeArrowheads="1"/>
          </p:cNvSpPr>
          <p:nvPr/>
        </p:nvSpPr>
        <p:spPr bwMode="auto">
          <a:xfrm>
            <a:off x="250825" y="2205038"/>
            <a:ext cx="4321175"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2800" b="1">
                <a:solidFill>
                  <a:srgbClr val="FFFF00"/>
                </a:solidFill>
              </a:rPr>
              <a:t>       </a:t>
            </a:r>
          </a:p>
        </p:txBody>
      </p:sp>
      <p:sp>
        <p:nvSpPr>
          <p:cNvPr id="99333" name="CasellaDiTesto 8"/>
          <p:cNvSpPr txBox="1">
            <a:spLocks noChangeArrowheads="1"/>
          </p:cNvSpPr>
          <p:nvPr/>
        </p:nvSpPr>
        <p:spPr bwMode="auto">
          <a:xfrm>
            <a:off x="7380288" y="6457950"/>
            <a:ext cx="188753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1600" dirty="0"/>
              <a:t>Da Albanesi R</a:t>
            </a:r>
          </a:p>
        </p:txBody>
      </p:sp>
      <p:sp>
        <p:nvSpPr>
          <p:cNvPr id="4" name="CasellaDiTesto 3"/>
          <p:cNvSpPr txBox="1">
            <a:spLocks noChangeArrowheads="1"/>
          </p:cNvSpPr>
          <p:nvPr/>
        </p:nvSpPr>
        <p:spPr bwMode="auto">
          <a:xfrm>
            <a:off x="250825" y="1125538"/>
            <a:ext cx="4033838"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2400">
                <a:solidFill>
                  <a:schemeClr val="bg1"/>
                </a:solidFill>
              </a:rPr>
              <a:t>Mantenere un’ottima vita di</a:t>
            </a:r>
          </a:p>
          <a:p>
            <a:pPr eaLnBrk="1" hangingPunct="1"/>
            <a:r>
              <a:rPr lang="it-IT" altLang="it-IT" sz="2400">
                <a:solidFill>
                  <a:schemeClr val="bg1"/>
                </a:solidFill>
              </a:rPr>
              <a:t>relazione (memoria a breve)</a:t>
            </a:r>
          </a:p>
        </p:txBody>
      </p:sp>
      <p:pic>
        <p:nvPicPr>
          <p:cNvPr id="6" name="Immagine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68825" y="800100"/>
            <a:ext cx="2251075" cy="145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magin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19925" y="800100"/>
            <a:ext cx="1981200" cy="145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asellaDiTesto 9"/>
          <p:cNvSpPr txBox="1">
            <a:spLocks noChangeArrowheads="1"/>
          </p:cNvSpPr>
          <p:nvPr/>
        </p:nvSpPr>
        <p:spPr bwMode="auto">
          <a:xfrm>
            <a:off x="250825" y="2852738"/>
            <a:ext cx="4176713"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2400">
                <a:solidFill>
                  <a:schemeClr val="bg1"/>
                </a:solidFill>
              </a:rPr>
              <a:t>Mantenere l’acquisizione delle</a:t>
            </a:r>
          </a:p>
          <a:p>
            <a:pPr eaLnBrk="1" hangingPunct="1"/>
            <a:r>
              <a:rPr lang="it-IT" altLang="it-IT" sz="2400">
                <a:solidFill>
                  <a:schemeClr val="bg1"/>
                </a:solidFill>
              </a:rPr>
              <a:t>informazioni con la lettura e la</a:t>
            </a:r>
          </a:p>
          <a:p>
            <a:pPr eaLnBrk="1" hangingPunct="1"/>
            <a:r>
              <a:rPr lang="it-IT" altLang="it-IT" sz="2400">
                <a:solidFill>
                  <a:schemeClr val="bg1"/>
                </a:solidFill>
              </a:rPr>
              <a:t>scrittura</a:t>
            </a:r>
          </a:p>
        </p:txBody>
      </p:sp>
      <p:pic>
        <p:nvPicPr>
          <p:cNvPr id="11" name="Immagine 10"/>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59313" y="2606675"/>
            <a:ext cx="2100262" cy="164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Immagine 11"/>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19925" y="2606675"/>
            <a:ext cx="2011363" cy="164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CasellaDiTesto 12"/>
          <p:cNvSpPr txBox="1">
            <a:spLocks noChangeArrowheads="1"/>
          </p:cNvSpPr>
          <p:nvPr/>
        </p:nvSpPr>
        <p:spPr bwMode="auto">
          <a:xfrm>
            <a:off x="250825" y="4724400"/>
            <a:ext cx="3816350" cy="120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altLang="it-IT" sz="2400">
                <a:solidFill>
                  <a:schemeClr val="bg1"/>
                </a:solidFill>
              </a:rPr>
              <a:t>Mantenere l’elaborazione delle informazioni con giochi</a:t>
            </a:r>
          </a:p>
          <a:p>
            <a:pPr eaLnBrk="1" hangingPunct="1"/>
            <a:r>
              <a:rPr lang="it-IT" altLang="it-IT" sz="2400">
                <a:solidFill>
                  <a:schemeClr val="bg1"/>
                </a:solidFill>
              </a:rPr>
              <a:t>matematici, calcoli, quiz ecc.</a:t>
            </a:r>
          </a:p>
        </p:txBody>
      </p:sp>
      <p:pic>
        <p:nvPicPr>
          <p:cNvPr id="14" name="Immagine 13"/>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59313" y="4633913"/>
            <a:ext cx="2100262" cy="182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Immagine 14"/>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019925" y="4633913"/>
            <a:ext cx="2011363" cy="182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113376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Immagine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38288" y="1273175"/>
            <a:ext cx="6067425" cy="431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860510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2"/>
          <p:cNvSpPr txBox="1">
            <a:spLocks noChangeArrowheads="1"/>
          </p:cNvSpPr>
          <p:nvPr/>
        </p:nvSpPr>
        <p:spPr bwMode="auto">
          <a:xfrm>
            <a:off x="0" y="609600"/>
            <a:ext cx="9144000" cy="457200"/>
          </a:xfrm>
          <a:prstGeom prst="rect">
            <a:avLst/>
          </a:prstGeom>
          <a:noFill/>
          <a:ln>
            <a:noFill/>
          </a:ln>
          <a:effectLst/>
          <a:extLst>
            <a:ext uri="{909E8E84-426E-40DD-AFC4-6F175D3DCCD1}">
              <a14:hiddenFill xmlns="" xmlns:a14="http://schemas.microsoft.com/office/drawing/2010/main">
                <a:solidFill>
                  <a:schemeClr val="bg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algn="ctr" eaLnBrk="1" hangingPunct="1">
              <a:spcBef>
                <a:spcPct val="50000"/>
              </a:spcBef>
            </a:pPr>
            <a:endParaRPr lang="it-IT" sz="2400"/>
          </a:p>
        </p:txBody>
      </p:sp>
      <p:sp>
        <p:nvSpPr>
          <p:cNvPr id="111619" name="Text Box 3"/>
          <p:cNvSpPr txBox="1">
            <a:spLocks noChangeArrowheads="1"/>
          </p:cNvSpPr>
          <p:nvPr/>
        </p:nvSpPr>
        <p:spPr bwMode="auto">
          <a:xfrm>
            <a:off x="179388" y="228600"/>
            <a:ext cx="9144000" cy="1066800"/>
          </a:xfrm>
          <a:prstGeom prst="rect">
            <a:avLst/>
          </a:prstGeom>
          <a:noFill/>
          <a:ln>
            <a:noFill/>
          </a:ln>
          <a:effectLst/>
          <a:extLst>
            <a:ext uri="{909E8E84-426E-40DD-AFC4-6F175D3DCCD1}">
              <a14:hiddenFill xmlns="" xmlns:a14="http://schemas.microsoft.com/office/drawing/2010/main">
                <a:solidFill>
                  <a:schemeClr val="bg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spcBef>
                <a:spcPct val="50000"/>
              </a:spcBef>
            </a:pPr>
            <a:r>
              <a:rPr lang="it-IT" sz="3200">
                <a:solidFill>
                  <a:srgbClr val="FFFF00"/>
                </a:solidFill>
              </a:rPr>
              <a:t>SE  NON  SI  FA  NULLA  PER  RIMANERE                GIOVANI…..</a:t>
            </a:r>
          </a:p>
        </p:txBody>
      </p:sp>
      <p:sp>
        <p:nvSpPr>
          <p:cNvPr id="111621" name="Rectangle 5"/>
          <p:cNvSpPr>
            <a:spLocks noChangeArrowheads="1"/>
          </p:cNvSpPr>
          <p:nvPr/>
        </p:nvSpPr>
        <p:spPr bwMode="auto">
          <a:xfrm>
            <a:off x="193675" y="1447800"/>
            <a:ext cx="91440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3200" b="1" i="1">
                <a:solidFill>
                  <a:srgbClr val="FF3300"/>
                </a:solidFill>
              </a:rPr>
              <a:t>SI  E’  COLPEVOLI  DELLA  PROPRIA  VECCHIAIA…..</a:t>
            </a:r>
          </a:p>
        </p:txBody>
      </p:sp>
      <p:pic>
        <p:nvPicPr>
          <p:cNvPr id="111622" name="Picture 6" descr="42-1732330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33688" y="2852738"/>
            <a:ext cx="3476625" cy="347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4052164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dissolve">
                                      <p:cBhvr>
                                        <p:cTn id="7" dur="500"/>
                                        <p:tgtEl>
                                          <p:spTgt spid="111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1621"/>
                                        </p:tgtEl>
                                        <p:attrNameLst>
                                          <p:attrName>style.visibility</p:attrName>
                                        </p:attrNameLst>
                                      </p:cBhvr>
                                      <p:to>
                                        <p:strVal val="visible"/>
                                      </p:to>
                                    </p:set>
                                    <p:animEffect transition="in" filter="dissolve">
                                      <p:cBhvr>
                                        <p:cTn id="12" dur="500"/>
                                        <p:tgtEl>
                                          <p:spTgt spid="1116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528" fill="hold" nodeType="clickEffect">
                                  <p:stCondLst>
                                    <p:cond delay="0"/>
                                  </p:stCondLst>
                                  <p:childTnLst>
                                    <p:set>
                                      <p:cBhvr>
                                        <p:cTn id="16" dur="1" fill="hold">
                                          <p:stCondLst>
                                            <p:cond delay="0"/>
                                          </p:stCondLst>
                                        </p:cTn>
                                        <p:tgtEl>
                                          <p:spTgt spid="111622"/>
                                        </p:tgtEl>
                                        <p:attrNameLst>
                                          <p:attrName>style.visibility</p:attrName>
                                        </p:attrNameLst>
                                      </p:cBhvr>
                                      <p:to>
                                        <p:strVal val="visible"/>
                                      </p:to>
                                    </p:set>
                                    <p:anim calcmode="lin" valueType="num">
                                      <p:cBhvr>
                                        <p:cTn id="17" dur="500" fill="hold"/>
                                        <p:tgtEl>
                                          <p:spTgt spid="111622"/>
                                        </p:tgtEl>
                                        <p:attrNameLst>
                                          <p:attrName>ppt_w</p:attrName>
                                        </p:attrNameLst>
                                      </p:cBhvr>
                                      <p:tavLst>
                                        <p:tav tm="0">
                                          <p:val>
                                            <p:fltVal val="0"/>
                                          </p:val>
                                        </p:tav>
                                        <p:tav tm="100000">
                                          <p:val>
                                            <p:strVal val="#ppt_w"/>
                                          </p:val>
                                        </p:tav>
                                      </p:tavLst>
                                    </p:anim>
                                    <p:anim calcmode="lin" valueType="num">
                                      <p:cBhvr>
                                        <p:cTn id="18" dur="500" fill="hold"/>
                                        <p:tgtEl>
                                          <p:spTgt spid="111622"/>
                                        </p:tgtEl>
                                        <p:attrNameLst>
                                          <p:attrName>ppt_h</p:attrName>
                                        </p:attrNameLst>
                                      </p:cBhvr>
                                      <p:tavLst>
                                        <p:tav tm="0">
                                          <p:val>
                                            <p:fltVal val="0"/>
                                          </p:val>
                                        </p:tav>
                                        <p:tav tm="100000">
                                          <p:val>
                                            <p:strVal val="#ppt_h"/>
                                          </p:val>
                                        </p:tav>
                                      </p:tavLst>
                                    </p:anim>
                                    <p:anim calcmode="lin" valueType="num">
                                      <p:cBhvr>
                                        <p:cTn id="19" dur="500" fill="hold"/>
                                        <p:tgtEl>
                                          <p:spTgt spid="111622"/>
                                        </p:tgtEl>
                                        <p:attrNameLst>
                                          <p:attrName>ppt_x</p:attrName>
                                        </p:attrNameLst>
                                      </p:cBhvr>
                                      <p:tavLst>
                                        <p:tav tm="0">
                                          <p:val>
                                            <p:fltVal val="0.5"/>
                                          </p:val>
                                        </p:tav>
                                        <p:tav tm="100000">
                                          <p:val>
                                            <p:strVal val="#ppt_x"/>
                                          </p:val>
                                        </p:tav>
                                      </p:tavLst>
                                    </p:anim>
                                    <p:anim calcmode="lin" valueType="num">
                                      <p:cBhvr>
                                        <p:cTn id="20" dur="500" fill="hold"/>
                                        <p:tgtEl>
                                          <p:spTgt spid="1116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utoUpdateAnimBg="0"/>
      <p:bldP spid="111621"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olo 1"/>
          <p:cNvSpPr>
            <a:spLocks noGrp="1"/>
          </p:cNvSpPr>
          <p:nvPr>
            <p:ph type="title"/>
          </p:nvPr>
        </p:nvSpPr>
        <p:spPr>
          <a:xfrm>
            <a:off x="323850" y="-458788"/>
            <a:ext cx="8424863" cy="4319588"/>
          </a:xfrm>
        </p:spPr>
        <p:txBody>
          <a:bodyPr>
            <a:normAutofit/>
          </a:bodyPr>
          <a:lstStyle/>
          <a:p>
            <a:r>
              <a:rPr lang="it-IT" sz="3200" b="1" i="1" dirty="0" smtClean="0">
                <a:solidFill>
                  <a:srgbClr val="FFFF00"/>
                </a:solidFill>
              </a:rPr>
              <a:t>Se non trovate il tempo </a:t>
            </a:r>
            <a:br>
              <a:rPr lang="it-IT" sz="3200" b="1" i="1" dirty="0" smtClean="0">
                <a:solidFill>
                  <a:srgbClr val="FFFF00"/>
                </a:solidFill>
              </a:rPr>
            </a:br>
            <a:r>
              <a:rPr lang="it-IT" sz="3200" b="1" i="1" dirty="0" smtClean="0">
                <a:solidFill>
                  <a:srgbClr val="FFFF00"/>
                </a:solidFill>
              </a:rPr>
              <a:t>per badare alla vostra salute</a:t>
            </a:r>
            <a:br>
              <a:rPr lang="it-IT" sz="3200" b="1" i="1" dirty="0" smtClean="0">
                <a:solidFill>
                  <a:srgbClr val="FFFF00"/>
                </a:solidFill>
              </a:rPr>
            </a:br>
            <a:r>
              <a:rPr lang="it-IT" sz="3200" b="1" i="1" dirty="0" smtClean="0">
                <a:solidFill>
                  <a:srgbClr val="FFFF00"/>
                </a:solidFill>
              </a:rPr>
              <a:t> lo troverete per la vostra malattia …</a:t>
            </a:r>
          </a:p>
        </p:txBody>
      </p:sp>
      <p:sp>
        <p:nvSpPr>
          <p:cNvPr id="71685" name="Text Box 5"/>
          <p:cNvSpPr txBox="1">
            <a:spLocks noChangeArrowheads="1"/>
          </p:cNvSpPr>
          <p:nvPr/>
        </p:nvSpPr>
        <p:spPr bwMode="auto">
          <a:xfrm>
            <a:off x="1475656" y="3284984"/>
            <a:ext cx="7993063" cy="2062103"/>
          </a:xfrm>
          <a:prstGeom prst="rect">
            <a:avLst/>
          </a:prstGeom>
          <a:noFill/>
          <a:ln w="9525">
            <a:noFill/>
            <a:miter lim="800000"/>
            <a:headEnd/>
            <a:tailEnd/>
          </a:ln>
          <a:effectLst/>
        </p:spPr>
        <p:txBody>
          <a:bodyPr>
            <a:spAutoFit/>
          </a:bodyPr>
          <a:lstStyle/>
          <a:p>
            <a:pPr>
              <a:spcBef>
                <a:spcPct val="50000"/>
              </a:spcBef>
            </a:pPr>
            <a:r>
              <a:rPr lang="it-IT" sz="3200" b="1" i="1" dirty="0">
                <a:solidFill>
                  <a:schemeClr val="bg1"/>
                </a:solidFill>
              </a:rPr>
              <a:t>… perdere la salute per guadagnare</a:t>
            </a:r>
          </a:p>
          <a:p>
            <a:pPr>
              <a:spcBef>
                <a:spcPct val="50000"/>
              </a:spcBef>
            </a:pPr>
            <a:r>
              <a:rPr lang="it-IT" sz="3200" b="1" i="1" dirty="0">
                <a:solidFill>
                  <a:schemeClr val="bg1"/>
                </a:solidFill>
              </a:rPr>
              <a:t>più soldi …. poi usare i soldi per</a:t>
            </a:r>
          </a:p>
          <a:p>
            <a:pPr>
              <a:spcBef>
                <a:spcPct val="50000"/>
              </a:spcBef>
            </a:pPr>
            <a:r>
              <a:rPr lang="it-IT" sz="3200" b="1" i="1" dirty="0">
                <a:solidFill>
                  <a:schemeClr val="bg1"/>
                </a:solidFill>
              </a:rPr>
              <a:t>recuperare la salute …  ha senso?</a:t>
            </a:r>
          </a:p>
        </p:txBody>
      </p:sp>
      <p:sp>
        <p:nvSpPr>
          <p:cNvPr id="6"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20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5"/>
                                        </p:tgtEl>
                                        <p:attrNameLst>
                                          <p:attrName>style.visibility</p:attrName>
                                        </p:attrNameLst>
                                      </p:cBhvr>
                                      <p:to>
                                        <p:strVal val="visible"/>
                                      </p:to>
                                    </p:set>
                                    <p:animEffect transition="in" filter="fade">
                                      <p:cBhvr>
                                        <p:cTn id="12" dur="20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2" descr="obesity"/>
          <p:cNvPicPr>
            <a:picLocks noChangeAspect="1" noChangeArrowheads="1"/>
          </p:cNvPicPr>
          <p:nvPr/>
        </p:nvPicPr>
        <p:blipFill>
          <a:blip r:embed="rId2" cstate="print"/>
          <a:srcRect/>
          <a:stretch>
            <a:fillRect/>
          </a:stretch>
        </p:blipFill>
        <p:spPr bwMode="auto">
          <a:xfrm>
            <a:off x="2039938" y="685800"/>
            <a:ext cx="5062537" cy="4508500"/>
          </a:xfrm>
          <a:prstGeom prst="rect">
            <a:avLst/>
          </a:prstGeom>
          <a:noFill/>
        </p:spPr>
      </p:pic>
      <p:sp>
        <p:nvSpPr>
          <p:cNvPr id="284675" name="Text Box 3"/>
          <p:cNvSpPr txBox="1">
            <a:spLocks noChangeArrowheads="1"/>
          </p:cNvSpPr>
          <p:nvPr/>
        </p:nvSpPr>
        <p:spPr bwMode="auto">
          <a:xfrm>
            <a:off x="1758950" y="5715000"/>
            <a:ext cx="5556250" cy="519113"/>
          </a:xfrm>
          <a:prstGeom prst="rect">
            <a:avLst/>
          </a:prstGeom>
          <a:noFill/>
          <a:ln w="9525">
            <a:noFill/>
            <a:miter lim="800000"/>
            <a:headEnd/>
            <a:tailEnd/>
          </a:ln>
          <a:effectLst/>
        </p:spPr>
        <p:txBody>
          <a:bodyPr>
            <a:spAutoFit/>
          </a:bodyPr>
          <a:lstStyle/>
          <a:p>
            <a:pPr>
              <a:spcBef>
                <a:spcPct val="50000"/>
              </a:spcBef>
            </a:pPr>
            <a:r>
              <a:rPr lang="it-IT" sz="2800"/>
              <a:t>                </a:t>
            </a:r>
            <a:r>
              <a:rPr lang="it-IT" sz="2800" b="1">
                <a:solidFill>
                  <a:srgbClr val="FFFF66"/>
                </a:solidFill>
              </a:rPr>
              <a:t>LO  SPACCIATO</a:t>
            </a:r>
            <a:r>
              <a:rPr lang="it-IT" sz="2400" b="1">
                <a:solidFill>
                  <a:srgbClr val="FFFF66"/>
                </a:solidFill>
              </a:rPr>
              <a:t>…</a:t>
            </a:r>
          </a:p>
        </p:txBody>
      </p:sp>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0" y="457200"/>
            <a:ext cx="9144000" cy="457200"/>
          </a:xfrm>
          <a:prstGeom prst="rect">
            <a:avLst/>
          </a:prstGeom>
          <a:noFill/>
          <a:ln w="9525">
            <a:noFill/>
            <a:miter lim="800000"/>
            <a:headEnd/>
            <a:tailEnd/>
          </a:ln>
          <a:effectLst/>
        </p:spPr>
        <p:txBody>
          <a:bodyPr>
            <a:spAutoFit/>
          </a:bodyPr>
          <a:lstStyle/>
          <a:p>
            <a:pPr algn="ctr">
              <a:spcBef>
                <a:spcPct val="50000"/>
              </a:spcBef>
            </a:pPr>
            <a:endParaRPr lang="it-IT" sz="2400"/>
          </a:p>
        </p:txBody>
      </p:sp>
      <p:sp>
        <p:nvSpPr>
          <p:cNvPr id="209923" name="Text Box 3"/>
          <p:cNvSpPr txBox="1">
            <a:spLocks noChangeArrowheads="1"/>
          </p:cNvSpPr>
          <p:nvPr/>
        </p:nvSpPr>
        <p:spPr bwMode="auto">
          <a:xfrm>
            <a:off x="0" y="1676400"/>
            <a:ext cx="9144000" cy="457200"/>
          </a:xfrm>
          <a:prstGeom prst="rect">
            <a:avLst/>
          </a:prstGeom>
          <a:noFill/>
          <a:ln w="9525">
            <a:noFill/>
            <a:miter lim="800000"/>
            <a:headEnd/>
            <a:tailEnd/>
          </a:ln>
          <a:effectLst/>
        </p:spPr>
        <p:txBody>
          <a:bodyPr>
            <a:spAutoFit/>
          </a:bodyPr>
          <a:lstStyle/>
          <a:p>
            <a:pPr algn="ctr">
              <a:spcBef>
                <a:spcPct val="50000"/>
              </a:spcBef>
            </a:pPr>
            <a:r>
              <a:rPr lang="it-IT" sz="2400"/>
              <a:t>	</a:t>
            </a:r>
          </a:p>
        </p:txBody>
      </p:sp>
      <p:sp>
        <p:nvSpPr>
          <p:cNvPr id="209924" name="Text Box 4"/>
          <p:cNvSpPr txBox="1">
            <a:spLocks noChangeArrowheads="1"/>
          </p:cNvSpPr>
          <p:nvPr/>
        </p:nvSpPr>
        <p:spPr bwMode="auto">
          <a:xfrm>
            <a:off x="0" y="533400"/>
            <a:ext cx="9144000" cy="5078313"/>
          </a:xfrm>
          <a:prstGeom prst="rect">
            <a:avLst/>
          </a:prstGeom>
          <a:noFill/>
          <a:ln w="9525">
            <a:noFill/>
            <a:miter lim="800000"/>
            <a:headEnd/>
            <a:tailEnd/>
          </a:ln>
          <a:effectLst/>
        </p:spPr>
        <p:txBody>
          <a:bodyPr>
            <a:spAutoFit/>
          </a:bodyPr>
          <a:lstStyle/>
          <a:p>
            <a:pPr>
              <a:spcBef>
                <a:spcPct val="50000"/>
              </a:spcBef>
            </a:pPr>
            <a:r>
              <a:rPr lang="it-IT" sz="2400" dirty="0">
                <a:solidFill>
                  <a:schemeClr val="bg1"/>
                </a:solidFill>
              </a:rPr>
              <a:t>UN  ALTRO  IMPORTANTE  FATTORE  </a:t>
            </a:r>
            <a:r>
              <a:rPr lang="it-IT" sz="2400" dirty="0" err="1">
                <a:solidFill>
                  <a:schemeClr val="bg1"/>
                </a:solidFill>
              </a:rPr>
              <a:t>DI</a:t>
            </a:r>
            <a:r>
              <a:rPr lang="it-IT" sz="2400" dirty="0">
                <a:solidFill>
                  <a:schemeClr val="bg1"/>
                </a:solidFill>
              </a:rPr>
              <a:t>  PREVENZIONE</a:t>
            </a:r>
          </a:p>
          <a:p>
            <a:pPr>
              <a:spcBef>
                <a:spcPct val="50000"/>
              </a:spcBef>
            </a:pPr>
            <a:r>
              <a:rPr lang="it-IT" sz="2400" dirty="0">
                <a:solidFill>
                  <a:schemeClr val="bg1"/>
                </a:solidFill>
              </a:rPr>
              <a:t>CHE,  SE  PRATICATO  CON  REGOLARITA’,  PUO’  OTTENERE</a:t>
            </a:r>
          </a:p>
          <a:p>
            <a:pPr>
              <a:spcBef>
                <a:spcPct val="50000"/>
              </a:spcBef>
            </a:pPr>
            <a:r>
              <a:rPr lang="it-IT" sz="2400" dirty="0">
                <a:solidFill>
                  <a:schemeClr val="bg1"/>
                </a:solidFill>
              </a:rPr>
              <a:t>NOTEVOLI  RISULTATI  E’:</a:t>
            </a:r>
          </a:p>
          <a:p>
            <a:pPr>
              <a:spcBef>
                <a:spcPct val="50000"/>
              </a:spcBef>
            </a:pPr>
            <a:r>
              <a:rPr lang="it-IT" sz="2800" b="1" dirty="0">
                <a:solidFill>
                  <a:srgbClr val="FF0000"/>
                </a:solidFill>
              </a:rPr>
              <a:t>ASCOLTARE  E  CONTROLLARE  IL  PROPRIO  </a:t>
            </a:r>
            <a:r>
              <a:rPr lang="it-IT" sz="2800" b="1" dirty="0" smtClean="0">
                <a:solidFill>
                  <a:srgbClr val="FF0000"/>
                </a:solidFill>
              </a:rPr>
              <a:t>CORPO PERCHE’</a:t>
            </a:r>
          </a:p>
          <a:p>
            <a:pPr>
              <a:spcBef>
                <a:spcPct val="50000"/>
              </a:spcBef>
            </a:pPr>
            <a:r>
              <a:rPr lang="it-IT" sz="2800" b="1" dirty="0" smtClean="0">
                <a:solidFill>
                  <a:srgbClr val="FF0000"/>
                </a:solidFill>
              </a:rPr>
              <a:t>       </a:t>
            </a:r>
            <a:r>
              <a:rPr lang="it-IT" sz="2800" b="1" i="1" dirty="0" smtClean="0">
                <a:solidFill>
                  <a:srgbClr val="FF0000"/>
                </a:solidFill>
              </a:rPr>
              <a:t>NOI SIAMO I PRIMI MEDICI </a:t>
            </a:r>
            <a:r>
              <a:rPr lang="it-IT" sz="2800" b="1" i="1" dirty="0" err="1" smtClean="0">
                <a:solidFill>
                  <a:srgbClr val="FF0000"/>
                </a:solidFill>
              </a:rPr>
              <a:t>DI</a:t>
            </a:r>
            <a:r>
              <a:rPr lang="it-IT" sz="2800" b="1" i="1" dirty="0" smtClean="0">
                <a:solidFill>
                  <a:srgbClr val="FF0000"/>
                </a:solidFill>
              </a:rPr>
              <a:t> NOI STESSI</a:t>
            </a:r>
            <a:endParaRPr lang="it-IT" sz="2800" b="1" i="1" dirty="0">
              <a:solidFill>
                <a:srgbClr val="FF0000"/>
              </a:solidFill>
            </a:endParaRPr>
          </a:p>
          <a:p>
            <a:pPr>
              <a:spcBef>
                <a:spcPct val="50000"/>
              </a:spcBef>
            </a:pPr>
            <a:r>
              <a:rPr lang="it-IT" sz="2400" dirty="0">
                <a:solidFill>
                  <a:srgbClr val="FFFF00"/>
                </a:solidFill>
              </a:rPr>
              <a:t>CIOE’  FARE  ATTENZIONE  E  NON  SOTTOVALUTARE</a:t>
            </a:r>
          </a:p>
          <a:p>
            <a:pPr>
              <a:spcBef>
                <a:spcPct val="50000"/>
              </a:spcBef>
            </a:pPr>
            <a:r>
              <a:rPr lang="it-IT" sz="2400" dirty="0">
                <a:solidFill>
                  <a:srgbClr val="FFFF00"/>
                </a:solidFill>
              </a:rPr>
              <a:t>I CAMBIAMENTI </a:t>
            </a:r>
            <a:r>
              <a:rPr lang="it-IT" sz="2400" dirty="0" smtClean="0">
                <a:solidFill>
                  <a:srgbClr val="FFFF00"/>
                </a:solidFill>
              </a:rPr>
              <a:t>, I SINTOMI NUOVI O PARTICOLARI CHE PERDURANO E</a:t>
            </a:r>
          </a:p>
          <a:p>
            <a:pPr>
              <a:spcBef>
                <a:spcPct val="50000"/>
              </a:spcBef>
            </a:pPr>
            <a:r>
              <a:rPr lang="it-IT" sz="2400" dirty="0" smtClean="0">
                <a:solidFill>
                  <a:srgbClr val="FFFF00"/>
                </a:solidFill>
              </a:rPr>
              <a:t>LE  </a:t>
            </a:r>
            <a:r>
              <a:rPr lang="it-IT" sz="2400" dirty="0">
                <a:solidFill>
                  <a:srgbClr val="FFFF00"/>
                </a:solidFill>
              </a:rPr>
              <a:t>ALTERAZIONI  DEL  </a:t>
            </a:r>
            <a:r>
              <a:rPr lang="it-IT" sz="2400" dirty="0" smtClean="0">
                <a:solidFill>
                  <a:srgbClr val="FFFF00"/>
                </a:solidFill>
              </a:rPr>
              <a:t>NOSTRO ORGANISMO</a:t>
            </a:r>
            <a:r>
              <a:rPr lang="it-IT" sz="2400" dirty="0" smtClean="0"/>
              <a:t>  </a:t>
            </a:r>
          </a:p>
          <a:p>
            <a:pPr>
              <a:spcBef>
                <a:spcPct val="50000"/>
              </a:spcBef>
            </a:pPr>
            <a:r>
              <a:rPr lang="it-IT" sz="2400" dirty="0" smtClean="0">
                <a:solidFill>
                  <a:schemeClr val="bg1"/>
                </a:solidFill>
              </a:rPr>
              <a:t>(</a:t>
            </a:r>
            <a:r>
              <a:rPr lang="it-IT" sz="2400" i="1" u="sng" dirty="0" smtClean="0">
                <a:solidFill>
                  <a:schemeClr val="bg1"/>
                </a:solidFill>
              </a:rPr>
              <a:t>SENZA DIVENTARE IPOCONDRIACI </a:t>
            </a:r>
            <a:r>
              <a:rPr lang="it-IT" sz="2400" dirty="0" smtClean="0">
                <a:solidFill>
                  <a:schemeClr val="bg1"/>
                </a:solidFill>
              </a:rPr>
              <a:t>- PARLARNE COL PROPRIO MEDICO) </a:t>
            </a:r>
            <a:endParaRPr lang="it-IT" sz="2400" dirty="0">
              <a:solidFill>
                <a:schemeClr val="bg1"/>
              </a:solidFill>
            </a:endParaRPr>
          </a:p>
        </p:txBody>
      </p:sp>
      <p:sp>
        <p:nvSpPr>
          <p:cNvPr id="6"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p:cNvSpPr txBox="1">
            <a:spLocks noChangeArrowheads="1"/>
          </p:cNvSpPr>
          <p:nvPr/>
        </p:nvSpPr>
        <p:spPr bwMode="auto">
          <a:xfrm>
            <a:off x="0" y="304800"/>
            <a:ext cx="9144000" cy="2677656"/>
          </a:xfrm>
          <a:prstGeom prst="rect">
            <a:avLst/>
          </a:prstGeom>
          <a:noFill/>
          <a:ln w="9525">
            <a:noFill/>
            <a:miter lim="800000"/>
            <a:headEnd/>
            <a:tailEnd/>
          </a:ln>
          <a:effectLst/>
        </p:spPr>
        <p:txBody>
          <a:bodyPr>
            <a:spAutoFit/>
          </a:bodyPr>
          <a:lstStyle/>
          <a:p>
            <a:pPr>
              <a:spcBef>
                <a:spcPct val="50000"/>
              </a:spcBef>
            </a:pPr>
            <a:r>
              <a:rPr lang="it-IT" sz="2400" b="1" u="sng" dirty="0">
                <a:solidFill>
                  <a:srgbClr val="FF0000"/>
                </a:solidFill>
              </a:rPr>
              <a:t>LA  PILLOLA</a:t>
            </a:r>
            <a:r>
              <a:rPr lang="it-IT" sz="2400" dirty="0">
                <a:solidFill>
                  <a:srgbClr val="FFFF66"/>
                </a:solidFill>
              </a:rPr>
              <a:t>  (O INTEGRATORE) </a:t>
            </a:r>
          </a:p>
          <a:p>
            <a:pPr>
              <a:spcBef>
                <a:spcPct val="50000"/>
              </a:spcBef>
            </a:pPr>
            <a:r>
              <a:rPr lang="it-IT" sz="2400" dirty="0" smtClean="0">
                <a:solidFill>
                  <a:schemeClr val="bg1"/>
                </a:solidFill>
              </a:rPr>
              <a:t>NON  </a:t>
            </a:r>
            <a:r>
              <a:rPr lang="it-IT" sz="2400" dirty="0">
                <a:solidFill>
                  <a:schemeClr val="bg1"/>
                </a:solidFill>
              </a:rPr>
              <a:t>CORREGGE  UNO  STILE  </a:t>
            </a:r>
            <a:r>
              <a:rPr lang="it-IT" sz="2400" dirty="0" err="1">
                <a:solidFill>
                  <a:schemeClr val="bg1"/>
                </a:solidFill>
              </a:rPr>
              <a:t>DI</a:t>
            </a:r>
            <a:endParaRPr lang="it-IT" sz="2400" dirty="0">
              <a:solidFill>
                <a:schemeClr val="bg1"/>
              </a:solidFill>
            </a:endParaRPr>
          </a:p>
          <a:p>
            <a:pPr>
              <a:spcBef>
                <a:spcPct val="50000"/>
              </a:spcBef>
            </a:pPr>
            <a:r>
              <a:rPr lang="it-IT" sz="2400" dirty="0">
                <a:solidFill>
                  <a:schemeClr val="bg1"/>
                </a:solidFill>
              </a:rPr>
              <a:t>VITA  ERRATO,  NON  CORREGGE  LA  SEDENTARIETA’,   </a:t>
            </a:r>
          </a:p>
          <a:p>
            <a:pPr>
              <a:spcBef>
                <a:spcPct val="50000"/>
              </a:spcBef>
            </a:pPr>
            <a:r>
              <a:rPr lang="it-IT" sz="2400" dirty="0">
                <a:solidFill>
                  <a:schemeClr val="bg1"/>
                </a:solidFill>
              </a:rPr>
              <a:t>L’ABITUDINE  AL  FUMO  </a:t>
            </a:r>
            <a:r>
              <a:rPr lang="it-IT" sz="2400" dirty="0" err="1">
                <a:solidFill>
                  <a:schemeClr val="bg1"/>
                </a:solidFill>
              </a:rPr>
              <a:t>DI</a:t>
            </a:r>
            <a:r>
              <a:rPr lang="it-IT" sz="2400" dirty="0">
                <a:solidFill>
                  <a:schemeClr val="bg1"/>
                </a:solidFill>
              </a:rPr>
              <a:t>  SIGARETTA,  </a:t>
            </a:r>
          </a:p>
          <a:p>
            <a:pPr>
              <a:spcBef>
                <a:spcPct val="50000"/>
              </a:spcBef>
            </a:pPr>
            <a:r>
              <a:rPr lang="it-IT" sz="2400" dirty="0">
                <a:solidFill>
                  <a:schemeClr val="bg1"/>
                </a:solidFill>
              </a:rPr>
              <a:t>L’APPROCCIO  SBAGLIATO  AL  </a:t>
            </a:r>
            <a:r>
              <a:rPr lang="it-IT" sz="2400" dirty="0" err="1">
                <a:solidFill>
                  <a:schemeClr val="bg1"/>
                </a:solidFill>
              </a:rPr>
              <a:t>CIBO…</a:t>
            </a:r>
            <a:r>
              <a:rPr lang="it-IT" sz="2400" dirty="0">
                <a:solidFill>
                  <a:schemeClr val="bg1"/>
                </a:solidFill>
              </a:rPr>
              <a:t>.</a:t>
            </a:r>
          </a:p>
        </p:txBody>
      </p:sp>
      <p:sp>
        <p:nvSpPr>
          <p:cNvPr id="230403" name="Text Box 3"/>
          <p:cNvSpPr txBox="1">
            <a:spLocks noChangeArrowheads="1"/>
          </p:cNvSpPr>
          <p:nvPr/>
        </p:nvSpPr>
        <p:spPr bwMode="auto">
          <a:xfrm>
            <a:off x="0" y="3048000"/>
            <a:ext cx="9144000" cy="1384995"/>
          </a:xfrm>
          <a:prstGeom prst="rect">
            <a:avLst/>
          </a:prstGeom>
          <a:noFill/>
          <a:ln w="9525">
            <a:noFill/>
            <a:miter lim="800000"/>
            <a:headEnd/>
            <a:tailEnd/>
          </a:ln>
          <a:effectLst/>
        </p:spPr>
        <p:txBody>
          <a:bodyPr>
            <a:spAutoFit/>
          </a:bodyPr>
          <a:lstStyle/>
          <a:p>
            <a:pPr>
              <a:spcBef>
                <a:spcPct val="50000"/>
              </a:spcBef>
            </a:pPr>
            <a:r>
              <a:rPr lang="it-IT" sz="2400" dirty="0">
                <a:solidFill>
                  <a:srgbClr val="FFFF66"/>
                </a:solidFill>
              </a:rPr>
              <a:t>LA  FALSA  ILLUSIONE  DELL’ESISTENZA  </a:t>
            </a:r>
            <a:r>
              <a:rPr lang="it-IT" sz="2400" dirty="0" err="1">
                <a:solidFill>
                  <a:srgbClr val="FFFF66"/>
                </a:solidFill>
              </a:rPr>
              <a:t>DI</a:t>
            </a:r>
            <a:r>
              <a:rPr lang="it-IT" sz="2400" dirty="0">
                <a:solidFill>
                  <a:srgbClr val="FFFF66"/>
                </a:solidFill>
              </a:rPr>
              <a:t>  UN  ANTIDOTO  PUO</a:t>
            </a:r>
            <a:r>
              <a:rPr lang="it-IT" sz="2400" dirty="0" smtClean="0">
                <a:solidFill>
                  <a:srgbClr val="FFFF66"/>
                </a:solidFill>
              </a:rPr>
              <a:t>’ ADDIRITTURA  </a:t>
            </a:r>
            <a:r>
              <a:rPr lang="it-IT" sz="2400" dirty="0">
                <a:solidFill>
                  <a:srgbClr val="FFFF66"/>
                </a:solidFill>
              </a:rPr>
              <a:t>FAVORIRE  COMPORTAMENTI  ERRONEI :</a:t>
            </a:r>
          </a:p>
          <a:p>
            <a:pPr>
              <a:spcBef>
                <a:spcPct val="50000"/>
              </a:spcBef>
            </a:pPr>
            <a:endParaRPr lang="it-IT" sz="2400" dirty="0"/>
          </a:p>
        </p:txBody>
      </p:sp>
      <p:sp>
        <p:nvSpPr>
          <p:cNvPr id="230404" name="WordArt 4"/>
          <p:cNvSpPr>
            <a:spLocks noChangeArrowheads="1" noChangeShapeType="1" noTextEdit="1"/>
          </p:cNvSpPr>
          <p:nvPr/>
        </p:nvSpPr>
        <p:spPr bwMode="auto">
          <a:xfrm>
            <a:off x="1687513" y="4038600"/>
            <a:ext cx="5100637" cy="3429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it-IT" sz="2400" kern="10" dirty="0">
                <a:ln w="9525">
                  <a:round/>
                  <a:headEnd/>
                  <a:tailEnd/>
                </a:ln>
                <a:solidFill>
                  <a:srgbClr val="FF0000"/>
                </a:solidFill>
                <a:latin typeface="Times New Roman"/>
                <a:cs typeface="Times New Roman"/>
              </a:rPr>
              <a:t>TANTO  POI  PRENDO  LA  PILLOLINA...</a:t>
            </a:r>
          </a:p>
        </p:txBody>
      </p:sp>
      <p:sp>
        <p:nvSpPr>
          <p:cNvPr id="230405" name="Text Box 5"/>
          <p:cNvSpPr txBox="1">
            <a:spLocks noChangeArrowheads="1"/>
          </p:cNvSpPr>
          <p:nvPr/>
        </p:nvSpPr>
        <p:spPr bwMode="auto">
          <a:xfrm>
            <a:off x="0" y="4724400"/>
            <a:ext cx="9144000" cy="1004888"/>
          </a:xfrm>
          <a:prstGeom prst="rect">
            <a:avLst/>
          </a:prstGeom>
          <a:noFill/>
          <a:ln w="9525">
            <a:noFill/>
            <a:miter lim="800000"/>
            <a:headEnd/>
            <a:tailEnd/>
          </a:ln>
          <a:effectLst/>
        </p:spPr>
        <p:txBody>
          <a:bodyPr>
            <a:spAutoFit/>
          </a:bodyPr>
          <a:lstStyle/>
          <a:p>
            <a:pPr>
              <a:spcBef>
                <a:spcPct val="50000"/>
              </a:spcBef>
            </a:pPr>
            <a:r>
              <a:rPr lang="it-IT" sz="2400">
                <a:solidFill>
                  <a:srgbClr val="FFFF00"/>
                </a:solidFill>
              </a:rPr>
              <a:t>I  FARMACI  E/O  GLI  INTEGRATORI  NON  DEVONO  ESSERE</a:t>
            </a:r>
          </a:p>
          <a:p>
            <a:pPr>
              <a:spcBef>
                <a:spcPct val="50000"/>
              </a:spcBef>
            </a:pPr>
            <a:r>
              <a:rPr lang="it-IT" sz="2400"/>
              <a:t>                                                     </a:t>
            </a:r>
          </a:p>
        </p:txBody>
      </p:sp>
      <p:sp>
        <p:nvSpPr>
          <p:cNvPr id="230406" name="WordArt 6"/>
          <p:cNvSpPr>
            <a:spLocks noChangeArrowheads="1" noChangeShapeType="1" noTextEdit="1"/>
          </p:cNvSpPr>
          <p:nvPr/>
        </p:nvSpPr>
        <p:spPr bwMode="auto">
          <a:xfrm>
            <a:off x="3727450" y="5257800"/>
            <a:ext cx="1046163" cy="571500"/>
          </a:xfrm>
          <a:prstGeom prst="rect">
            <a:avLst/>
          </a:prstGeom>
        </p:spPr>
        <p:txBody>
          <a:bodyPr wrap="none" fromWordArt="1">
            <a:prstTxWarp prst="textPlain">
              <a:avLst>
                <a:gd name="adj" fmla="val 50000"/>
              </a:avLst>
            </a:prstTxWarp>
          </a:bodyPr>
          <a:lstStyle/>
          <a:p>
            <a:pPr algn="ctr"/>
            <a:r>
              <a:rPr lang="it-IT" sz="3200" kern="10">
                <a:ln w="12700">
                  <a:solidFill>
                    <a:srgbClr val="3333CC"/>
                  </a:solidFill>
                  <a:round/>
                  <a:headEnd/>
                  <a:tailEnd/>
                </a:ln>
                <a:solidFill>
                  <a:srgbClr val="FF0000">
                    <a:alpha val="50000"/>
                  </a:srgbClr>
                </a:solidFill>
                <a:effectLst>
                  <a:outerShdw dist="45791" dir="2021404" algn="ctr" rotWithShape="0">
                    <a:srgbClr val="9999FF"/>
                  </a:outerShdw>
                </a:effectLst>
                <a:latin typeface="Arial Black"/>
              </a:rPr>
              <a:t>M A I</a:t>
            </a:r>
          </a:p>
        </p:txBody>
      </p:sp>
      <p:sp>
        <p:nvSpPr>
          <p:cNvPr id="230407" name="Text Box 7"/>
          <p:cNvSpPr txBox="1">
            <a:spLocks noChangeArrowheads="1"/>
          </p:cNvSpPr>
          <p:nvPr/>
        </p:nvSpPr>
        <p:spPr bwMode="auto">
          <a:xfrm>
            <a:off x="0" y="5943600"/>
            <a:ext cx="9144000" cy="457200"/>
          </a:xfrm>
          <a:prstGeom prst="rect">
            <a:avLst/>
          </a:prstGeom>
          <a:noFill/>
          <a:ln w="9525">
            <a:noFill/>
            <a:miter lim="800000"/>
            <a:headEnd/>
            <a:tailEnd/>
          </a:ln>
          <a:effectLst/>
        </p:spPr>
        <p:txBody>
          <a:bodyPr>
            <a:spAutoFit/>
          </a:bodyPr>
          <a:lstStyle/>
          <a:p>
            <a:pPr>
              <a:spcBef>
                <a:spcPct val="50000"/>
              </a:spcBef>
            </a:pPr>
            <a:r>
              <a:rPr lang="it-IT" sz="2400">
                <a:solidFill>
                  <a:srgbClr val="FFFF00"/>
                </a:solidFill>
              </a:rPr>
              <a:t>UN  ALIBI  PER  EVITARE  UN  CORRETTO  STILE  DI  VITA</a:t>
            </a:r>
          </a:p>
        </p:txBody>
      </p:sp>
      <p:sp>
        <p:nvSpPr>
          <p:cNvPr id="9"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0402"/>
                                        </p:tgtEl>
                                        <p:attrNameLst>
                                          <p:attrName>style.visibility</p:attrName>
                                        </p:attrNameLst>
                                      </p:cBhvr>
                                      <p:to>
                                        <p:strVal val="visible"/>
                                      </p:to>
                                    </p:set>
                                    <p:animEffect transition="in" filter="dissolve">
                                      <p:cBhvr>
                                        <p:cTn id="7" dur="500"/>
                                        <p:tgtEl>
                                          <p:spTgt spid="23040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0403"/>
                                        </p:tgtEl>
                                        <p:attrNameLst>
                                          <p:attrName>style.visibility</p:attrName>
                                        </p:attrNameLst>
                                      </p:cBhvr>
                                      <p:to>
                                        <p:strVal val="visible"/>
                                      </p:to>
                                    </p:set>
                                    <p:animEffect transition="in" filter="checkerboard(across)">
                                      <p:cBhvr>
                                        <p:cTn id="12" dur="500"/>
                                        <p:tgtEl>
                                          <p:spTgt spid="23040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528" fill="hold" grpId="0" nodeType="clickEffect">
                                  <p:stCondLst>
                                    <p:cond delay="0"/>
                                  </p:stCondLst>
                                  <p:childTnLst>
                                    <p:set>
                                      <p:cBhvr>
                                        <p:cTn id="16" dur="1" fill="hold">
                                          <p:stCondLst>
                                            <p:cond delay="0"/>
                                          </p:stCondLst>
                                        </p:cTn>
                                        <p:tgtEl>
                                          <p:spTgt spid="230404"/>
                                        </p:tgtEl>
                                        <p:attrNameLst>
                                          <p:attrName>style.visibility</p:attrName>
                                        </p:attrNameLst>
                                      </p:cBhvr>
                                      <p:to>
                                        <p:strVal val="visible"/>
                                      </p:to>
                                    </p:set>
                                    <p:anim calcmode="lin" valueType="num">
                                      <p:cBhvr>
                                        <p:cTn id="17" dur="500" fill="hold"/>
                                        <p:tgtEl>
                                          <p:spTgt spid="230404"/>
                                        </p:tgtEl>
                                        <p:attrNameLst>
                                          <p:attrName>ppt_w</p:attrName>
                                        </p:attrNameLst>
                                      </p:cBhvr>
                                      <p:tavLst>
                                        <p:tav tm="0">
                                          <p:val>
                                            <p:fltVal val="0"/>
                                          </p:val>
                                        </p:tav>
                                        <p:tav tm="100000">
                                          <p:val>
                                            <p:strVal val="#ppt_w"/>
                                          </p:val>
                                        </p:tav>
                                      </p:tavLst>
                                    </p:anim>
                                    <p:anim calcmode="lin" valueType="num">
                                      <p:cBhvr>
                                        <p:cTn id="18" dur="500" fill="hold"/>
                                        <p:tgtEl>
                                          <p:spTgt spid="230404"/>
                                        </p:tgtEl>
                                        <p:attrNameLst>
                                          <p:attrName>ppt_h</p:attrName>
                                        </p:attrNameLst>
                                      </p:cBhvr>
                                      <p:tavLst>
                                        <p:tav tm="0">
                                          <p:val>
                                            <p:fltVal val="0"/>
                                          </p:val>
                                        </p:tav>
                                        <p:tav tm="100000">
                                          <p:val>
                                            <p:strVal val="#ppt_h"/>
                                          </p:val>
                                        </p:tav>
                                      </p:tavLst>
                                    </p:anim>
                                    <p:anim calcmode="lin" valueType="num">
                                      <p:cBhvr>
                                        <p:cTn id="19" dur="500" fill="hold"/>
                                        <p:tgtEl>
                                          <p:spTgt spid="230404"/>
                                        </p:tgtEl>
                                        <p:attrNameLst>
                                          <p:attrName>ppt_x</p:attrName>
                                        </p:attrNameLst>
                                      </p:cBhvr>
                                      <p:tavLst>
                                        <p:tav tm="0">
                                          <p:val>
                                            <p:fltVal val="0.5"/>
                                          </p:val>
                                        </p:tav>
                                        <p:tav tm="100000">
                                          <p:val>
                                            <p:strVal val="#ppt_x"/>
                                          </p:val>
                                        </p:tav>
                                      </p:tavLst>
                                    </p:anim>
                                    <p:anim calcmode="lin" valueType="num">
                                      <p:cBhvr>
                                        <p:cTn id="20" dur="500" fill="hold"/>
                                        <p:tgtEl>
                                          <p:spTgt spid="23040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0405"/>
                                        </p:tgtEl>
                                        <p:attrNameLst>
                                          <p:attrName>style.visibility</p:attrName>
                                        </p:attrNameLst>
                                      </p:cBhvr>
                                      <p:to>
                                        <p:strVal val="visible"/>
                                      </p:to>
                                    </p:set>
                                    <p:anim calcmode="lin" valueType="num">
                                      <p:cBhvr additive="base">
                                        <p:cTn id="25" dur="500" fill="hold"/>
                                        <p:tgtEl>
                                          <p:spTgt spid="230405"/>
                                        </p:tgtEl>
                                        <p:attrNameLst>
                                          <p:attrName>ppt_x</p:attrName>
                                        </p:attrNameLst>
                                      </p:cBhvr>
                                      <p:tavLst>
                                        <p:tav tm="0">
                                          <p:val>
                                            <p:strVal val="0-#ppt_w/2"/>
                                          </p:val>
                                        </p:tav>
                                        <p:tav tm="100000">
                                          <p:val>
                                            <p:strVal val="#ppt_x"/>
                                          </p:val>
                                        </p:tav>
                                      </p:tavLst>
                                    </p:anim>
                                    <p:anim calcmode="lin" valueType="num">
                                      <p:cBhvr additive="base">
                                        <p:cTn id="26" dur="500" fill="hold"/>
                                        <p:tgtEl>
                                          <p:spTgt spid="23040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230406"/>
                                        </p:tgtEl>
                                        <p:attrNameLst>
                                          <p:attrName>style.visibility</p:attrName>
                                        </p:attrNameLst>
                                      </p:cBhvr>
                                      <p:to>
                                        <p:strVal val="visible"/>
                                      </p:to>
                                    </p:set>
                                    <p:anim calcmode="lin" valueType="num">
                                      <p:cBhvr>
                                        <p:cTn id="31" dur="500" fill="hold"/>
                                        <p:tgtEl>
                                          <p:spTgt spid="230406"/>
                                        </p:tgtEl>
                                        <p:attrNameLst>
                                          <p:attrName>ppt_w</p:attrName>
                                        </p:attrNameLst>
                                      </p:cBhvr>
                                      <p:tavLst>
                                        <p:tav tm="0">
                                          <p:val>
                                            <p:fltVal val="0"/>
                                          </p:val>
                                        </p:tav>
                                        <p:tav tm="100000">
                                          <p:val>
                                            <p:strVal val="#ppt_w"/>
                                          </p:val>
                                        </p:tav>
                                      </p:tavLst>
                                    </p:anim>
                                    <p:anim calcmode="lin" valueType="num">
                                      <p:cBhvr>
                                        <p:cTn id="32" dur="500" fill="hold"/>
                                        <p:tgtEl>
                                          <p:spTgt spid="230406"/>
                                        </p:tgtEl>
                                        <p:attrNameLst>
                                          <p:attrName>ppt_h</p:attrName>
                                        </p:attrNameLst>
                                      </p:cBhvr>
                                      <p:tavLst>
                                        <p:tav tm="0">
                                          <p:val>
                                            <p:fltVal val="0"/>
                                          </p:val>
                                        </p:tav>
                                        <p:tav tm="100000">
                                          <p:val>
                                            <p:strVal val="#ppt_h"/>
                                          </p:val>
                                        </p:tav>
                                      </p:tavLst>
                                    </p:anim>
                                    <p:anim calcmode="lin" valueType="num">
                                      <p:cBhvr>
                                        <p:cTn id="33" dur="500" fill="hold"/>
                                        <p:tgtEl>
                                          <p:spTgt spid="230406"/>
                                        </p:tgtEl>
                                        <p:attrNameLst>
                                          <p:attrName>ppt_x</p:attrName>
                                        </p:attrNameLst>
                                      </p:cBhvr>
                                      <p:tavLst>
                                        <p:tav tm="0">
                                          <p:val>
                                            <p:fltVal val="0.5"/>
                                          </p:val>
                                        </p:tav>
                                        <p:tav tm="100000">
                                          <p:val>
                                            <p:strVal val="#ppt_x"/>
                                          </p:val>
                                        </p:tav>
                                      </p:tavLst>
                                    </p:anim>
                                    <p:anim calcmode="lin" valueType="num">
                                      <p:cBhvr>
                                        <p:cTn id="34" dur="500" fill="hold"/>
                                        <p:tgtEl>
                                          <p:spTgt spid="230406"/>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30407"/>
                                        </p:tgtEl>
                                        <p:attrNameLst>
                                          <p:attrName>style.visibility</p:attrName>
                                        </p:attrNameLst>
                                      </p:cBhvr>
                                      <p:to>
                                        <p:strVal val="visible"/>
                                      </p:to>
                                    </p:set>
                                    <p:animEffect transition="in" filter="dissolve">
                                      <p:cBhvr>
                                        <p:cTn id="39" dur="500"/>
                                        <p:tgtEl>
                                          <p:spTgt spid="230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autoUpdateAnimBg="0"/>
      <p:bldP spid="230403" grpId="0" autoUpdateAnimBg="0"/>
      <p:bldP spid="230404" grpId="0" animBg="1"/>
      <p:bldP spid="230405" grpId="0" autoUpdateAnimBg="0"/>
      <p:bldP spid="230406" grpId="0" animBg="1"/>
      <p:bldP spid="230407"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ccia a destra 2"/>
          <p:cNvSpPr/>
          <p:nvPr/>
        </p:nvSpPr>
        <p:spPr bwMode="auto">
          <a:xfrm>
            <a:off x="683568" y="1700808"/>
            <a:ext cx="5400600" cy="360040"/>
          </a:xfrm>
          <a:prstGeom prst="rightArrow">
            <a:avLst/>
          </a:prstGeom>
          <a:solidFill>
            <a:srgbClr val="FFFF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Times New Roman" pitchFamily="18" charset="0"/>
            </a:endParaRPr>
          </a:p>
        </p:txBody>
      </p:sp>
      <p:sp>
        <p:nvSpPr>
          <p:cNvPr id="4" name="CasellaDiTesto 3"/>
          <p:cNvSpPr txBox="1"/>
          <p:nvPr/>
        </p:nvSpPr>
        <p:spPr>
          <a:xfrm>
            <a:off x="2051720" y="1360110"/>
            <a:ext cx="576064" cy="400110"/>
          </a:xfrm>
          <a:prstGeom prst="rect">
            <a:avLst/>
          </a:prstGeom>
          <a:noFill/>
        </p:spPr>
        <p:txBody>
          <a:bodyPr wrap="square" rtlCol="0">
            <a:spAutoFit/>
          </a:bodyPr>
          <a:lstStyle/>
          <a:p>
            <a:r>
              <a:rPr lang="it-IT" sz="2000" b="1" dirty="0" smtClean="0">
                <a:solidFill>
                  <a:schemeClr val="bg1"/>
                </a:solidFill>
              </a:rPr>
              <a:t>20</a:t>
            </a:r>
            <a:endParaRPr lang="it-IT" sz="2000" b="1" dirty="0">
              <a:solidFill>
                <a:schemeClr val="bg1"/>
              </a:solidFill>
            </a:endParaRPr>
          </a:p>
        </p:txBody>
      </p:sp>
      <p:sp>
        <p:nvSpPr>
          <p:cNvPr id="5" name="CasellaDiTesto 4"/>
          <p:cNvSpPr txBox="1"/>
          <p:nvPr/>
        </p:nvSpPr>
        <p:spPr>
          <a:xfrm>
            <a:off x="3714147" y="1360110"/>
            <a:ext cx="648072" cy="400110"/>
          </a:xfrm>
          <a:prstGeom prst="rect">
            <a:avLst/>
          </a:prstGeom>
          <a:noFill/>
        </p:spPr>
        <p:txBody>
          <a:bodyPr wrap="square" rtlCol="0">
            <a:spAutoFit/>
          </a:bodyPr>
          <a:lstStyle/>
          <a:p>
            <a:r>
              <a:rPr lang="it-IT" sz="2000" b="1" dirty="0" smtClean="0">
                <a:solidFill>
                  <a:schemeClr val="bg1"/>
                </a:solidFill>
              </a:rPr>
              <a:t>40</a:t>
            </a:r>
            <a:endParaRPr lang="it-IT" sz="2000" b="1" dirty="0">
              <a:solidFill>
                <a:schemeClr val="bg1"/>
              </a:solidFill>
            </a:endParaRPr>
          </a:p>
        </p:txBody>
      </p:sp>
      <p:sp>
        <p:nvSpPr>
          <p:cNvPr id="6" name="CasellaDiTesto 5"/>
          <p:cNvSpPr txBox="1"/>
          <p:nvPr/>
        </p:nvSpPr>
        <p:spPr>
          <a:xfrm>
            <a:off x="624048" y="1331476"/>
            <a:ext cx="576064" cy="400110"/>
          </a:xfrm>
          <a:prstGeom prst="rect">
            <a:avLst/>
          </a:prstGeom>
          <a:noFill/>
        </p:spPr>
        <p:txBody>
          <a:bodyPr wrap="square" rtlCol="0">
            <a:spAutoFit/>
          </a:bodyPr>
          <a:lstStyle/>
          <a:p>
            <a:r>
              <a:rPr lang="it-IT" sz="2000" b="1" dirty="0" smtClean="0">
                <a:solidFill>
                  <a:schemeClr val="bg1"/>
                </a:solidFill>
              </a:rPr>
              <a:t>0</a:t>
            </a:r>
            <a:endParaRPr lang="it-IT" sz="2000" b="1" dirty="0">
              <a:solidFill>
                <a:schemeClr val="bg1"/>
              </a:solidFill>
            </a:endParaRPr>
          </a:p>
        </p:txBody>
      </p:sp>
      <p:sp>
        <p:nvSpPr>
          <p:cNvPr id="7" name="Freccia a destra 6"/>
          <p:cNvSpPr/>
          <p:nvPr/>
        </p:nvSpPr>
        <p:spPr bwMode="auto">
          <a:xfrm>
            <a:off x="2204579" y="2996951"/>
            <a:ext cx="5400000" cy="360000"/>
          </a:xfrm>
          <a:prstGeom prst="rightArrow">
            <a:avLst>
              <a:gd name="adj1" fmla="val 51156"/>
              <a:gd name="adj2" fmla="val 47971"/>
            </a:avLst>
          </a:prstGeom>
          <a:solidFill>
            <a:srgbClr val="FFFF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rgbClr val="FFFF00"/>
              </a:solidFill>
              <a:effectLst/>
              <a:latin typeface="Times New Roman" pitchFamily="18" charset="0"/>
            </a:endParaRPr>
          </a:p>
        </p:txBody>
      </p:sp>
      <p:sp>
        <p:nvSpPr>
          <p:cNvPr id="8" name="Freccia a destra 7"/>
          <p:cNvSpPr/>
          <p:nvPr/>
        </p:nvSpPr>
        <p:spPr bwMode="auto">
          <a:xfrm>
            <a:off x="2195736" y="2976768"/>
            <a:ext cx="5040560" cy="336262"/>
          </a:xfrm>
          <a:prstGeom prst="rightArrow">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Times New Roman" pitchFamily="18" charset="0"/>
            </a:endParaRPr>
          </a:p>
        </p:txBody>
      </p:sp>
      <p:sp>
        <p:nvSpPr>
          <p:cNvPr id="9" name="Freccia a destra 8"/>
          <p:cNvSpPr/>
          <p:nvPr/>
        </p:nvSpPr>
        <p:spPr bwMode="auto">
          <a:xfrm>
            <a:off x="3923926" y="4317065"/>
            <a:ext cx="5184000" cy="288000"/>
          </a:xfrm>
          <a:prstGeom prst="rightArrow">
            <a:avLst>
              <a:gd name="adj1" fmla="val 65162"/>
              <a:gd name="adj2" fmla="val 50000"/>
            </a:avLst>
          </a:prstGeom>
          <a:solidFill>
            <a:srgbClr val="FFFF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rgbClr val="FFFF00"/>
              </a:solidFill>
              <a:effectLst/>
              <a:latin typeface="Times New Roman" pitchFamily="18" charset="0"/>
            </a:endParaRPr>
          </a:p>
        </p:txBody>
      </p:sp>
      <p:sp>
        <p:nvSpPr>
          <p:cNvPr id="10" name="Freccia a destra 9"/>
          <p:cNvSpPr/>
          <p:nvPr/>
        </p:nvSpPr>
        <p:spPr bwMode="auto">
          <a:xfrm>
            <a:off x="5508104" y="5625264"/>
            <a:ext cx="5400000" cy="360000"/>
          </a:xfrm>
          <a:prstGeom prst="rightArrow">
            <a:avLst/>
          </a:prstGeom>
          <a:solidFill>
            <a:srgbClr val="FFFF00"/>
          </a:solidFill>
          <a:ln>
            <a:noFill/>
          </a:ln>
          <a:effectLs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Times New Roman" pitchFamily="18" charset="0"/>
            </a:endParaRPr>
          </a:p>
        </p:txBody>
      </p:sp>
      <p:sp>
        <p:nvSpPr>
          <p:cNvPr id="11" name="CasellaDiTesto 10"/>
          <p:cNvSpPr txBox="1"/>
          <p:nvPr/>
        </p:nvSpPr>
        <p:spPr>
          <a:xfrm>
            <a:off x="2123728" y="2636912"/>
            <a:ext cx="432048" cy="400110"/>
          </a:xfrm>
          <a:prstGeom prst="rect">
            <a:avLst/>
          </a:prstGeom>
          <a:noFill/>
        </p:spPr>
        <p:txBody>
          <a:bodyPr wrap="square" rtlCol="0">
            <a:spAutoFit/>
          </a:bodyPr>
          <a:lstStyle/>
          <a:p>
            <a:r>
              <a:rPr lang="it-IT" sz="2000" b="1" dirty="0" smtClean="0">
                <a:solidFill>
                  <a:schemeClr val="bg1"/>
                </a:solidFill>
              </a:rPr>
              <a:t>0</a:t>
            </a:r>
            <a:endParaRPr lang="it-IT" sz="2000" b="1" dirty="0">
              <a:solidFill>
                <a:schemeClr val="bg1"/>
              </a:solidFill>
            </a:endParaRPr>
          </a:p>
        </p:txBody>
      </p:sp>
      <p:sp>
        <p:nvSpPr>
          <p:cNvPr id="12" name="CasellaDiTesto 11"/>
          <p:cNvSpPr txBox="1"/>
          <p:nvPr/>
        </p:nvSpPr>
        <p:spPr>
          <a:xfrm>
            <a:off x="3744000" y="2636912"/>
            <a:ext cx="618219" cy="400110"/>
          </a:xfrm>
          <a:prstGeom prst="rect">
            <a:avLst/>
          </a:prstGeom>
          <a:noFill/>
        </p:spPr>
        <p:txBody>
          <a:bodyPr wrap="square" rtlCol="0">
            <a:spAutoFit/>
          </a:bodyPr>
          <a:lstStyle/>
          <a:p>
            <a:r>
              <a:rPr lang="it-IT" sz="2000" b="1" dirty="0" smtClean="0">
                <a:solidFill>
                  <a:schemeClr val="bg1"/>
                </a:solidFill>
              </a:rPr>
              <a:t>20</a:t>
            </a:r>
            <a:endParaRPr lang="it-IT" sz="2000" b="1" dirty="0">
              <a:solidFill>
                <a:schemeClr val="bg1"/>
              </a:solidFill>
            </a:endParaRPr>
          </a:p>
        </p:txBody>
      </p:sp>
      <p:sp>
        <p:nvSpPr>
          <p:cNvPr id="13" name="CasellaDiTesto 12"/>
          <p:cNvSpPr txBox="1"/>
          <p:nvPr/>
        </p:nvSpPr>
        <p:spPr>
          <a:xfrm>
            <a:off x="179511" y="12648"/>
            <a:ext cx="8784976" cy="1077218"/>
          </a:xfrm>
          <a:prstGeom prst="rect">
            <a:avLst/>
          </a:prstGeom>
          <a:noFill/>
        </p:spPr>
        <p:txBody>
          <a:bodyPr wrap="square" rtlCol="0">
            <a:spAutoFit/>
          </a:bodyPr>
          <a:lstStyle/>
          <a:p>
            <a:r>
              <a:rPr lang="it-IT" sz="3200" dirty="0" smtClean="0">
                <a:solidFill>
                  <a:schemeClr val="bg1"/>
                </a:solidFill>
              </a:rPr>
              <a:t>L’evoluzione è preoccupata della </a:t>
            </a:r>
            <a:r>
              <a:rPr lang="it-IT" sz="3200" dirty="0" smtClean="0">
                <a:solidFill>
                  <a:srgbClr val="FF0000"/>
                </a:solidFill>
              </a:rPr>
              <a:t>continuazione della specie</a:t>
            </a:r>
            <a:r>
              <a:rPr lang="it-IT" sz="3200" dirty="0" smtClean="0">
                <a:solidFill>
                  <a:schemeClr val="bg1"/>
                </a:solidFill>
              </a:rPr>
              <a:t> e non del singolo individuo</a:t>
            </a:r>
            <a:endParaRPr lang="it-IT" sz="3200" dirty="0">
              <a:solidFill>
                <a:schemeClr val="bg1"/>
              </a:solidFill>
            </a:endParaRPr>
          </a:p>
        </p:txBody>
      </p:sp>
      <p:sp>
        <p:nvSpPr>
          <p:cNvPr id="14" name="CasellaDiTesto 13"/>
          <p:cNvSpPr txBox="1"/>
          <p:nvPr/>
        </p:nvSpPr>
        <p:spPr>
          <a:xfrm>
            <a:off x="5508104" y="2636912"/>
            <a:ext cx="576064" cy="400110"/>
          </a:xfrm>
          <a:prstGeom prst="rect">
            <a:avLst/>
          </a:prstGeom>
          <a:noFill/>
        </p:spPr>
        <p:txBody>
          <a:bodyPr wrap="square" rtlCol="0">
            <a:spAutoFit/>
          </a:bodyPr>
          <a:lstStyle/>
          <a:p>
            <a:r>
              <a:rPr lang="it-IT" sz="2000" b="1" dirty="0" smtClean="0">
                <a:solidFill>
                  <a:schemeClr val="bg1"/>
                </a:solidFill>
              </a:rPr>
              <a:t>40</a:t>
            </a:r>
            <a:endParaRPr lang="it-IT" sz="2000" b="1" dirty="0">
              <a:solidFill>
                <a:schemeClr val="bg1"/>
              </a:solidFill>
            </a:endParaRPr>
          </a:p>
        </p:txBody>
      </p:sp>
      <p:sp>
        <p:nvSpPr>
          <p:cNvPr id="15" name="CasellaDiTesto 14"/>
          <p:cNvSpPr txBox="1"/>
          <p:nvPr/>
        </p:nvSpPr>
        <p:spPr>
          <a:xfrm>
            <a:off x="3869059" y="3933056"/>
            <a:ext cx="618219" cy="400110"/>
          </a:xfrm>
          <a:prstGeom prst="rect">
            <a:avLst/>
          </a:prstGeom>
          <a:noFill/>
        </p:spPr>
        <p:txBody>
          <a:bodyPr wrap="square" rtlCol="0">
            <a:spAutoFit/>
          </a:bodyPr>
          <a:lstStyle/>
          <a:p>
            <a:r>
              <a:rPr lang="it-IT" sz="2000" b="1" dirty="0" smtClean="0">
                <a:solidFill>
                  <a:schemeClr val="bg1"/>
                </a:solidFill>
              </a:rPr>
              <a:t>0</a:t>
            </a:r>
            <a:endParaRPr lang="it-IT" sz="2000" b="1" dirty="0">
              <a:solidFill>
                <a:schemeClr val="bg1"/>
              </a:solidFill>
            </a:endParaRPr>
          </a:p>
        </p:txBody>
      </p:sp>
      <p:sp>
        <p:nvSpPr>
          <p:cNvPr id="16" name="CasellaDiTesto 15"/>
          <p:cNvSpPr txBox="1"/>
          <p:nvPr/>
        </p:nvSpPr>
        <p:spPr>
          <a:xfrm>
            <a:off x="5508104" y="3916955"/>
            <a:ext cx="720080" cy="400110"/>
          </a:xfrm>
          <a:prstGeom prst="rect">
            <a:avLst/>
          </a:prstGeom>
          <a:noFill/>
        </p:spPr>
        <p:txBody>
          <a:bodyPr wrap="square" rtlCol="0">
            <a:spAutoFit/>
          </a:bodyPr>
          <a:lstStyle/>
          <a:p>
            <a:r>
              <a:rPr lang="it-IT" sz="2000" b="1" dirty="0" smtClean="0">
                <a:solidFill>
                  <a:schemeClr val="bg1"/>
                </a:solidFill>
              </a:rPr>
              <a:t>20</a:t>
            </a:r>
            <a:endParaRPr lang="it-IT" sz="2000" b="1" dirty="0">
              <a:solidFill>
                <a:schemeClr val="bg1"/>
              </a:solidFill>
            </a:endParaRPr>
          </a:p>
        </p:txBody>
      </p:sp>
      <p:sp>
        <p:nvSpPr>
          <p:cNvPr id="17" name="CasellaDiTesto 16"/>
          <p:cNvSpPr txBox="1"/>
          <p:nvPr/>
        </p:nvSpPr>
        <p:spPr>
          <a:xfrm>
            <a:off x="7236296" y="3905808"/>
            <a:ext cx="622413" cy="400110"/>
          </a:xfrm>
          <a:prstGeom prst="rect">
            <a:avLst/>
          </a:prstGeom>
          <a:noFill/>
        </p:spPr>
        <p:txBody>
          <a:bodyPr wrap="square" rtlCol="0">
            <a:spAutoFit/>
          </a:bodyPr>
          <a:lstStyle/>
          <a:p>
            <a:r>
              <a:rPr lang="it-IT" sz="2000" b="1" dirty="0" smtClean="0">
                <a:solidFill>
                  <a:schemeClr val="bg1"/>
                </a:solidFill>
              </a:rPr>
              <a:t>40</a:t>
            </a:r>
            <a:endParaRPr lang="it-IT" sz="2000" b="1" dirty="0">
              <a:solidFill>
                <a:schemeClr val="bg1"/>
              </a:solidFill>
            </a:endParaRPr>
          </a:p>
        </p:txBody>
      </p:sp>
      <p:sp>
        <p:nvSpPr>
          <p:cNvPr id="18" name="CasellaDiTesto 17"/>
          <p:cNvSpPr txBox="1"/>
          <p:nvPr/>
        </p:nvSpPr>
        <p:spPr>
          <a:xfrm>
            <a:off x="5508104" y="5229200"/>
            <a:ext cx="360040" cy="400110"/>
          </a:xfrm>
          <a:prstGeom prst="rect">
            <a:avLst/>
          </a:prstGeom>
          <a:noFill/>
        </p:spPr>
        <p:txBody>
          <a:bodyPr wrap="square" rtlCol="0">
            <a:spAutoFit/>
          </a:bodyPr>
          <a:lstStyle/>
          <a:p>
            <a:r>
              <a:rPr lang="it-IT" sz="2000" b="1" dirty="0" smtClean="0">
                <a:solidFill>
                  <a:schemeClr val="bg1"/>
                </a:solidFill>
              </a:rPr>
              <a:t>0</a:t>
            </a:r>
            <a:endParaRPr lang="it-IT" sz="2000" b="1" dirty="0">
              <a:solidFill>
                <a:schemeClr val="bg1"/>
              </a:solidFill>
            </a:endParaRPr>
          </a:p>
        </p:txBody>
      </p:sp>
      <p:sp>
        <p:nvSpPr>
          <p:cNvPr id="19" name="CasellaDiTesto 18"/>
          <p:cNvSpPr txBox="1"/>
          <p:nvPr/>
        </p:nvSpPr>
        <p:spPr>
          <a:xfrm>
            <a:off x="7236296" y="5229200"/>
            <a:ext cx="622413" cy="400110"/>
          </a:xfrm>
          <a:prstGeom prst="rect">
            <a:avLst/>
          </a:prstGeom>
          <a:noFill/>
        </p:spPr>
        <p:txBody>
          <a:bodyPr wrap="square" rtlCol="0">
            <a:spAutoFit/>
          </a:bodyPr>
          <a:lstStyle/>
          <a:p>
            <a:r>
              <a:rPr lang="it-IT" sz="2000" b="1" dirty="0" smtClean="0">
                <a:solidFill>
                  <a:schemeClr val="bg1"/>
                </a:solidFill>
              </a:rPr>
              <a:t>20</a:t>
            </a:r>
            <a:endParaRPr lang="it-IT" sz="2000" b="1" dirty="0">
              <a:solidFill>
                <a:schemeClr val="bg1"/>
              </a:solidFill>
            </a:endParaRPr>
          </a:p>
        </p:txBody>
      </p:sp>
      <p:sp>
        <p:nvSpPr>
          <p:cNvPr id="20" name="Freccia in giù 19"/>
          <p:cNvSpPr/>
          <p:nvPr/>
        </p:nvSpPr>
        <p:spPr bwMode="auto">
          <a:xfrm>
            <a:off x="2843808" y="2060848"/>
            <a:ext cx="540060" cy="900000"/>
          </a:xfrm>
          <a:prstGeom prst="downArrow">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Times New Roman" pitchFamily="18" charset="0"/>
            </a:endParaRPr>
          </a:p>
        </p:txBody>
      </p:sp>
      <p:sp>
        <p:nvSpPr>
          <p:cNvPr id="21" name="Freccia in giù 20"/>
          <p:cNvSpPr/>
          <p:nvPr/>
        </p:nvSpPr>
        <p:spPr bwMode="auto">
          <a:xfrm>
            <a:off x="4571999" y="3356951"/>
            <a:ext cx="540000" cy="900000"/>
          </a:xfrm>
          <a:prstGeom prst="downArrow">
            <a:avLst/>
          </a:prstGeom>
          <a:solidFill>
            <a:schemeClr val="bg1"/>
          </a:solidFill>
          <a:ln>
            <a:noFill/>
          </a:ln>
          <a:effectLs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Times New Roman" pitchFamily="18" charset="0"/>
            </a:endParaRPr>
          </a:p>
        </p:txBody>
      </p:sp>
      <p:sp>
        <p:nvSpPr>
          <p:cNvPr id="22" name="Freccia in giù 21"/>
          <p:cNvSpPr/>
          <p:nvPr/>
        </p:nvSpPr>
        <p:spPr bwMode="auto">
          <a:xfrm>
            <a:off x="6228184" y="4725144"/>
            <a:ext cx="540000" cy="900000"/>
          </a:xfrm>
          <a:prstGeom prst="downArrow">
            <a:avLst/>
          </a:prstGeom>
          <a:solidFill>
            <a:schemeClr val="bg1"/>
          </a:solidFill>
          <a:ln>
            <a:noFill/>
          </a:ln>
          <a:effectLs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Times New Roman" pitchFamily="18" charset="0"/>
            </a:endParaRPr>
          </a:p>
        </p:txBody>
      </p:sp>
      <p:sp>
        <p:nvSpPr>
          <p:cNvPr id="23" name="Freccia in giù 22"/>
          <p:cNvSpPr/>
          <p:nvPr/>
        </p:nvSpPr>
        <p:spPr bwMode="auto">
          <a:xfrm>
            <a:off x="8208104" y="5985264"/>
            <a:ext cx="540000" cy="900000"/>
          </a:xfrm>
          <a:prstGeom prst="downArrow">
            <a:avLst/>
          </a:prstGeom>
          <a:solidFill>
            <a:schemeClr val="bg1"/>
          </a:solidFill>
          <a:ln>
            <a:noFill/>
          </a:ln>
          <a:effectLs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Times New Roman" pitchFamily="18" charset="0"/>
            </a:endParaRPr>
          </a:p>
        </p:txBody>
      </p:sp>
      <p:sp>
        <p:nvSpPr>
          <p:cNvPr id="24" name="Rettangolo arrotondato 23"/>
          <p:cNvSpPr/>
          <p:nvPr/>
        </p:nvSpPr>
        <p:spPr bwMode="auto">
          <a:xfrm>
            <a:off x="1946183" y="1268760"/>
            <a:ext cx="2416036" cy="2044270"/>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Times New Roman" pitchFamily="18" charset="0"/>
            </a:endParaRPr>
          </a:p>
        </p:txBody>
      </p:sp>
      <p:sp>
        <p:nvSpPr>
          <p:cNvPr id="25" name="Rettangolo arrotondato 24"/>
          <p:cNvSpPr/>
          <p:nvPr/>
        </p:nvSpPr>
        <p:spPr bwMode="auto">
          <a:xfrm>
            <a:off x="3635896" y="2510849"/>
            <a:ext cx="2448271" cy="2092464"/>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Times New Roman" pitchFamily="18" charset="0"/>
            </a:endParaRPr>
          </a:p>
        </p:txBody>
      </p:sp>
      <p:sp>
        <p:nvSpPr>
          <p:cNvPr id="26" name="Rettangolo arrotondato 25"/>
          <p:cNvSpPr/>
          <p:nvPr/>
        </p:nvSpPr>
        <p:spPr bwMode="auto">
          <a:xfrm>
            <a:off x="5280348" y="3786426"/>
            <a:ext cx="2471156" cy="2173264"/>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Times New Roman" pitchFamily="18" charset="0"/>
            </a:endParaRPr>
          </a:p>
        </p:txBody>
      </p:sp>
      <p:sp>
        <p:nvSpPr>
          <p:cNvPr id="27" name="CasellaDiTesto 26"/>
          <p:cNvSpPr txBox="1"/>
          <p:nvPr/>
        </p:nvSpPr>
        <p:spPr>
          <a:xfrm>
            <a:off x="179904" y="5784401"/>
            <a:ext cx="4248471" cy="400110"/>
          </a:xfrm>
          <a:prstGeom prst="rect">
            <a:avLst/>
          </a:prstGeom>
          <a:noFill/>
        </p:spPr>
        <p:txBody>
          <a:bodyPr wrap="square" rtlCol="0">
            <a:spAutoFit/>
          </a:bodyPr>
          <a:lstStyle/>
          <a:p>
            <a:r>
              <a:rPr lang="it-IT" sz="2000" dirty="0" smtClean="0">
                <a:solidFill>
                  <a:schemeClr val="bg1"/>
                </a:solidFill>
              </a:rPr>
              <a:t>Darwin C 1850; Poli A 2008</a:t>
            </a:r>
            <a:endParaRPr lang="it-IT" sz="2000" dirty="0">
              <a:solidFill>
                <a:schemeClr val="bg1"/>
              </a:solidFill>
            </a:endParaRPr>
          </a:p>
        </p:txBody>
      </p:sp>
      <p:sp>
        <p:nvSpPr>
          <p:cNvPr id="28" name="CasellaDiTesto 27"/>
          <p:cNvSpPr txBox="1"/>
          <p:nvPr/>
        </p:nvSpPr>
        <p:spPr>
          <a:xfrm>
            <a:off x="6824088" y="1360110"/>
            <a:ext cx="2196303" cy="1323439"/>
          </a:xfrm>
          <a:prstGeom prst="rect">
            <a:avLst/>
          </a:prstGeom>
          <a:solidFill>
            <a:schemeClr val="tx1"/>
          </a:solidFill>
        </p:spPr>
        <p:txBody>
          <a:bodyPr wrap="square" rtlCol="0">
            <a:spAutoFit/>
          </a:bodyPr>
          <a:lstStyle/>
          <a:p>
            <a:r>
              <a:rPr lang="it-IT" sz="2000" b="1" dirty="0" smtClean="0">
                <a:solidFill>
                  <a:srgbClr val="FF0000"/>
                </a:solidFill>
              </a:rPr>
              <a:t>  Infarto,  Ictus, Diabete, Tumori, </a:t>
            </a:r>
            <a:r>
              <a:rPr lang="it-IT" sz="2000" b="1" dirty="0" err="1" smtClean="0">
                <a:solidFill>
                  <a:srgbClr val="FF0000"/>
                </a:solidFill>
              </a:rPr>
              <a:t>S.Metabolica</a:t>
            </a:r>
            <a:r>
              <a:rPr lang="it-IT" sz="2000" b="1" dirty="0" smtClean="0">
                <a:solidFill>
                  <a:srgbClr val="FF0000"/>
                </a:solidFill>
              </a:rPr>
              <a:t>, Demenza ecc..</a:t>
            </a:r>
            <a:endParaRPr lang="it-IT" sz="2000" b="1" dirty="0">
              <a:solidFill>
                <a:srgbClr val="FF0000"/>
              </a:solidFill>
            </a:endParaRPr>
          </a:p>
        </p:txBody>
      </p:sp>
      <p:sp>
        <p:nvSpPr>
          <p:cNvPr id="29" name="Rettangolo 28"/>
          <p:cNvSpPr/>
          <p:nvPr/>
        </p:nvSpPr>
        <p:spPr bwMode="auto">
          <a:xfrm>
            <a:off x="6768183" y="1331476"/>
            <a:ext cx="2196303" cy="13054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Times New Roman" pitchFamily="18" charset="0"/>
            </a:endParaRPr>
          </a:p>
        </p:txBody>
      </p:sp>
      <p:sp>
        <p:nvSpPr>
          <p:cNvPr id="31" name="Freccia circolare in su 30"/>
          <p:cNvSpPr/>
          <p:nvPr/>
        </p:nvSpPr>
        <p:spPr bwMode="auto">
          <a:xfrm rot="10091916">
            <a:off x="5508184" y="1032909"/>
            <a:ext cx="1440000" cy="612000"/>
          </a:xfrm>
          <a:prstGeom prst="curvedUpArrow">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Times New Roman" pitchFamily="18" charset="0"/>
            </a:endParaRPr>
          </a:p>
        </p:txBody>
      </p:sp>
      <p:sp>
        <p:nvSpPr>
          <p:cNvPr id="3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9470971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animBg="1"/>
      <p:bldP spid="9" grpId="0" animBg="1"/>
      <p:bldP spid="10" grpId="0" animBg="1"/>
      <p:bldP spid="11" grpId="0"/>
      <p:bldP spid="12" grpId="0"/>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P spid="26" grpId="0" animBg="1"/>
      <p:bldP spid="27" grpId="0"/>
      <p:bldP spid="28"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2178" name="Picture 2" descr="Risultati immagini per donatori di sangue immagini"/>
          <p:cNvPicPr>
            <a:picLocks noChangeAspect="1" noChangeArrowheads="1"/>
          </p:cNvPicPr>
          <p:nvPr/>
        </p:nvPicPr>
        <p:blipFill>
          <a:blip r:embed="rId2" cstate="print"/>
          <a:srcRect/>
          <a:stretch>
            <a:fillRect/>
          </a:stretch>
        </p:blipFill>
        <p:spPr bwMode="auto">
          <a:xfrm>
            <a:off x="467544" y="764704"/>
            <a:ext cx="8172400" cy="4637837"/>
          </a:xfrm>
          <a:prstGeom prst="rect">
            <a:avLst/>
          </a:prstGeom>
          <a:noFill/>
        </p:spPr>
      </p:pic>
      <p:sp>
        <p:nvSpPr>
          <p:cNvPr id="3" name="CasellaDiTesto 2"/>
          <p:cNvSpPr txBox="1"/>
          <p:nvPr/>
        </p:nvSpPr>
        <p:spPr>
          <a:xfrm>
            <a:off x="3203848" y="5733256"/>
            <a:ext cx="6984776" cy="584775"/>
          </a:xfrm>
          <a:prstGeom prst="rect">
            <a:avLst/>
          </a:prstGeom>
          <a:noFill/>
        </p:spPr>
        <p:txBody>
          <a:bodyPr wrap="square" rtlCol="0">
            <a:spAutoFit/>
          </a:bodyPr>
          <a:lstStyle/>
          <a:p>
            <a:r>
              <a:rPr lang="it-IT" sz="3200" i="1" u="sng" dirty="0" smtClean="0">
                <a:solidFill>
                  <a:srgbClr val="FFFF00"/>
                </a:solidFill>
              </a:rPr>
              <a:t>La  Donazione</a:t>
            </a:r>
            <a:endParaRPr lang="it-IT" sz="3200" i="1" u="sng" dirty="0">
              <a:solidFill>
                <a:srgbClr val="FFFF00"/>
              </a:solidFill>
            </a:endParaRPr>
          </a:p>
        </p:txBody>
      </p:sp>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42535" y="1844836"/>
            <a:ext cx="7920880" cy="1323439"/>
          </a:xfrm>
          <a:prstGeom prst="rect">
            <a:avLst/>
          </a:prstGeom>
          <a:noFill/>
        </p:spPr>
        <p:txBody>
          <a:bodyPr wrap="square" rtlCol="0">
            <a:spAutoFit/>
          </a:bodyPr>
          <a:lstStyle/>
          <a:p>
            <a:pPr fontAlgn="base">
              <a:spcBef>
                <a:spcPct val="0"/>
              </a:spcBef>
              <a:spcAft>
                <a:spcPct val="0"/>
              </a:spcAft>
            </a:pPr>
            <a:r>
              <a:rPr lang="it-IT" sz="3600" dirty="0" smtClean="0">
                <a:solidFill>
                  <a:srgbClr val="FFFF00"/>
                </a:solidFill>
                <a:latin typeface="Arial" charset="0"/>
              </a:rPr>
              <a:t>«</a:t>
            </a:r>
            <a:r>
              <a:rPr lang="it-IT" sz="4000" dirty="0" smtClean="0">
                <a:solidFill>
                  <a:srgbClr val="FFFF00"/>
                </a:solidFill>
                <a:latin typeface="Arial" charset="0"/>
              </a:rPr>
              <a:t>La salute non è tutto,</a:t>
            </a:r>
          </a:p>
          <a:p>
            <a:pPr fontAlgn="base">
              <a:spcBef>
                <a:spcPct val="0"/>
              </a:spcBef>
              <a:spcAft>
                <a:spcPct val="0"/>
              </a:spcAft>
            </a:pPr>
            <a:r>
              <a:rPr lang="it-IT" sz="4000" dirty="0">
                <a:solidFill>
                  <a:srgbClr val="FFFF00"/>
                </a:solidFill>
                <a:latin typeface="Arial" charset="0"/>
              </a:rPr>
              <a:t>m</a:t>
            </a:r>
            <a:r>
              <a:rPr lang="it-IT" sz="4000" dirty="0" smtClean="0">
                <a:solidFill>
                  <a:srgbClr val="FFFF00"/>
                </a:solidFill>
                <a:latin typeface="Arial" charset="0"/>
              </a:rPr>
              <a:t>a senza la salute tutto è niente</a:t>
            </a:r>
            <a:r>
              <a:rPr lang="it-IT" sz="3600" dirty="0" smtClean="0">
                <a:solidFill>
                  <a:srgbClr val="FFFF00"/>
                </a:solidFill>
                <a:latin typeface="Arial" charset="0"/>
              </a:rPr>
              <a:t>»</a:t>
            </a:r>
            <a:endParaRPr lang="it-IT" sz="3600" dirty="0">
              <a:solidFill>
                <a:srgbClr val="FFFF00"/>
              </a:solidFill>
              <a:latin typeface="Arial" charset="0"/>
            </a:endParaRPr>
          </a:p>
        </p:txBody>
      </p:sp>
      <p:sp>
        <p:nvSpPr>
          <p:cNvPr id="4" name="CasellaDiTesto 3"/>
          <p:cNvSpPr txBox="1"/>
          <p:nvPr/>
        </p:nvSpPr>
        <p:spPr>
          <a:xfrm>
            <a:off x="4496867" y="4407507"/>
            <a:ext cx="3170174" cy="461665"/>
          </a:xfrm>
          <a:prstGeom prst="rect">
            <a:avLst/>
          </a:prstGeom>
          <a:noFill/>
        </p:spPr>
        <p:txBody>
          <a:bodyPr wrap="square" rtlCol="0">
            <a:spAutoFit/>
          </a:bodyPr>
          <a:lstStyle/>
          <a:p>
            <a:pPr fontAlgn="base">
              <a:spcBef>
                <a:spcPct val="0"/>
              </a:spcBef>
              <a:spcAft>
                <a:spcPct val="0"/>
              </a:spcAft>
            </a:pPr>
            <a:r>
              <a:rPr lang="it-IT" sz="2400" dirty="0" smtClean="0">
                <a:solidFill>
                  <a:srgbClr val="FFFFFF"/>
                </a:solidFill>
                <a:latin typeface="Arial" charset="0"/>
              </a:rPr>
              <a:t>(A. Schopenhauer)</a:t>
            </a:r>
            <a:endParaRPr lang="it-IT" sz="2400" dirty="0">
              <a:solidFill>
                <a:srgbClr val="FFFFFF"/>
              </a:solidFill>
              <a:latin typeface="Arial" charset="0"/>
            </a:endParaRPr>
          </a:p>
        </p:txBody>
      </p:sp>
      <p:sp>
        <p:nvSpPr>
          <p:cNvPr id="6"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8594024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CasellaDiTesto 3"/>
          <p:cNvSpPr txBox="1">
            <a:spLocks noChangeArrowheads="1"/>
          </p:cNvSpPr>
          <p:nvPr/>
        </p:nvSpPr>
        <p:spPr bwMode="auto">
          <a:xfrm>
            <a:off x="935038" y="2244725"/>
            <a:ext cx="7273925" cy="1754326"/>
          </a:xfrm>
          <a:prstGeom prst="rect">
            <a:avLst/>
          </a:prstGeom>
          <a:noFill/>
          <a:ln w="9525">
            <a:noFill/>
            <a:miter lim="800000"/>
            <a:headEnd/>
            <a:tailEnd/>
          </a:ln>
        </p:spPr>
        <p:txBody>
          <a:bodyPr>
            <a:spAutoFit/>
          </a:bodyPr>
          <a:lstStyle/>
          <a:p>
            <a:r>
              <a:rPr lang="it-IT" sz="3600" i="1" dirty="0">
                <a:solidFill>
                  <a:srgbClr val="FFFF00"/>
                </a:solidFill>
              </a:rPr>
              <a:t>La salute di una persona è strettamente collegata alle scelte che la persona </a:t>
            </a:r>
            <a:r>
              <a:rPr lang="it-IT" sz="3600" i="1" dirty="0" smtClean="0">
                <a:solidFill>
                  <a:srgbClr val="FFFF00"/>
                </a:solidFill>
              </a:rPr>
              <a:t>fa</a:t>
            </a:r>
            <a:r>
              <a:rPr lang="it-IT" sz="3200" i="1" dirty="0" smtClean="0">
                <a:solidFill>
                  <a:srgbClr val="FFFF00"/>
                </a:solidFill>
              </a:rPr>
              <a:t>..</a:t>
            </a:r>
            <a:endParaRPr lang="it-IT" sz="3200" i="1" dirty="0">
              <a:solidFill>
                <a:srgbClr val="FFFF00"/>
              </a:solidFill>
            </a:endParaRPr>
          </a:p>
        </p:txBody>
      </p:sp>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ctrTitle"/>
          </p:nvPr>
        </p:nvSpPr>
        <p:spPr>
          <a:xfrm>
            <a:off x="2171700" y="381000"/>
            <a:ext cx="4800600" cy="1219200"/>
          </a:xfrm>
          <a:solidFill>
            <a:srgbClr val="000080"/>
          </a:solidFill>
        </p:spPr>
        <p:txBody>
          <a:bodyPr/>
          <a:lstStyle/>
          <a:p>
            <a:pPr eaLnBrk="1" hangingPunct="1"/>
            <a:r>
              <a:rPr lang="it-IT" sz="3200" b="1" smtClean="0">
                <a:solidFill>
                  <a:srgbClr val="FFFF00"/>
                </a:solidFill>
              </a:rPr>
              <a:t>La prevenzione</a:t>
            </a:r>
          </a:p>
        </p:txBody>
      </p:sp>
      <p:sp>
        <p:nvSpPr>
          <p:cNvPr id="282630" name="Text Box 6"/>
          <p:cNvSpPr txBox="1">
            <a:spLocks noChangeArrowheads="1"/>
          </p:cNvSpPr>
          <p:nvPr/>
        </p:nvSpPr>
        <p:spPr bwMode="auto">
          <a:xfrm>
            <a:off x="762000" y="2133752"/>
            <a:ext cx="7620000" cy="1801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buFont typeface="Wingdings" pitchFamily="2" charset="2"/>
              <a:buNone/>
            </a:pPr>
            <a:r>
              <a:rPr lang="it-IT" sz="2800" dirty="0">
                <a:solidFill>
                  <a:srgbClr val="000000"/>
                </a:solidFill>
              </a:rPr>
              <a:t>               </a:t>
            </a:r>
            <a:r>
              <a:rPr lang="it-IT" sz="2800" dirty="0" smtClean="0">
                <a:solidFill>
                  <a:srgbClr val="000000"/>
                </a:solidFill>
              </a:rPr>
              <a:t> </a:t>
            </a:r>
            <a:r>
              <a:rPr lang="it-IT" sz="2800" dirty="0">
                <a:solidFill>
                  <a:srgbClr val="FFFFFF"/>
                </a:solidFill>
              </a:rPr>
              <a:t>La prevenzione deve mediare tra:</a:t>
            </a:r>
          </a:p>
          <a:p>
            <a:pPr eaLnBrk="1" fontAlgn="base" hangingPunct="1">
              <a:spcBef>
                <a:spcPct val="50000"/>
              </a:spcBef>
              <a:spcAft>
                <a:spcPct val="0"/>
              </a:spcAft>
              <a:buFont typeface="Wingdings" pitchFamily="2" charset="2"/>
              <a:buChar char="Ø"/>
            </a:pPr>
            <a:r>
              <a:rPr lang="it-IT" sz="2800" dirty="0">
                <a:solidFill>
                  <a:srgbClr val="000000"/>
                </a:solidFill>
              </a:rPr>
              <a:t> </a:t>
            </a:r>
            <a:r>
              <a:rPr lang="it-IT" sz="2800" b="1" dirty="0">
                <a:solidFill>
                  <a:srgbClr val="FFFF00"/>
                </a:solidFill>
              </a:rPr>
              <a:t>superficialità</a:t>
            </a:r>
            <a:r>
              <a:rPr lang="it-IT" sz="2800" dirty="0">
                <a:solidFill>
                  <a:srgbClr val="000000"/>
                </a:solidFill>
              </a:rPr>
              <a:t>  </a:t>
            </a:r>
            <a:r>
              <a:rPr lang="it-IT" sz="2800" dirty="0">
                <a:solidFill>
                  <a:srgbClr val="FFFFFF"/>
                </a:solidFill>
              </a:rPr>
              <a:t>(gli esami sono inutili..)</a:t>
            </a:r>
          </a:p>
          <a:p>
            <a:pPr eaLnBrk="1" fontAlgn="base" hangingPunct="1">
              <a:spcBef>
                <a:spcPct val="50000"/>
              </a:spcBef>
              <a:spcAft>
                <a:spcPct val="0"/>
              </a:spcAft>
              <a:buFont typeface="Wingdings" pitchFamily="2" charset="2"/>
              <a:buChar char="Ø"/>
            </a:pPr>
            <a:r>
              <a:rPr lang="it-IT" sz="2800" dirty="0">
                <a:solidFill>
                  <a:srgbClr val="000000"/>
                </a:solidFill>
              </a:rPr>
              <a:t> </a:t>
            </a:r>
            <a:r>
              <a:rPr lang="it-IT" sz="2800" b="1" dirty="0">
                <a:solidFill>
                  <a:srgbClr val="FFFF00"/>
                </a:solidFill>
              </a:rPr>
              <a:t>ipocondria </a:t>
            </a:r>
            <a:r>
              <a:rPr lang="it-IT" sz="2800" dirty="0">
                <a:solidFill>
                  <a:srgbClr val="000000"/>
                </a:solidFill>
              </a:rPr>
              <a:t> </a:t>
            </a:r>
            <a:r>
              <a:rPr lang="it-IT" sz="2800" dirty="0">
                <a:solidFill>
                  <a:srgbClr val="FFFFFF"/>
                </a:solidFill>
              </a:rPr>
              <a:t>(esagerata paura delle malattie)</a:t>
            </a:r>
          </a:p>
        </p:txBody>
      </p:sp>
      <p:sp>
        <p:nvSpPr>
          <p:cNvPr id="282631" name="Text Box 7"/>
          <p:cNvSpPr txBox="1">
            <a:spLocks noChangeArrowheads="1"/>
          </p:cNvSpPr>
          <p:nvPr/>
        </p:nvSpPr>
        <p:spPr bwMode="auto">
          <a:xfrm>
            <a:off x="762000" y="4953152"/>
            <a:ext cx="76200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3600" b="1" i="1" dirty="0">
                <a:solidFill>
                  <a:srgbClr val="FFFF00"/>
                </a:solidFill>
              </a:rPr>
              <a:t>La soluzione</a:t>
            </a:r>
            <a:r>
              <a:rPr lang="it-IT" sz="3600" dirty="0">
                <a:solidFill>
                  <a:srgbClr val="FFFF00"/>
                </a:solidFill>
              </a:rPr>
              <a:t>:</a:t>
            </a:r>
            <a:r>
              <a:rPr lang="it-IT" sz="3600" dirty="0">
                <a:solidFill>
                  <a:srgbClr val="000000"/>
                </a:solidFill>
              </a:rPr>
              <a:t>  </a:t>
            </a:r>
            <a:r>
              <a:rPr lang="it-IT" sz="3600" dirty="0">
                <a:solidFill>
                  <a:srgbClr val="FFFFFF"/>
                </a:solidFill>
              </a:rPr>
              <a:t>un piano intelligente di 					prevenzione</a:t>
            </a:r>
          </a:p>
        </p:txBody>
      </p:sp>
      <p:sp>
        <p:nvSpPr>
          <p:cNvPr id="7"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00359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2626"/>
                                        </p:tgtEl>
                                        <p:attrNameLst>
                                          <p:attrName>style.visibility</p:attrName>
                                        </p:attrNameLst>
                                      </p:cBhvr>
                                      <p:to>
                                        <p:strVal val="visible"/>
                                      </p:to>
                                    </p:set>
                                    <p:animEffect transition="in" filter="dissolve">
                                      <p:cBhvr>
                                        <p:cTn id="7" dur="500"/>
                                        <p:tgtEl>
                                          <p:spTgt spid="282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282630"/>
                                        </p:tgtEl>
                                        <p:attrNameLst>
                                          <p:attrName>style.visibility</p:attrName>
                                        </p:attrNameLst>
                                      </p:cBhvr>
                                      <p:to>
                                        <p:strVal val="visible"/>
                                      </p:to>
                                    </p:set>
                                    <p:anim calcmode="lin" valueType="num">
                                      <p:cBhvr>
                                        <p:cTn id="12" dur="500" fill="hold"/>
                                        <p:tgtEl>
                                          <p:spTgt spid="282630"/>
                                        </p:tgtEl>
                                        <p:attrNameLst>
                                          <p:attrName>ppt_w</p:attrName>
                                        </p:attrNameLst>
                                      </p:cBhvr>
                                      <p:tavLst>
                                        <p:tav tm="0">
                                          <p:val>
                                            <p:fltVal val="0"/>
                                          </p:val>
                                        </p:tav>
                                        <p:tav tm="100000">
                                          <p:val>
                                            <p:strVal val="#ppt_w"/>
                                          </p:val>
                                        </p:tav>
                                      </p:tavLst>
                                    </p:anim>
                                    <p:anim calcmode="lin" valueType="num">
                                      <p:cBhvr>
                                        <p:cTn id="13" dur="500" fill="hold"/>
                                        <p:tgtEl>
                                          <p:spTgt spid="282630"/>
                                        </p:tgtEl>
                                        <p:attrNameLst>
                                          <p:attrName>ppt_h</p:attrName>
                                        </p:attrNameLst>
                                      </p:cBhvr>
                                      <p:tavLst>
                                        <p:tav tm="0">
                                          <p:val>
                                            <p:fltVal val="0"/>
                                          </p:val>
                                        </p:tav>
                                        <p:tav tm="100000">
                                          <p:val>
                                            <p:strVal val="#ppt_h"/>
                                          </p:val>
                                        </p:tav>
                                      </p:tavLst>
                                    </p:anim>
                                    <p:anim calcmode="lin" valueType="num">
                                      <p:cBhvr>
                                        <p:cTn id="14" dur="500" fill="hold"/>
                                        <p:tgtEl>
                                          <p:spTgt spid="282630"/>
                                        </p:tgtEl>
                                        <p:attrNameLst>
                                          <p:attrName>ppt_x</p:attrName>
                                        </p:attrNameLst>
                                      </p:cBhvr>
                                      <p:tavLst>
                                        <p:tav tm="0">
                                          <p:val>
                                            <p:fltVal val="0.5"/>
                                          </p:val>
                                        </p:tav>
                                        <p:tav tm="100000">
                                          <p:val>
                                            <p:strVal val="#ppt_x"/>
                                          </p:val>
                                        </p:tav>
                                      </p:tavLst>
                                    </p:anim>
                                    <p:anim calcmode="lin" valueType="num">
                                      <p:cBhvr>
                                        <p:cTn id="15" dur="500" fill="hold"/>
                                        <p:tgtEl>
                                          <p:spTgt spid="282630"/>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282631"/>
                                        </p:tgtEl>
                                        <p:attrNameLst>
                                          <p:attrName>style.visibility</p:attrName>
                                        </p:attrNameLst>
                                      </p:cBhvr>
                                      <p:to>
                                        <p:strVal val="visible"/>
                                      </p:to>
                                    </p:set>
                                    <p:anim calcmode="lin" valueType="num">
                                      <p:cBhvr>
                                        <p:cTn id="20" dur="1000" fill="hold"/>
                                        <p:tgtEl>
                                          <p:spTgt spid="282631"/>
                                        </p:tgtEl>
                                        <p:attrNameLst>
                                          <p:attrName>ppt_w</p:attrName>
                                        </p:attrNameLst>
                                      </p:cBhvr>
                                      <p:tavLst>
                                        <p:tav tm="0">
                                          <p:val>
                                            <p:fltVal val="0"/>
                                          </p:val>
                                        </p:tav>
                                        <p:tav tm="100000">
                                          <p:val>
                                            <p:strVal val="#ppt_w"/>
                                          </p:val>
                                        </p:tav>
                                      </p:tavLst>
                                    </p:anim>
                                    <p:anim calcmode="lin" valueType="num">
                                      <p:cBhvr>
                                        <p:cTn id="21" dur="1000" fill="hold"/>
                                        <p:tgtEl>
                                          <p:spTgt spid="282631"/>
                                        </p:tgtEl>
                                        <p:attrNameLst>
                                          <p:attrName>ppt_h</p:attrName>
                                        </p:attrNameLst>
                                      </p:cBhvr>
                                      <p:tavLst>
                                        <p:tav tm="0">
                                          <p:val>
                                            <p:fltVal val="0"/>
                                          </p:val>
                                        </p:tav>
                                        <p:tav tm="100000">
                                          <p:val>
                                            <p:strVal val="#ppt_h"/>
                                          </p:val>
                                        </p:tav>
                                      </p:tavLst>
                                    </p:anim>
                                    <p:anim calcmode="lin" valueType="num">
                                      <p:cBhvr>
                                        <p:cTn id="22" dur="1000" fill="hold"/>
                                        <p:tgtEl>
                                          <p:spTgt spid="28263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826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animBg="1" autoUpdateAnimBg="0"/>
      <p:bldP spid="282630" grpId="0" autoUpdateAnimBg="0"/>
      <p:bldP spid="282631"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8"/>
          <p:cNvSpPr>
            <a:spLocks noChangeShapeType="1"/>
          </p:cNvSpPr>
          <p:nvPr/>
        </p:nvSpPr>
        <p:spPr bwMode="auto">
          <a:xfrm flipV="1">
            <a:off x="4644008" y="2420888"/>
            <a:ext cx="2304256" cy="1152128"/>
          </a:xfrm>
          <a:prstGeom prst="line">
            <a:avLst/>
          </a:prstGeom>
          <a:noFill/>
          <a:ln w="177800">
            <a:solidFill>
              <a:schemeClr val="tx1">
                <a:lumMod val="75000"/>
                <a:lumOff val="2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it-IT" sz="1600">
              <a:solidFill>
                <a:srgbClr val="000000"/>
              </a:solidFill>
            </a:endParaRPr>
          </a:p>
        </p:txBody>
      </p:sp>
      <p:sp>
        <p:nvSpPr>
          <p:cNvPr id="406530" name="AutoShape 2"/>
          <p:cNvSpPr>
            <a:spLocks noChangeArrowheads="1"/>
          </p:cNvSpPr>
          <p:nvPr/>
        </p:nvSpPr>
        <p:spPr bwMode="auto">
          <a:xfrm>
            <a:off x="6324600" y="914400"/>
            <a:ext cx="1752600" cy="182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1600">
              <a:solidFill>
                <a:srgbClr val="000000"/>
              </a:solidFill>
            </a:endParaRPr>
          </a:p>
        </p:txBody>
      </p:sp>
      <p:sp>
        <p:nvSpPr>
          <p:cNvPr id="406531" name="Line 3"/>
          <p:cNvSpPr>
            <a:spLocks noChangeShapeType="1"/>
          </p:cNvSpPr>
          <p:nvPr/>
        </p:nvSpPr>
        <p:spPr bwMode="auto">
          <a:xfrm>
            <a:off x="1143000" y="3657600"/>
            <a:ext cx="3581400" cy="0"/>
          </a:xfrm>
          <a:prstGeom prst="line">
            <a:avLst/>
          </a:prstGeom>
          <a:noFill/>
          <a:ln w="381000">
            <a:solidFill>
              <a:schemeClr val="tx1">
                <a:lumMod val="75000"/>
                <a:lumOff val="2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it-IT" sz="1600">
              <a:solidFill>
                <a:srgbClr val="000000"/>
              </a:solidFill>
            </a:endParaRPr>
          </a:p>
        </p:txBody>
      </p:sp>
      <p:sp>
        <p:nvSpPr>
          <p:cNvPr id="406533" name="Text Box 5"/>
          <p:cNvSpPr txBox="1">
            <a:spLocks noChangeArrowheads="1"/>
          </p:cNvSpPr>
          <p:nvPr/>
        </p:nvSpPr>
        <p:spPr bwMode="auto">
          <a:xfrm>
            <a:off x="1219200" y="3429007"/>
            <a:ext cx="3352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2000" b="1">
                <a:solidFill>
                  <a:srgbClr val="0D0D0D"/>
                </a:solidFill>
              </a:rPr>
              <a:t>    </a:t>
            </a:r>
            <a:r>
              <a:rPr lang="it-IT" sz="2000" b="1">
                <a:solidFill>
                  <a:srgbClr val="FFFF00"/>
                </a:solidFill>
              </a:rPr>
              <a:t>Via dell’indifferenza</a:t>
            </a:r>
          </a:p>
        </p:txBody>
      </p:sp>
      <p:sp>
        <p:nvSpPr>
          <p:cNvPr id="406534" name="Text Box 6"/>
          <p:cNvSpPr txBox="1">
            <a:spLocks noChangeArrowheads="1"/>
          </p:cNvSpPr>
          <p:nvPr/>
        </p:nvSpPr>
        <p:spPr bwMode="auto">
          <a:xfrm>
            <a:off x="4953000" y="2422601"/>
            <a:ext cx="19050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2000" b="1" dirty="0">
                <a:solidFill>
                  <a:srgbClr val="FFFF00"/>
                </a:solidFill>
              </a:rPr>
              <a:t>Via del progresso e della salute</a:t>
            </a:r>
          </a:p>
        </p:txBody>
      </p:sp>
      <p:sp>
        <p:nvSpPr>
          <p:cNvPr id="406535" name="Text Box 7"/>
          <p:cNvSpPr txBox="1">
            <a:spLocks noChangeArrowheads="1"/>
          </p:cNvSpPr>
          <p:nvPr/>
        </p:nvSpPr>
        <p:spPr bwMode="auto">
          <a:xfrm>
            <a:off x="6553200" y="990752"/>
            <a:ext cx="1447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2000" b="1">
                <a:solidFill>
                  <a:srgbClr val="000099"/>
                </a:solidFill>
              </a:rPr>
              <a:t>Benessere            cardio vascolare</a:t>
            </a:r>
          </a:p>
        </p:txBody>
      </p:sp>
      <p:sp>
        <p:nvSpPr>
          <p:cNvPr id="406536" name="Line 8"/>
          <p:cNvSpPr>
            <a:spLocks noChangeShapeType="1"/>
          </p:cNvSpPr>
          <p:nvPr/>
        </p:nvSpPr>
        <p:spPr bwMode="auto">
          <a:xfrm>
            <a:off x="4572000" y="3717032"/>
            <a:ext cx="1981200" cy="1447800"/>
          </a:xfrm>
          <a:prstGeom prst="line">
            <a:avLst/>
          </a:prstGeom>
          <a:noFill/>
          <a:ln w="177800">
            <a:solidFill>
              <a:schemeClr val="tx1">
                <a:lumMod val="75000"/>
                <a:lumOff val="2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it-IT" sz="1600">
              <a:solidFill>
                <a:srgbClr val="000000"/>
              </a:solidFill>
            </a:endParaRPr>
          </a:p>
        </p:txBody>
      </p:sp>
      <p:sp>
        <p:nvSpPr>
          <p:cNvPr id="406537" name="Rectangle 9"/>
          <p:cNvSpPr>
            <a:spLocks noChangeArrowheads="1"/>
          </p:cNvSpPr>
          <p:nvPr/>
        </p:nvSpPr>
        <p:spPr bwMode="auto">
          <a:xfrm>
            <a:off x="6553200" y="4495800"/>
            <a:ext cx="1447800" cy="12192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1600">
              <a:solidFill>
                <a:srgbClr val="000000"/>
              </a:solidFill>
            </a:endParaRPr>
          </a:p>
        </p:txBody>
      </p:sp>
      <p:sp>
        <p:nvSpPr>
          <p:cNvPr id="406538" name="Text Box 10"/>
          <p:cNvSpPr txBox="1">
            <a:spLocks noChangeArrowheads="1"/>
          </p:cNvSpPr>
          <p:nvPr/>
        </p:nvSpPr>
        <p:spPr bwMode="auto">
          <a:xfrm>
            <a:off x="6629400" y="4419752"/>
            <a:ext cx="15240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2000" b="1">
                <a:solidFill>
                  <a:srgbClr val="000000"/>
                </a:solidFill>
              </a:rPr>
              <a:t>Rischio</a:t>
            </a:r>
          </a:p>
          <a:p>
            <a:pPr eaLnBrk="1" fontAlgn="base" hangingPunct="1">
              <a:spcBef>
                <a:spcPct val="50000"/>
              </a:spcBef>
              <a:spcAft>
                <a:spcPct val="0"/>
              </a:spcAft>
            </a:pPr>
            <a:r>
              <a:rPr lang="it-IT" sz="2000" b="1">
                <a:solidFill>
                  <a:srgbClr val="000000"/>
                </a:solidFill>
              </a:rPr>
              <a:t>cardio</a:t>
            </a:r>
          </a:p>
          <a:p>
            <a:pPr eaLnBrk="1" fontAlgn="base" hangingPunct="1">
              <a:spcBef>
                <a:spcPct val="50000"/>
              </a:spcBef>
              <a:spcAft>
                <a:spcPct val="0"/>
              </a:spcAft>
            </a:pPr>
            <a:r>
              <a:rPr lang="it-IT" sz="2000" b="1">
                <a:solidFill>
                  <a:srgbClr val="000000"/>
                </a:solidFill>
              </a:rPr>
              <a:t>vascolare</a:t>
            </a:r>
          </a:p>
        </p:txBody>
      </p:sp>
      <p:sp>
        <p:nvSpPr>
          <p:cNvPr id="406539" name="Text Box 11"/>
          <p:cNvSpPr txBox="1">
            <a:spLocks noChangeArrowheads="1"/>
          </p:cNvSpPr>
          <p:nvPr/>
        </p:nvSpPr>
        <p:spPr bwMode="auto">
          <a:xfrm>
            <a:off x="4953000" y="4114952"/>
            <a:ext cx="14478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2000" b="1">
                <a:solidFill>
                  <a:srgbClr val="FFFF00"/>
                </a:solidFill>
              </a:rPr>
              <a:t>Strada a fondo cieco</a:t>
            </a:r>
          </a:p>
        </p:txBody>
      </p:sp>
      <p:sp>
        <p:nvSpPr>
          <p:cNvPr id="406540" name="Text Box 12"/>
          <p:cNvSpPr txBox="1">
            <a:spLocks noChangeArrowheads="1"/>
          </p:cNvSpPr>
          <p:nvPr/>
        </p:nvSpPr>
        <p:spPr bwMode="auto">
          <a:xfrm>
            <a:off x="152400" y="228600"/>
            <a:ext cx="6629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3200" b="1" i="1">
                <a:solidFill>
                  <a:srgbClr val="FFFF00"/>
                </a:solidFill>
              </a:rPr>
              <a:t>La soluzione? E’ una nostra scelta!</a:t>
            </a:r>
          </a:p>
        </p:txBody>
      </p:sp>
      <p:sp>
        <p:nvSpPr>
          <p:cNvPr id="406541" name="Text Box 13"/>
          <p:cNvSpPr txBox="1">
            <a:spLocks noChangeArrowheads="1"/>
          </p:cNvSpPr>
          <p:nvPr/>
        </p:nvSpPr>
        <p:spPr bwMode="auto">
          <a:xfrm>
            <a:off x="228600" y="1447800"/>
            <a:ext cx="2286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2400" b="1">
                <a:solidFill>
                  <a:srgbClr val="FFFFFF"/>
                </a:solidFill>
              </a:rPr>
              <a:t>Consapevolezza</a:t>
            </a:r>
          </a:p>
        </p:txBody>
      </p:sp>
      <p:sp>
        <p:nvSpPr>
          <p:cNvPr id="406542" name="Text Box 14"/>
          <p:cNvSpPr txBox="1">
            <a:spLocks noChangeArrowheads="1"/>
          </p:cNvSpPr>
          <p:nvPr/>
        </p:nvSpPr>
        <p:spPr bwMode="auto">
          <a:xfrm>
            <a:off x="2667000" y="17526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2400" b="1">
                <a:solidFill>
                  <a:srgbClr val="FFFFFF"/>
                </a:solidFill>
              </a:rPr>
              <a:t>Dieta/Esercizio</a:t>
            </a:r>
          </a:p>
        </p:txBody>
      </p:sp>
      <p:sp>
        <p:nvSpPr>
          <p:cNvPr id="406543" name="Text Box 15"/>
          <p:cNvSpPr txBox="1">
            <a:spLocks noChangeArrowheads="1"/>
          </p:cNvSpPr>
          <p:nvPr/>
        </p:nvSpPr>
        <p:spPr bwMode="auto">
          <a:xfrm>
            <a:off x="304800" y="2286152"/>
            <a:ext cx="16002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2400" b="1">
                <a:solidFill>
                  <a:srgbClr val="FFFFFF"/>
                </a:solidFill>
              </a:rPr>
              <a:t>Stile di vita</a:t>
            </a:r>
          </a:p>
        </p:txBody>
      </p:sp>
      <p:sp>
        <p:nvSpPr>
          <p:cNvPr id="406544" name="Text Box 16"/>
          <p:cNvSpPr txBox="1">
            <a:spLocks noChangeArrowheads="1"/>
          </p:cNvSpPr>
          <p:nvPr/>
        </p:nvSpPr>
        <p:spPr bwMode="auto">
          <a:xfrm>
            <a:off x="2286000" y="2438552"/>
            <a:ext cx="2286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2400" b="1">
                <a:solidFill>
                  <a:srgbClr val="FFFFFF"/>
                </a:solidFill>
              </a:rPr>
              <a:t>Corretta terapia</a:t>
            </a:r>
          </a:p>
        </p:txBody>
      </p:sp>
      <p:sp>
        <p:nvSpPr>
          <p:cNvPr id="406545" name="Text Box 17"/>
          <p:cNvSpPr txBox="1">
            <a:spLocks noChangeArrowheads="1"/>
          </p:cNvSpPr>
          <p:nvPr/>
        </p:nvSpPr>
        <p:spPr bwMode="auto">
          <a:xfrm>
            <a:off x="152400" y="40386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2400" b="1">
                <a:solidFill>
                  <a:srgbClr val="FF0000"/>
                </a:solidFill>
              </a:rPr>
              <a:t>Disinteresse</a:t>
            </a:r>
          </a:p>
        </p:txBody>
      </p:sp>
      <p:sp>
        <p:nvSpPr>
          <p:cNvPr id="406546" name="Text Box 18"/>
          <p:cNvSpPr txBox="1">
            <a:spLocks noChangeArrowheads="1"/>
          </p:cNvSpPr>
          <p:nvPr/>
        </p:nvSpPr>
        <p:spPr bwMode="auto">
          <a:xfrm>
            <a:off x="2438400" y="4343552"/>
            <a:ext cx="2286000" cy="83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2400" b="1">
                <a:solidFill>
                  <a:srgbClr val="FF0000"/>
                </a:solidFill>
              </a:rPr>
              <a:t>Mancato riconoscimento</a:t>
            </a:r>
          </a:p>
        </p:txBody>
      </p:sp>
      <p:sp>
        <p:nvSpPr>
          <p:cNvPr id="406547" name="Text Box 19"/>
          <p:cNvSpPr txBox="1">
            <a:spLocks noChangeArrowheads="1"/>
          </p:cNvSpPr>
          <p:nvPr/>
        </p:nvSpPr>
        <p:spPr bwMode="auto">
          <a:xfrm>
            <a:off x="0" y="5181600"/>
            <a:ext cx="2819400" cy="457200"/>
          </a:xfrm>
          <a:prstGeom prst="rect">
            <a:avLst/>
          </a:prstGeom>
          <a:noFill/>
          <a:ln>
            <a:noFill/>
          </a:ln>
          <a:effectLst/>
          <a:extLst>
            <a:ext uri="{909E8E84-426E-40DD-AFC4-6F175D3DCCD1}">
              <a14:hiddenFill xmlns:a14="http://schemas.microsoft.com/office/drawing/2010/main" xmlns="">
                <a:solidFill>
                  <a:srgbClr val="8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2400" b="1">
                <a:solidFill>
                  <a:srgbClr val="660033"/>
                </a:solidFill>
              </a:rPr>
              <a:t>  </a:t>
            </a:r>
            <a:r>
              <a:rPr lang="it-IT" sz="2400" b="1">
                <a:solidFill>
                  <a:srgbClr val="FF0000"/>
                </a:solidFill>
              </a:rPr>
              <a:t>Fattori di rischio</a:t>
            </a:r>
          </a:p>
        </p:txBody>
      </p:sp>
      <p:sp>
        <p:nvSpPr>
          <p:cNvPr id="406548" name="Text Box 20"/>
          <p:cNvSpPr txBox="1">
            <a:spLocks noChangeArrowheads="1"/>
          </p:cNvSpPr>
          <p:nvPr/>
        </p:nvSpPr>
        <p:spPr bwMode="auto">
          <a:xfrm>
            <a:off x="152400" y="58674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2400" b="1">
                <a:solidFill>
                  <a:srgbClr val="FF0000"/>
                </a:solidFill>
              </a:rPr>
              <a:t>No terapia</a:t>
            </a:r>
          </a:p>
        </p:txBody>
      </p:sp>
      <p:sp>
        <p:nvSpPr>
          <p:cNvPr id="406549" name="Text Box 21"/>
          <p:cNvSpPr txBox="1">
            <a:spLocks noChangeArrowheads="1"/>
          </p:cNvSpPr>
          <p:nvPr/>
        </p:nvSpPr>
        <p:spPr bwMode="auto">
          <a:xfrm>
            <a:off x="2743200" y="5562752"/>
            <a:ext cx="2590800" cy="83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2400" b="1">
                <a:solidFill>
                  <a:srgbClr val="FF0000"/>
                </a:solidFill>
              </a:rPr>
              <a:t>Terapia inappropriata</a:t>
            </a:r>
          </a:p>
        </p:txBody>
      </p:sp>
      <p:sp>
        <p:nvSpPr>
          <p:cNvPr id="2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599029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06540"/>
                                        </p:tgtEl>
                                        <p:attrNameLst>
                                          <p:attrName>style.visibility</p:attrName>
                                        </p:attrNameLst>
                                      </p:cBhvr>
                                      <p:to>
                                        <p:strVal val="visible"/>
                                      </p:to>
                                    </p:set>
                                    <p:anim calcmode="lin" valueType="num">
                                      <p:cBhvr>
                                        <p:cTn id="7" dur="500" fill="hold"/>
                                        <p:tgtEl>
                                          <p:spTgt spid="406540"/>
                                        </p:tgtEl>
                                        <p:attrNameLst>
                                          <p:attrName>ppt_w</p:attrName>
                                        </p:attrNameLst>
                                      </p:cBhvr>
                                      <p:tavLst>
                                        <p:tav tm="0">
                                          <p:val>
                                            <p:fltVal val="0"/>
                                          </p:val>
                                        </p:tav>
                                        <p:tav tm="100000">
                                          <p:val>
                                            <p:strVal val="#ppt_w"/>
                                          </p:val>
                                        </p:tav>
                                      </p:tavLst>
                                    </p:anim>
                                    <p:anim calcmode="lin" valueType="num">
                                      <p:cBhvr>
                                        <p:cTn id="8" dur="500" fill="hold"/>
                                        <p:tgtEl>
                                          <p:spTgt spid="406540"/>
                                        </p:tgtEl>
                                        <p:attrNameLst>
                                          <p:attrName>ppt_h</p:attrName>
                                        </p:attrNameLst>
                                      </p:cBhvr>
                                      <p:tavLst>
                                        <p:tav tm="0">
                                          <p:val>
                                            <p:fltVal val="0"/>
                                          </p:val>
                                        </p:tav>
                                        <p:tav tm="100000">
                                          <p:val>
                                            <p:strVal val="#ppt_h"/>
                                          </p:val>
                                        </p:tav>
                                      </p:tavLst>
                                    </p:anim>
                                    <p:anim calcmode="lin" valueType="num">
                                      <p:cBhvr>
                                        <p:cTn id="9" dur="500" fill="hold"/>
                                        <p:tgtEl>
                                          <p:spTgt spid="406540"/>
                                        </p:tgtEl>
                                        <p:attrNameLst>
                                          <p:attrName>ppt_x</p:attrName>
                                        </p:attrNameLst>
                                      </p:cBhvr>
                                      <p:tavLst>
                                        <p:tav tm="0">
                                          <p:val>
                                            <p:fltVal val="0.5"/>
                                          </p:val>
                                        </p:tav>
                                        <p:tav tm="100000">
                                          <p:val>
                                            <p:strVal val="#ppt_x"/>
                                          </p:val>
                                        </p:tav>
                                      </p:tavLst>
                                    </p:anim>
                                    <p:anim calcmode="lin" valueType="num">
                                      <p:cBhvr>
                                        <p:cTn id="10" dur="500" fill="hold"/>
                                        <p:tgtEl>
                                          <p:spTgt spid="406540"/>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406531"/>
                                        </p:tgtEl>
                                        <p:attrNameLst>
                                          <p:attrName>style.visibility</p:attrName>
                                        </p:attrNameLst>
                                      </p:cBhvr>
                                      <p:to>
                                        <p:strVal val="visible"/>
                                      </p:to>
                                    </p:set>
                                    <p:anim calcmode="lin" valueType="num">
                                      <p:cBhvr>
                                        <p:cTn id="15" dur="500" fill="hold"/>
                                        <p:tgtEl>
                                          <p:spTgt spid="406531"/>
                                        </p:tgtEl>
                                        <p:attrNameLst>
                                          <p:attrName>ppt_w</p:attrName>
                                        </p:attrNameLst>
                                      </p:cBhvr>
                                      <p:tavLst>
                                        <p:tav tm="0">
                                          <p:val>
                                            <p:fltVal val="0"/>
                                          </p:val>
                                        </p:tav>
                                        <p:tav tm="100000">
                                          <p:val>
                                            <p:strVal val="#ppt_w"/>
                                          </p:val>
                                        </p:tav>
                                      </p:tavLst>
                                    </p:anim>
                                    <p:anim calcmode="lin" valueType="num">
                                      <p:cBhvr>
                                        <p:cTn id="16" dur="500" fill="hold"/>
                                        <p:tgtEl>
                                          <p:spTgt spid="406531"/>
                                        </p:tgtEl>
                                        <p:attrNameLst>
                                          <p:attrName>ppt_h</p:attrName>
                                        </p:attrNameLst>
                                      </p:cBhvr>
                                      <p:tavLst>
                                        <p:tav tm="0">
                                          <p:val>
                                            <p:fltVal val="0"/>
                                          </p:val>
                                        </p:tav>
                                        <p:tav tm="100000">
                                          <p:val>
                                            <p:strVal val="#ppt_h"/>
                                          </p:val>
                                        </p:tav>
                                      </p:tavLst>
                                    </p:anim>
                                    <p:anim calcmode="lin" valueType="num">
                                      <p:cBhvr>
                                        <p:cTn id="17" dur="500" fill="hold"/>
                                        <p:tgtEl>
                                          <p:spTgt spid="406531"/>
                                        </p:tgtEl>
                                        <p:attrNameLst>
                                          <p:attrName>ppt_x</p:attrName>
                                        </p:attrNameLst>
                                      </p:cBhvr>
                                      <p:tavLst>
                                        <p:tav tm="0">
                                          <p:val>
                                            <p:fltVal val="0.5"/>
                                          </p:val>
                                        </p:tav>
                                        <p:tav tm="100000">
                                          <p:val>
                                            <p:strVal val="#ppt_x"/>
                                          </p:val>
                                        </p:tav>
                                      </p:tavLst>
                                    </p:anim>
                                    <p:anim calcmode="lin" valueType="num">
                                      <p:cBhvr>
                                        <p:cTn id="18" dur="500" fill="hold"/>
                                        <p:tgtEl>
                                          <p:spTgt spid="406531"/>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406533"/>
                                        </p:tgtEl>
                                        <p:attrNameLst>
                                          <p:attrName>style.visibility</p:attrName>
                                        </p:attrNameLst>
                                      </p:cBhvr>
                                      <p:to>
                                        <p:strVal val="visible"/>
                                      </p:to>
                                    </p:set>
                                    <p:anim calcmode="lin" valueType="num">
                                      <p:cBhvr>
                                        <p:cTn id="23" dur="500" fill="hold"/>
                                        <p:tgtEl>
                                          <p:spTgt spid="406533"/>
                                        </p:tgtEl>
                                        <p:attrNameLst>
                                          <p:attrName>ppt_w</p:attrName>
                                        </p:attrNameLst>
                                      </p:cBhvr>
                                      <p:tavLst>
                                        <p:tav tm="0">
                                          <p:val>
                                            <p:fltVal val="0"/>
                                          </p:val>
                                        </p:tav>
                                        <p:tav tm="100000">
                                          <p:val>
                                            <p:strVal val="#ppt_w"/>
                                          </p:val>
                                        </p:tav>
                                      </p:tavLst>
                                    </p:anim>
                                    <p:anim calcmode="lin" valueType="num">
                                      <p:cBhvr>
                                        <p:cTn id="24" dur="500" fill="hold"/>
                                        <p:tgtEl>
                                          <p:spTgt spid="406533"/>
                                        </p:tgtEl>
                                        <p:attrNameLst>
                                          <p:attrName>ppt_h</p:attrName>
                                        </p:attrNameLst>
                                      </p:cBhvr>
                                      <p:tavLst>
                                        <p:tav tm="0">
                                          <p:val>
                                            <p:fltVal val="0"/>
                                          </p:val>
                                        </p:tav>
                                        <p:tav tm="100000">
                                          <p:val>
                                            <p:strVal val="#ppt_h"/>
                                          </p:val>
                                        </p:tav>
                                      </p:tavLst>
                                    </p:anim>
                                    <p:anim calcmode="lin" valueType="num">
                                      <p:cBhvr>
                                        <p:cTn id="25" dur="500" fill="hold"/>
                                        <p:tgtEl>
                                          <p:spTgt spid="406533"/>
                                        </p:tgtEl>
                                        <p:attrNameLst>
                                          <p:attrName>ppt_x</p:attrName>
                                        </p:attrNameLst>
                                      </p:cBhvr>
                                      <p:tavLst>
                                        <p:tav tm="0">
                                          <p:val>
                                            <p:fltVal val="0.5"/>
                                          </p:val>
                                        </p:tav>
                                        <p:tav tm="100000">
                                          <p:val>
                                            <p:strVal val="#ppt_x"/>
                                          </p:val>
                                        </p:tav>
                                      </p:tavLst>
                                    </p:anim>
                                    <p:anim calcmode="lin" valueType="num">
                                      <p:cBhvr>
                                        <p:cTn id="26" dur="500" fill="hold"/>
                                        <p:tgtEl>
                                          <p:spTgt spid="406533"/>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406541"/>
                                        </p:tgtEl>
                                        <p:attrNameLst>
                                          <p:attrName>style.visibility</p:attrName>
                                        </p:attrNameLst>
                                      </p:cBhvr>
                                      <p:to>
                                        <p:strVal val="visible"/>
                                      </p:to>
                                    </p:set>
                                    <p:anim calcmode="lin" valueType="num">
                                      <p:cBhvr>
                                        <p:cTn id="31" dur="500" fill="hold"/>
                                        <p:tgtEl>
                                          <p:spTgt spid="406541"/>
                                        </p:tgtEl>
                                        <p:attrNameLst>
                                          <p:attrName>ppt_w</p:attrName>
                                        </p:attrNameLst>
                                      </p:cBhvr>
                                      <p:tavLst>
                                        <p:tav tm="0">
                                          <p:val>
                                            <p:fltVal val="0"/>
                                          </p:val>
                                        </p:tav>
                                        <p:tav tm="100000">
                                          <p:val>
                                            <p:strVal val="#ppt_w"/>
                                          </p:val>
                                        </p:tav>
                                      </p:tavLst>
                                    </p:anim>
                                    <p:anim calcmode="lin" valueType="num">
                                      <p:cBhvr>
                                        <p:cTn id="32" dur="500" fill="hold"/>
                                        <p:tgtEl>
                                          <p:spTgt spid="406541"/>
                                        </p:tgtEl>
                                        <p:attrNameLst>
                                          <p:attrName>ppt_h</p:attrName>
                                        </p:attrNameLst>
                                      </p:cBhvr>
                                      <p:tavLst>
                                        <p:tav tm="0">
                                          <p:val>
                                            <p:fltVal val="0"/>
                                          </p:val>
                                        </p:tav>
                                        <p:tav tm="100000">
                                          <p:val>
                                            <p:strVal val="#ppt_h"/>
                                          </p:val>
                                        </p:tav>
                                      </p:tavLst>
                                    </p:anim>
                                    <p:anim calcmode="lin" valueType="num">
                                      <p:cBhvr>
                                        <p:cTn id="33" dur="500" fill="hold"/>
                                        <p:tgtEl>
                                          <p:spTgt spid="406541"/>
                                        </p:tgtEl>
                                        <p:attrNameLst>
                                          <p:attrName>ppt_x</p:attrName>
                                        </p:attrNameLst>
                                      </p:cBhvr>
                                      <p:tavLst>
                                        <p:tav tm="0">
                                          <p:val>
                                            <p:fltVal val="0.5"/>
                                          </p:val>
                                        </p:tav>
                                        <p:tav tm="100000">
                                          <p:val>
                                            <p:strVal val="#ppt_x"/>
                                          </p:val>
                                        </p:tav>
                                      </p:tavLst>
                                    </p:anim>
                                    <p:anim calcmode="lin" valueType="num">
                                      <p:cBhvr>
                                        <p:cTn id="34" dur="500" fill="hold"/>
                                        <p:tgtEl>
                                          <p:spTgt spid="406541"/>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406542"/>
                                        </p:tgtEl>
                                        <p:attrNameLst>
                                          <p:attrName>style.visibility</p:attrName>
                                        </p:attrNameLst>
                                      </p:cBhvr>
                                      <p:to>
                                        <p:strVal val="visible"/>
                                      </p:to>
                                    </p:set>
                                    <p:anim calcmode="lin" valueType="num">
                                      <p:cBhvr>
                                        <p:cTn id="39" dur="500" fill="hold"/>
                                        <p:tgtEl>
                                          <p:spTgt spid="406542"/>
                                        </p:tgtEl>
                                        <p:attrNameLst>
                                          <p:attrName>ppt_w</p:attrName>
                                        </p:attrNameLst>
                                      </p:cBhvr>
                                      <p:tavLst>
                                        <p:tav tm="0">
                                          <p:val>
                                            <p:fltVal val="0"/>
                                          </p:val>
                                        </p:tav>
                                        <p:tav tm="100000">
                                          <p:val>
                                            <p:strVal val="#ppt_w"/>
                                          </p:val>
                                        </p:tav>
                                      </p:tavLst>
                                    </p:anim>
                                    <p:anim calcmode="lin" valueType="num">
                                      <p:cBhvr>
                                        <p:cTn id="40" dur="500" fill="hold"/>
                                        <p:tgtEl>
                                          <p:spTgt spid="406542"/>
                                        </p:tgtEl>
                                        <p:attrNameLst>
                                          <p:attrName>ppt_h</p:attrName>
                                        </p:attrNameLst>
                                      </p:cBhvr>
                                      <p:tavLst>
                                        <p:tav tm="0">
                                          <p:val>
                                            <p:fltVal val="0"/>
                                          </p:val>
                                        </p:tav>
                                        <p:tav tm="100000">
                                          <p:val>
                                            <p:strVal val="#ppt_h"/>
                                          </p:val>
                                        </p:tav>
                                      </p:tavLst>
                                    </p:anim>
                                    <p:anim calcmode="lin" valueType="num">
                                      <p:cBhvr>
                                        <p:cTn id="41" dur="500" fill="hold"/>
                                        <p:tgtEl>
                                          <p:spTgt spid="406542"/>
                                        </p:tgtEl>
                                        <p:attrNameLst>
                                          <p:attrName>ppt_x</p:attrName>
                                        </p:attrNameLst>
                                      </p:cBhvr>
                                      <p:tavLst>
                                        <p:tav tm="0">
                                          <p:val>
                                            <p:fltVal val="0.5"/>
                                          </p:val>
                                        </p:tav>
                                        <p:tav tm="100000">
                                          <p:val>
                                            <p:strVal val="#ppt_x"/>
                                          </p:val>
                                        </p:tav>
                                      </p:tavLst>
                                    </p:anim>
                                    <p:anim calcmode="lin" valueType="num">
                                      <p:cBhvr>
                                        <p:cTn id="42" dur="500" fill="hold"/>
                                        <p:tgtEl>
                                          <p:spTgt spid="406542"/>
                                        </p:tgtEl>
                                        <p:attrNameLst>
                                          <p:attrName>ppt_y</p:attrName>
                                        </p:attrNameLst>
                                      </p:cBhvr>
                                      <p:tavLst>
                                        <p:tav tm="0">
                                          <p:val>
                                            <p:fltVal val="0.5"/>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406543"/>
                                        </p:tgtEl>
                                        <p:attrNameLst>
                                          <p:attrName>style.visibility</p:attrName>
                                        </p:attrNameLst>
                                      </p:cBhvr>
                                      <p:to>
                                        <p:strVal val="visible"/>
                                      </p:to>
                                    </p:set>
                                    <p:anim calcmode="lin" valueType="num">
                                      <p:cBhvr>
                                        <p:cTn id="47" dur="500" fill="hold"/>
                                        <p:tgtEl>
                                          <p:spTgt spid="406543"/>
                                        </p:tgtEl>
                                        <p:attrNameLst>
                                          <p:attrName>ppt_w</p:attrName>
                                        </p:attrNameLst>
                                      </p:cBhvr>
                                      <p:tavLst>
                                        <p:tav tm="0">
                                          <p:val>
                                            <p:fltVal val="0"/>
                                          </p:val>
                                        </p:tav>
                                        <p:tav tm="100000">
                                          <p:val>
                                            <p:strVal val="#ppt_w"/>
                                          </p:val>
                                        </p:tav>
                                      </p:tavLst>
                                    </p:anim>
                                    <p:anim calcmode="lin" valueType="num">
                                      <p:cBhvr>
                                        <p:cTn id="48" dur="500" fill="hold"/>
                                        <p:tgtEl>
                                          <p:spTgt spid="406543"/>
                                        </p:tgtEl>
                                        <p:attrNameLst>
                                          <p:attrName>ppt_h</p:attrName>
                                        </p:attrNameLst>
                                      </p:cBhvr>
                                      <p:tavLst>
                                        <p:tav tm="0">
                                          <p:val>
                                            <p:fltVal val="0"/>
                                          </p:val>
                                        </p:tav>
                                        <p:tav tm="100000">
                                          <p:val>
                                            <p:strVal val="#ppt_h"/>
                                          </p:val>
                                        </p:tav>
                                      </p:tavLst>
                                    </p:anim>
                                    <p:anim calcmode="lin" valueType="num">
                                      <p:cBhvr>
                                        <p:cTn id="49" dur="500" fill="hold"/>
                                        <p:tgtEl>
                                          <p:spTgt spid="406543"/>
                                        </p:tgtEl>
                                        <p:attrNameLst>
                                          <p:attrName>ppt_x</p:attrName>
                                        </p:attrNameLst>
                                      </p:cBhvr>
                                      <p:tavLst>
                                        <p:tav tm="0">
                                          <p:val>
                                            <p:fltVal val="0.5"/>
                                          </p:val>
                                        </p:tav>
                                        <p:tav tm="100000">
                                          <p:val>
                                            <p:strVal val="#ppt_x"/>
                                          </p:val>
                                        </p:tav>
                                      </p:tavLst>
                                    </p:anim>
                                    <p:anim calcmode="lin" valueType="num">
                                      <p:cBhvr>
                                        <p:cTn id="50" dur="500" fill="hold"/>
                                        <p:tgtEl>
                                          <p:spTgt spid="406543"/>
                                        </p:tgtEl>
                                        <p:attrNameLst>
                                          <p:attrName>ppt_y</p:attrName>
                                        </p:attrNameLst>
                                      </p:cBhvr>
                                      <p:tavLst>
                                        <p:tav tm="0">
                                          <p:val>
                                            <p:fltVal val="0.5"/>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406544"/>
                                        </p:tgtEl>
                                        <p:attrNameLst>
                                          <p:attrName>style.visibility</p:attrName>
                                        </p:attrNameLst>
                                      </p:cBhvr>
                                      <p:to>
                                        <p:strVal val="visible"/>
                                      </p:to>
                                    </p:set>
                                    <p:anim calcmode="lin" valueType="num">
                                      <p:cBhvr>
                                        <p:cTn id="55" dur="500" fill="hold"/>
                                        <p:tgtEl>
                                          <p:spTgt spid="406544"/>
                                        </p:tgtEl>
                                        <p:attrNameLst>
                                          <p:attrName>ppt_w</p:attrName>
                                        </p:attrNameLst>
                                      </p:cBhvr>
                                      <p:tavLst>
                                        <p:tav tm="0">
                                          <p:val>
                                            <p:fltVal val="0"/>
                                          </p:val>
                                        </p:tav>
                                        <p:tav tm="100000">
                                          <p:val>
                                            <p:strVal val="#ppt_w"/>
                                          </p:val>
                                        </p:tav>
                                      </p:tavLst>
                                    </p:anim>
                                    <p:anim calcmode="lin" valueType="num">
                                      <p:cBhvr>
                                        <p:cTn id="56" dur="500" fill="hold"/>
                                        <p:tgtEl>
                                          <p:spTgt spid="406544"/>
                                        </p:tgtEl>
                                        <p:attrNameLst>
                                          <p:attrName>ppt_h</p:attrName>
                                        </p:attrNameLst>
                                      </p:cBhvr>
                                      <p:tavLst>
                                        <p:tav tm="0">
                                          <p:val>
                                            <p:fltVal val="0"/>
                                          </p:val>
                                        </p:tav>
                                        <p:tav tm="100000">
                                          <p:val>
                                            <p:strVal val="#ppt_h"/>
                                          </p:val>
                                        </p:tav>
                                      </p:tavLst>
                                    </p:anim>
                                    <p:anim calcmode="lin" valueType="num">
                                      <p:cBhvr>
                                        <p:cTn id="57" dur="500" fill="hold"/>
                                        <p:tgtEl>
                                          <p:spTgt spid="406544"/>
                                        </p:tgtEl>
                                        <p:attrNameLst>
                                          <p:attrName>ppt_x</p:attrName>
                                        </p:attrNameLst>
                                      </p:cBhvr>
                                      <p:tavLst>
                                        <p:tav tm="0">
                                          <p:val>
                                            <p:fltVal val="0.5"/>
                                          </p:val>
                                        </p:tav>
                                        <p:tav tm="100000">
                                          <p:val>
                                            <p:strVal val="#ppt_x"/>
                                          </p:val>
                                        </p:tav>
                                      </p:tavLst>
                                    </p:anim>
                                    <p:anim calcmode="lin" valueType="num">
                                      <p:cBhvr>
                                        <p:cTn id="58" dur="500" fill="hold"/>
                                        <p:tgtEl>
                                          <p:spTgt spid="406544"/>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2000"/>
                                        <p:tgtEl>
                                          <p:spTgt spid="2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528" fill="hold" grpId="0" nodeType="clickEffect">
                                  <p:stCondLst>
                                    <p:cond delay="0"/>
                                  </p:stCondLst>
                                  <p:childTnLst>
                                    <p:set>
                                      <p:cBhvr>
                                        <p:cTn id="67" dur="1" fill="hold">
                                          <p:stCondLst>
                                            <p:cond delay="0"/>
                                          </p:stCondLst>
                                        </p:cTn>
                                        <p:tgtEl>
                                          <p:spTgt spid="406534"/>
                                        </p:tgtEl>
                                        <p:attrNameLst>
                                          <p:attrName>style.visibility</p:attrName>
                                        </p:attrNameLst>
                                      </p:cBhvr>
                                      <p:to>
                                        <p:strVal val="visible"/>
                                      </p:to>
                                    </p:set>
                                    <p:anim calcmode="lin" valueType="num">
                                      <p:cBhvr>
                                        <p:cTn id="68" dur="500" fill="hold"/>
                                        <p:tgtEl>
                                          <p:spTgt spid="406534"/>
                                        </p:tgtEl>
                                        <p:attrNameLst>
                                          <p:attrName>ppt_w</p:attrName>
                                        </p:attrNameLst>
                                      </p:cBhvr>
                                      <p:tavLst>
                                        <p:tav tm="0">
                                          <p:val>
                                            <p:fltVal val="0"/>
                                          </p:val>
                                        </p:tav>
                                        <p:tav tm="100000">
                                          <p:val>
                                            <p:strVal val="#ppt_w"/>
                                          </p:val>
                                        </p:tav>
                                      </p:tavLst>
                                    </p:anim>
                                    <p:anim calcmode="lin" valueType="num">
                                      <p:cBhvr>
                                        <p:cTn id="69" dur="500" fill="hold"/>
                                        <p:tgtEl>
                                          <p:spTgt spid="406534"/>
                                        </p:tgtEl>
                                        <p:attrNameLst>
                                          <p:attrName>ppt_h</p:attrName>
                                        </p:attrNameLst>
                                      </p:cBhvr>
                                      <p:tavLst>
                                        <p:tav tm="0">
                                          <p:val>
                                            <p:fltVal val="0"/>
                                          </p:val>
                                        </p:tav>
                                        <p:tav tm="100000">
                                          <p:val>
                                            <p:strVal val="#ppt_h"/>
                                          </p:val>
                                        </p:tav>
                                      </p:tavLst>
                                    </p:anim>
                                    <p:anim calcmode="lin" valueType="num">
                                      <p:cBhvr>
                                        <p:cTn id="70" dur="500" fill="hold"/>
                                        <p:tgtEl>
                                          <p:spTgt spid="406534"/>
                                        </p:tgtEl>
                                        <p:attrNameLst>
                                          <p:attrName>ppt_x</p:attrName>
                                        </p:attrNameLst>
                                      </p:cBhvr>
                                      <p:tavLst>
                                        <p:tav tm="0">
                                          <p:val>
                                            <p:fltVal val="0.5"/>
                                          </p:val>
                                        </p:tav>
                                        <p:tav tm="100000">
                                          <p:val>
                                            <p:strVal val="#ppt_x"/>
                                          </p:val>
                                        </p:tav>
                                      </p:tavLst>
                                    </p:anim>
                                    <p:anim calcmode="lin" valueType="num">
                                      <p:cBhvr>
                                        <p:cTn id="71" dur="500" fill="hold"/>
                                        <p:tgtEl>
                                          <p:spTgt spid="406534"/>
                                        </p:tgtEl>
                                        <p:attrNameLst>
                                          <p:attrName>ppt_y</p:attrName>
                                        </p:attrNameLst>
                                      </p:cBhvr>
                                      <p:tavLst>
                                        <p:tav tm="0">
                                          <p:val>
                                            <p:fltVal val="0.5"/>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528" fill="hold" grpId="0" nodeType="clickEffect">
                                  <p:stCondLst>
                                    <p:cond delay="0"/>
                                  </p:stCondLst>
                                  <p:childTnLst>
                                    <p:set>
                                      <p:cBhvr>
                                        <p:cTn id="75" dur="1" fill="hold">
                                          <p:stCondLst>
                                            <p:cond delay="0"/>
                                          </p:stCondLst>
                                        </p:cTn>
                                        <p:tgtEl>
                                          <p:spTgt spid="406530"/>
                                        </p:tgtEl>
                                        <p:attrNameLst>
                                          <p:attrName>style.visibility</p:attrName>
                                        </p:attrNameLst>
                                      </p:cBhvr>
                                      <p:to>
                                        <p:strVal val="visible"/>
                                      </p:to>
                                    </p:set>
                                    <p:anim calcmode="lin" valueType="num">
                                      <p:cBhvr>
                                        <p:cTn id="76" dur="500" fill="hold"/>
                                        <p:tgtEl>
                                          <p:spTgt spid="406530"/>
                                        </p:tgtEl>
                                        <p:attrNameLst>
                                          <p:attrName>ppt_w</p:attrName>
                                        </p:attrNameLst>
                                      </p:cBhvr>
                                      <p:tavLst>
                                        <p:tav tm="0">
                                          <p:val>
                                            <p:fltVal val="0"/>
                                          </p:val>
                                        </p:tav>
                                        <p:tav tm="100000">
                                          <p:val>
                                            <p:strVal val="#ppt_w"/>
                                          </p:val>
                                        </p:tav>
                                      </p:tavLst>
                                    </p:anim>
                                    <p:anim calcmode="lin" valueType="num">
                                      <p:cBhvr>
                                        <p:cTn id="77" dur="500" fill="hold"/>
                                        <p:tgtEl>
                                          <p:spTgt spid="406530"/>
                                        </p:tgtEl>
                                        <p:attrNameLst>
                                          <p:attrName>ppt_h</p:attrName>
                                        </p:attrNameLst>
                                      </p:cBhvr>
                                      <p:tavLst>
                                        <p:tav tm="0">
                                          <p:val>
                                            <p:fltVal val="0"/>
                                          </p:val>
                                        </p:tav>
                                        <p:tav tm="100000">
                                          <p:val>
                                            <p:strVal val="#ppt_h"/>
                                          </p:val>
                                        </p:tav>
                                      </p:tavLst>
                                    </p:anim>
                                    <p:anim calcmode="lin" valueType="num">
                                      <p:cBhvr>
                                        <p:cTn id="78" dur="500" fill="hold"/>
                                        <p:tgtEl>
                                          <p:spTgt spid="406530"/>
                                        </p:tgtEl>
                                        <p:attrNameLst>
                                          <p:attrName>ppt_x</p:attrName>
                                        </p:attrNameLst>
                                      </p:cBhvr>
                                      <p:tavLst>
                                        <p:tav tm="0">
                                          <p:val>
                                            <p:fltVal val="0.5"/>
                                          </p:val>
                                        </p:tav>
                                        <p:tav tm="100000">
                                          <p:val>
                                            <p:strVal val="#ppt_x"/>
                                          </p:val>
                                        </p:tav>
                                      </p:tavLst>
                                    </p:anim>
                                    <p:anim calcmode="lin" valueType="num">
                                      <p:cBhvr>
                                        <p:cTn id="79" dur="500" fill="hold"/>
                                        <p:tgtEl>
                                          <p:spTgt spid="406530"/>
                                        </p:tgtEl>
                                        <p:attrNameLst>
                                          <p:attrName>ppt_y</p:attrName>
                                        </p:attrNameLst>
                                      </p:cBhvr>
                                      <p:tavLst>
                                        <p:tav tm="0">
                                          <p:val>
                                            <p:fltVal val="0.5"/>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3" presetClass="entr" presetSubtype="528" fill="hold" grpId="0" nodeType="clickEffect">
                                  <p:stCondLst>
                                    <p:cond delay="0"/>
                                  </p:stCondLst>
                                  <p:childTnLst>
                                    <p:set>
                                      <p:cBhvr>
                                        <p:cTn id="83" dur="1" fill="hold">
                                          <p:stCondLst>
                                            <p:cond delay="0"/>
                                          </p:stCondLst>
                                        </p:cTn>
                                        <p:tgtEl>
                                          <p:spTgt spid="406535"/>
                                        </p:tgtEl>
                                        <p:attrNameLst>
                                          <p:attrName>style.visibility</p:attrName>
                                        </p:attrNameLst>
                                      </p:cBhvr>
                                      <p:to>
                                        <p:strVal val="visible"/>
                                      </p:to>
                                    </p:set>
                                    <p:anim calcmode="lin" valueType="num">
                                      <p:cBhvr>
                                        <p:cTn id="84" dur="500" fill="hold"/>
                                        <p:tgtEl>
                                          <p:spTgt spid="406535"/>
                                        </p:tgtEl>
                                        <p:attrNameLst>
                                          <p:attrName>ppt_w</p:attrName>
                                        </p:attrNameLst>
                                      </p:cBhvr>
                                      <p:tavLst>
                                        <p:tav tm="0">
                                          <p:val>
                                            <p:fltVal val="0"/>
                                          </p:val>
                                        </p:tav>
                                        <p:tav tm="100000">
                                          <p:val>
                                            <p:strVal val="#ppt_w"/>
                                          </p:val>
                                        </p:tav>
                                      </p:tavLst>
                                    </p:anim>
                                    <p:anim calcmode="lin" valueType="num">
                                      <p:cBhvr>
                                        <p:cTn id="85" dur="500" fill="hold"/>
                                        <p:tgtEl>
                                          <p:spTgt spid="406535"/>
                                        </p:tgtEl>
                                        <p:attrNameLst>
                                          <p:attrName>ppt_h</p:attrName>
                                        </p:attrNameLst>
                                      </p:cBhvr>
                                      <p:tavLst>
                                        <p:tav tm="0">
                                          <p:val>
                                            <p:fltVal val="0"/>
                                          </p:val>
                                        </p:tav>
                                        <p:tav tm="100000">
                                          <p:val>
                                            <p:strVal val="#ppt_h"/>
                                          </p:val>
                                        </p:tav>
                                      </p:tavLst>
                                    </p:anim>
                                    <p:anim calcmode="lin" valueType="num">
                                      <p:cBhvr>
                                        <p:cTn id="86" dur="500" fill="hold"/>
                                        <p:tgtEl>
                                          <p:spTgt spid="406535"/>
                                        </p:tgtEl>
                                        <p:attrNameLst>
                                          <p:attrName>ppt_x</p:attrName>
                                        </p:attrNameLst>
                                      </p:cBhvr>
                                      <p:tavLst>
                                        <p:tav tm="0">
                                          <p:val>
                                            <p:fltVal val="0.5"/>
                                          </p:val>
                                        </p:tav>
                                        <p:tav tm="100000">
                                          <p:val>
                                            <p:strVal val="#ppt_x"/>
                                          </p:val>
                                        </p:tav>
                                      </p:tavLst>
                                    </p:anim>
                                    <p:anim calcmode="lin" valueType="num">
                                      <p:cBhvr>
                                        <p:cTn id="87" dur="500" fill="hold"/>
                                        <p:tgtEl>
                                          <p:spTgt spid="406535"/>
                                        </p:tgtEl>
                                        <p:attrNameLst>
                                          <p:attrName>ppt_y</p:attrName>
                                        </p:attrNameLst>
                                      </p:cBhvr>
                                      <p:tavLst>
                                        <p:tav tm="0">
                                          <p:val>
                                            <p:fltVal val="0.5"/>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406545"/>
                                        </p:tgtEl>
                                        <p:attrNameLst>
                                          <p:attrName>style.visibility</p:attrName>
                                        </p:attrNameLst>
                                      </p:cBhvr>
                                      <p:to>
                                        <p:strVal val="visible"/>
                                      </p:to>
                                    </p:set>
                                    <p:animEffect transition="in" filter="dissolve">
                                      <p:cBhvr>
                                        <p:cTn id="92" dur="500"/>
                                        <p:tgtEl>
                                          <p:spTgt spid="40654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406546"/>
                                        </p:tgtEl>
                                        <p:attrNameLst>
                                          <p:attrName>style.visibility</p:attrName>
                                        </p:attrNameLst>
                                      </p:cBhvr>
                                      <p:to>
                                        <p:strVal val="visible"/>
                                      </p:to>
                                    </p:set>
                                    <p:animEffect transition="in" filter="dissolve">
                                      <p:cBhvr>
                                        <p:cTn id="97" dur="500"/>
                                        <p:tgtEl>
                                          <p:spTgt spid="40654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406547"/>
                                        </p:tgtEl>
                                        <p:attrNameLst>
                                          <p:attrName>style.visibility</p:attrName>
                                        </p:attrNameLst>
                                      </p:cBhvr>
                                      <p:to>
                                        <p:strVal val="visible"/>
                                      </p:to>
                                    </p:set>
                                    <p:animEffect transition="in" filter="dissolve">
                                      <p:cBhvr>
                                        <p:cTn id="102" dur="500"/>
                                        <p:tgtEl>
                                          <p:spTgt spid="40654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406548"/>
                                        </p:tgtEl>
                                        <p:attrNameLst>
                                          <p:attrName>style.visibility</p:attrName>
                                        </p:attrNameLst>
                                      </p:cBhvr>
                                      <p:to>
                                        <p:strVal val="visible"/>
                                      </p:to>
                                    </p:set>
                                    <p:animEffect transition="in" filter="dissolve">
                                      <p:cBhvr>
                                        <p:cTn id="107" dur="500"/>
                                        <p:tgtEl>
                                          <p:spTgt spid="40654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406549"/>
                                        </p:tgtEl>
                                        <p:attrNameLst>
                                          <p:attrName>style.visibility</p:attrName>
                                        </p:attrNameLst>
                                      </p:cBhvr>
                                      <p:to>
                                        <p:strVal val="visible"/>
                                      </p:to>
                                    </p:set>
                                    <p:animEffect transition="in" filter="dissolve">
                                      <p:cBhvr>
                                        <p:cTn id="112" dur="500"/>
                                        <p:tgtEl>
                                          <p:spTgt spid="40654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406536"/>
                                        </p:tgtEl>
                                        <p:attrNameLst>
                                          <p:attrName>style.visibility</p:attrName>
                                        </p:attrNameLst>
                                      </p:cBhvr>
                                      <p:to>
                                        <p:strVal val="visible"/>
                                      </p:to>
                                    </p:set>
                                    <p:animEffect transition="in" filter="dissolve">
                                      <p:cBhvr>
                                        <p:cTn id="117" dur="500"/>
                                        <p:tgtEl>
                                          <p:spTgt spid="406536"/>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406539"/>
                                        </p:tgtEl>
                                        <p:attrNameLst>
                                          <p:attrName>style.visibility</p:attrName>
                                        </p:attrNameLst>
                                      </p:cBhvr>
                                      <p:to>
                                        <p:strVal val="visible"/>
                                      </p:to>
                                    </p:set>
                                    <p:animEffect transition="in" filter="dissolve">
                                      <p:cBhvr>
                                        <p:cTn id="122" dur="500"/>
                                        <p:tgtEl>
                                          <p:spTgt spid="406539"/>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406537"/>
                                        </p:tgtEl>
                                        <p:attrNameLst>
                                          <p:attrName>style.visibility</p:attrName>
                                        </p:attrNameLst>
                                      </p:cBhvr>
                                      <p:to>
                                        <p:strVal val="visible"/>
                                      </p:to>
                                    </p:set>
                                    <p:animEffect transition="in" filter="dissolve">
                                      <p:cBhvr>
                                        <p:cTn id="127" dur="500"/>
                                        <p:tgtEl>
                                          <p:spTgt spid="406537"/>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406538"/>
                                        </p:tgtEl>
                                        <p:attrNameLst>
                                          <p:attrName>style.visibility</p:attrName>
                                        </p:attrNameLst>
                                      </p:cBhvr>
                                      <p:to>
                                        <p:strVal val="visible"/>
                                      </p:to>
                                    </p:set>
                                    <p:animEffect transition="in" filter="dissolve">
                                      <p:cBhvr>
                                        <p:cTn id="132" dur="500"/>
                                        <p:tgtEl>
                                          <p:spTgt spid="406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06530" grpId="0" animBg="1"/>
      <p:bldP spid="406531" grpId="0" animBg="1"/>
      <p:bldP spid="406533" grpId="0" autoUpdateAnimBg="0"/>
      <p:bldP spid="406534" grpId="0" autoUpdateAnimBg="0"/>
      <p:bldP spid="406535" grpId="0" autoUpdateAnimBg="0"/>
      <p:bldP spid="406536" grpId="0" animBg="1"/>
      <p:bldP spid="406537" grpId="0" animBg="1"/>
      <p:bldP spid="406538" grpId="0" autoUpdateAnimBg="0"/>
      <p:bldP spid="406539" grpId="0" autoUpdateAnimBg="0"/>
      <p:bldP spid="406540" grpId="0" autoUpdateAnimBg="0"/>
      <p:bldP spid="406541" grpId="0" autoUpdateAnimBg="0"/>
      <p:bldP spid="406542" grpId="0" autoUpdateAnimBg="0"/>
      <p:bldP spid="406543" grpId="0" autoUpdateAnimBg="0"/>
      <p:bldP spid="406544" grpId="0" autoUpdateAnimBg="0"/>
      <p:bldP spid="406545" grpId="0" autoUpdateAnimBg="0"/>
      <p:bldP spid="406546" grpId="0" autoUpdateAnimBg="0"/>
      <p:bldP spid="406547" grpId="0" autoUpdateAnimBg="0"/>
      <p:bldP spid="406548" grpId="0" autoUpdateAnimBg="0"/>
      <p:bldP spid="406549"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2268538" y="2787802"/>
            <a:ext cx="65532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0"/>
              </a:spcBef>
              <a:spcAft>
                <a:spcPct val="0"/>
              </a:spcAft>
            </a:pPr>
            <a:r>
              <a:rPr lang="it-IT" sz="3600">
                <a:solidFill>
                  <a:srgbClr val="FFFF00"/>
                </a:solidFill>
              </a:rPr>
              <a:t>E  allora… Cosa fare?</a:t>
            </a:r>
          </a:p>
        </p:txBody>
      </p:sp>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5620262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2323" name="Rectangle 3"/>
          <p:cNvSpPr>
            <a:spLocks noGrp="1" noChangeArrowheads="1"/>
          </p:cNvSpPr>
          <p:nvPr>
            <p:ph type="body" idx="1"/>
          </p:nvPr>
        </p:nvSpPr>
        <p:spPr>
          <a:xfrm>
            <a:off x="685800" y="381000"/>
            <a:ext cx="7772400" cy="5715000"/>
          </a:xfrm>
        </p:spPr>
        <p:txBody>
          <a:bodyPr/>
          <a:lstStyle/>
          <a:p>
            <a:pPr eaLnBrk="1" hangingPunct="1"/>
            <a:r>
              <a:rPr lang="it-IT" sz="2800" dirty="0" smtClean="0">
                <a:solidFill>
                  <a:srgbClr val="FFFF00"/>
                </a:solidFill>
              </a:rPr>
              <a:t>Controllo periodico della pressione arteriosa </a:t>
            </a:r>
          </a:p>
          <a:p>
            <a:pPr eaLnBrk="1" hangingPunct="1">
              <a:buFontTx/>
              <a:buNone/>
            </a:pPr>
            <a:r>
              <a:rPr lang="it-IT" sz="2800" dirty="0" smtClean="0">
                <a:solidFill>
                  <a:srgbClr val="FFFF00"/>
                </a:solidFill>
              </a:rPr>
              <a:t>		(&lt; 130/85 </a:t>
            </a:r>
            <a:r>
              <a:rPr lang="it-IT" sz="2800" dirty="0" err="1" smtClean="0">
                <a:solidFill>
                  <a:srgbClr val="FFFF00"/>
                </a:solidFill>
              </a:rPr>
              <a:t>mmHg</a:t>
            </a:r>
            <a:r>
              <a:rPr lang="it-IT" sz="2800" dirty="0" smtClean="0">
                <a:solidFill>
                  <a:srgbClr val="FFFF00"/>
                </a:solidFill>
              </a:rPr>
              <a:t>) (&lt; 130/80 </a:t>
            </a:r>
            <a:r>
              <a:rPr lang="it-IT" sz="2800" dirty="0" err="1" smtClean="0">
                <a:solidFill>
                  <a:srgbClr val="FFFF00"/>
                </a:solidFill>
              </a:rPr>
              <a:t>mmHg</a:t>
            </a:r>
            <a:r>
              <a:rPr lang="it-IT" sz="2800" dirty="0" smtClean="0">
                <a:solidFill>
                  <a:srgbClr val="FFFF00"/>
                </a:solidFill>
              </a:rPr>
              <a:t>)</a:t>
            </a:r>
          </a:p>
          <a:p>
            <a:pPr eaLnBrk="1" hangingPunct="1"/>
            <a:r>
              <a:rPr lang="it-IT" sz="2800" dirty="0" smtClean="0">
                <a:solidFill>
                  <a:srgbClr val="FFFF00"/>
                </a:solidFill>
              </a:rPr>
              <a:t>Controllo del peso corporeo (&lt; IMC 25)</a:t>
            </a:r>
          </a:p>
          <a:p>
            <a:pPr eaLnBrk="1" hangingPunct="1"/>
            <a:r>
              <a:rPr lang="it-IT" sz="2800" dirty="0" smtClean="0">
                <a:solidFill>
                  <a:srgbClr val="FFFF00"/>
                </a:solidFill>
              </a:rPr>
              <a:t>Attività fisica regolare</a:t>
            </a:r>
          </a:p>
          <a:p>
            <a:pPr eaLnBrk="1" hangingPunct="1"/>
            <a:r>
              <a:rPr lang="it-IT" sz="2800" dirty="0" smtClean="0">
                <a:solidFill>
                  <a:srgbClr val="FFFF00"/>
                </a:solidFill>
              </a:rPr>
              <a:t>Effettuare esami  del sangue/urine periodici (annuale per chi fa sport &gt; 35 </a:t>
            </a:r>
            <a:r>
              <a:rPr lang="it-IT" sz="2800" dirty="0" err="1" smtClean="0">
                <a:solidFill>
                  <a:srgbClr val="FFFF00"/>
                </a:solidFill>
              </a:rPr>
              <a:t>aa</a:t>
            </a:r>
            <a:r>
              <a:rPr lang="it-IT" sz="2800" dirty="0" smtClean="0">
                <a:solidFill>
                  <a:srgbClr val="FFFF00"/>
                </a:solidFill>
              </a:rPr>
              <a:t> e per gli </a:t>
            </a:r>
          </a:p>
          <a:p>
            <a:pPr eaLnBrk="1" hangingPunct="1">
              <a:buFontTx/>
              <a:buNone/>
            </a:pPr>
            <a:r>
              <a:rPr lang="it-IT" sz="2800" dirty="0" smtClean="0">
                <a:solidFill>
                  <a:srgbClr val="FFFF00"/>
                </a:solidFill>
              </a:rPr>
              <a:t>      </a:t>
            </a:r>
            <a:r>
              <a:rPr lang="it-IT" sz="2800" dirty="0" err="1" smtClean="0">
                <a:solidFill>
                  <a:srgbClr val="FFFF00"/>
                </a:solidFill>
              </a:rPr>
              <a:t>over</a:t>
            </a:r>
            <a:r>
              <a:rPr lang="it-IT" sz="2800" dirty="0" smtClean="0">
                <a:solidFill>
                  <a:srgbClr val="FFFF00"/>
                </a:solidFill>
              </a:rPr>
              <a:t> 50 </a:t>
            </a:r>
            <a:r>
              <a:rPr lang="it-IT" sz="2800" dirty="0" err="1" smtClean="0">
                <a:solidFill>
                  <a:srgbClr val="FFFF00"/>
                </a:solidFill>
              </a:rPr>
              <a:t>aa</a:t>
            </a:r>
            <a:r>
              <a:rPr lang="it-IT" sz="2800" dirty="0" smtClean="0">
                <a:solidFill>
                  <a:srgbClr val="FFFF00"/>
                </a:solidFill>
              </a:rPr>
              <a:t>. Almeno biennale dopo i 40 anni)</a:t>
            </a:r>
          </a:p>
          <a:p>
            <a:pPr eaLnBrk="1" hangingPunct="1"/>
            <a:r>
              <a:rPr lang="it-IT" sz="2800" dirty="0" smtClean="0">
                <a:solidFill>
                  <a:srgbClr val="FFFF00"/>
                </a:solidFill>
              </a:rPr>
              <a:t>Controllo Colesterolo totale, HDL, LDL, TG, Glicemia</a:t>
            </a:r>
          </a:p>
          <a:p>
            <a:pPr eaLnBrk="1" hangingPunct="1"/>
            <a:r>
              <a:rPr lang="it-IT" sz="2800" dirty="0" smtClean="0">
                <a:solidFill>
                  <a:srgbClr val="FFFF00"/>
                </a:solidFill>
              </a:rPr>
              <a:t>Valutazione rapporto  Col Tot / HDL </a:t>
            </a:r>
          </a:p>
          <a:p>
            <a:pPr eaLnBrk="1" hangingPunct="1">
              <a:buFontTx/>
              <a:buNone/>
            </a:pPr>
            <a:r>
              <a:rPr lang="it-IT" sz="2800" dirty="0" smtClean="0">
                <a:solidFill>
                  <a:srgbClr val="FFFF00"/>
                </a:solidFill>
              </a:rPr>
              <a:t>	(&lt; 5 nei maschi; &lt; 4,5 nelle femmine)</a:t>
            </a:r>
          </a:p>
          <a:p>
            <a:pPr eaLnBrk="1" hangingPunct="1"/>
            <a:endParaRPr lang="it-IT" sz="2800" b="1" dirty="0" smtClean="0">
              <a:solidFill>
                <a:srgbClr val="FFFF00"/>
              </a:solidFill>
            </a:endParaRPr>
          </a:p>
          <a:p>
            <a:pPr eaLnBrk="1" hangingPunct="1"/>
            <a:endParaRPr lang="it-IT" sz="2800" b="1" dirty="0" smtClean="0">
              <a:solidFill>
                <a:srgbClr val="FFFF00"/>
              </a:solidFill>
            </a:endParaRPr>
          </a:p>
          <a:p>
            <a:pPr eaLnBrk="1" hangingPunct="1">
              <a:buFontTx/>
              <a:buNone/>
            </a:pPr>
            <a:endParaRPr lang="it-IT" sz="2800" b="1" dirty="0" smtClean="0">
              <a:solidFill>
                <a:srgbClr val="FFFF00"/>
              </a:solidFill>
            </a:endParaRPr>
          </a:p>
        </p:txBody>
      </p:sp>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327989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animEffect transition="in" filter="dissolve">
                                      <p:cBhvr>
                                        <p:cTn id="7" dur="500"/>
                                        <p:tgtEl>
                                          <p:spTgt spid="312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2323">
                                            <p:txEl>
                                              <p:pRg st="1" end="1"/>
                                            </p:txEl>
                                          </p:spTgt>
                                        </p:tgtEl>
                                        <p:attrNameLst>
                                          <p:attrName>style.visibility</p:attrName>
                                        </p:attrNameLst>
                                      </p:cBhvr>
                                      <p:to>
                                        <p:strVal val="visible"/>
                                      </p:to>
                                    </p:set>
                                    <p:animEffect transition="in" filter="dissolve">
                                      <p:cBhvr>
                                        <p:cTn id="12" dur="500"/>
                                        <p:tgtEl>
                                          <p:spTgt spid="312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2323">
                                            <p:txEl>
                                              <p:pRg st="2" end="2"/>
                                            </p:txEl>
                                          </p:spTgt>
                                        </p:tgtEl>
                                        <p:attrNameLst>
                                          <p:attrName>style.visibility</p:attrName>
                                        </p:attrNameLst>
                                      </p:cBhvr>
                                      <p:to>
                                        <p:strVal val="visible"/>
                                      </p:to>
                                    </p:set>
                                    <p:animEffect transition="in" filter="dissolve">
                                      <p:cBhvr>
                                        <p:cTn id="17" dur="500"/>
                                        <p:tgtEl>
                                          <p:spTgt spid="3123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2323">
                                            <p:txEl>
                                              <p:pRg st="3" end="3"/>
                                            </p:txEl>
                                          </p:spTgt>
                                        </p:tgtEl>
                                        <p:attrNameLst>
                                          <p:attrName>style.visibility</p:attrName>
                                        </p:attrNameLst>
                                      </p:cBhvr>
                                      <p:to>
                                        <p:strVal val="visible"/>
                                      </p:to>
                                    </p:set>
                                    <p:animEffect transition="in" filter="dissolve">
                                      <p:cBhvr>
                                        <p:cTn id="22" dur="500"/>
                                        <p:tgtEl>
                                          <p:spTgt spid="3123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2323">
                                            <p:txEl>
                                              <p:pRg st="4" end="4"/>
                                            </p:txEl>
                                          </p:spTgt>
                                        </p:tgtEl>
                                        <p:attrNameLst>
                                          <p:attrName>style.visibility</p:attrName>
                                        </p:attrNameLst>
                                      </p:cBhvr>
                                      <p:to>
                                        <p:strVal val="visible"/>
                                      </p:to>
                                    </p:set>
                                    <p:animEffect transition="in" filter="dissolve">
                                      <p:cBhvr>
                                        <p:cTn id="27" dur="500"/>
                                        <p:tgtEl>
                                          <p:spTgt spid="3123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2323">
                                            <p:txEl>
                                              <p:pRg st="5" end="5"/>
                                            </p:txEl>
                                          </p:spTgt>
                                        </p:tgtEl>
                                        <p:attrNameLst>
                                          <p:attrName>style.visibility</p:attrName>
                                        </p:attrNameLst>
                                      </p:cBhvr>
                                      <p:to>
                                        <p:strVal val="visible"/>
                                      </p:to>
                                    </p:set>
                                    <p:animEffect transition="in" filter="dissolve">
                                      <p:cBhvr>
                                        <p:cTn id="32" dur="500"/>
                                        <p:tgtEl>
                                          <p:spTgt spid="3123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2323">
                                            <p:txEl>
                                              <p:pRg st="6" end="6"/>
                                            </p:txEl>
                                          </p:spTgt>
                                        </p:tgtEl>
                                        <p:attrNameLst>
                                          <p:attrName>style.visibility</p:attrName>
                                        </p:attrNameLst>
                                      </p:cBhvr>
                                      <p:to>
                                        <p:strVal val="visible"/>
                                      </p:to>
                                    </p:set>
                                    <p:animEffect transition="in" filter="dissolve">
                                      <p:cBhvr>
                                        <p:cTn id="37" dur="500"/>
                                        <p:tgtEl>
                                          <p:spTgt spid="3123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12323">
                                            <p:txEl>
                                              <p:pRg st="7" end="7"/>
                                            </p:txEl>
                                          </p:spTgt>
                                        </p:tgtEl>
                                        <p:attrNameLst>
                                          <p:attrName>style.visibility</p:attrName>
                                        </p:attrNameLst>
                                      </p:cBhvr>
                                      <p:to>
                                        <p:strVal val="visible"/>
                                      </p:to>
                                    </p:set>
                                    <p:animEffect transition="in" filter="dissolve">
                                      <p:cBhvr>
                                        <p:cTn id="42" dur="500"/>
                                        <p:tgtEl>
                                          <p:spTgt spid="3123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12323">
                                            <p:txEl>
                                              <p:pRg st="8" end="8"/>
                                            </p:txEl>
                                          </p:spTgt>
                                        </p:tgtEl>
                                        <p:attrNameLst>
                                          <p:attrName>style.visibility</p:attrName>
                                        </p:attrNameLst>
                                      </p:cBhvr>
                                      <p:to>
                                        <p:strVal val="visible"/>
                                      </p:to>
                                    </p:set>
                                    <p:animEffect transition="in" filter="dissolve">
                                      <p:cBhvr>
                                        <p:cTn id="47" dur="500"/>
                                        <p:tgtEl>
                                          <p:spTgt spid="3123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6419" name="Rectangle 3"/>
          <p:cNvSpPr>
            <a:spLocks noGrp="1" noChangeArrowheads="1"/>
          </p:cNvSpPr>
          <p:nvPr>
            <p:ph type="body" idx="1"/>
          </p:nvPr>
        </p:nvSpPr>
        <p:spPr>
          <a:xfrm>
            <a:off x="685800" y="304800"/>
            <a:ext cx="7772400" cy="5791200"/>
          </a:xfrm>
        </p:spPr>
        <p:txBody>
          <a:bodyPr/>
          <a:lstStyle/>
          <a:p>
            <a:pPr eaLnBrk="1" hangingPunct="1"/>
            <a:r>
              <a:rPr lang="it-IT" sz="2800" smtClean="0">
                <a:solidFill>
                  <a:srgbClr val="FFFF00"/>
                </a:solidFill>
              </a:rPr>
              <a:t>LDL &lt; 115 mg/dl; TG &lt; 150 mg/dl (&lt;110 mg/dl)</a:t>
            </a:r>
          </a:p>
          <a:p>
            <a:pPr eaLnBrk="1" hangingPunct="1"/>
            <a:r>
              <a:rPr lang="it-IT" sz="2800" smtClean="0">
                <a:solidFill>
                  <a:srgbClr val="FFFF00"/>
                </a:solidFill>
              </a:rPr>
              <a:t>Glicemia  &lt; 110 mg/dl  (&lt; 100 mg/dl)</a:t>
            </a:r>
          </a:p>
          <a:p>
            <a:pPr eaLnBrk="1" hangingPunct="1"/>
            <a:r>
              <a:rPr lang="it-IT" sz="2800" smtClean="0">
                <a:solidFill>
                  <a:srgbClr val="FFFF00"/>
                </a:solidFill>
              </a:rPr>
              <a:t>Controllo PSA oltre i 50 aa  (V.N. &lt; 4 ng/ml; se superiore determinare anche il rapporto PSA libero / PSA totale + Visita Urologica!) </a:t>
            </a:r>
          </a:p>
          <a:p>
            <a:pPr eaLnBrk="1" hangingPunct="1"/>
            <a:r>
              <a:rPr lang="it-IT" sz="2800" smtClean="0">
                <a:solidFill>
                  <a:srgbClr val="FFFF00"/>
                </a:solidFill>
              </a:rPr>
              <a:t>Un Elettrocardiogramma (ECG) entro i 25 aa; ECG annuale negli sportivi (+ ECG da sforzo); </a:t>
            </a:r>
          </a:p>
          <a:p>
            <a:pPr eaLnBrk="1" hangingPunct="1">
              <a:buFontTx/>
              <a:buNone/>
            </a:pPr>
            <a:r>
              <a:rPr lang="it-IT" sz="2800" smtClean="0">
                <a:solidFill>
                  <a:srgbClr val="FFFF00"/>
                </a:solidFill>
              </a:rPr>
              <a:t>	ECG annuale dopo i 40 aa se vi sono fattori di rischio CV</a:t>
            </a:r>
          </a:p>
          <a:p>
            <a:pPr eaLnBrk="1" hangingPunct="1"/>
            <a:r>
              <a:rPr lang="it-IT" sz="2800" smtClean="0">
                <a:solidFill>
                  <a:srgbClr val="FFFF00"/>
                </a:solidFill>
              </a:rPr>
              <a:t>Rx torace periodico (soprattutto nei fumatori)</a:t>
            </a:r>
          </a:p>
          <a:p>
            <a:pPr eaLnBrk="1" hangingPunct="1"/>
            <a:r>
              <a:rPr lang="it-IT" sz="2800" smtClean="0">
                <a:solidFill>
                  <a:srgbClr val="FFFF00"/>
                </a:solidFill>
              </a:rPr>
              <a:t>Controllo periodico Odontoiatrico</a:t>
            </a:r>
          </a:p>
          <a:p>
            <a:pPr eaLnBrk="1" hangingPunct="1"/>
            <a:endParaRPr lang="it-IT" sz="2800" smtClean="0">
              <a:solidFill>
                <a:srgbClr val="FFFF00"/>
              </a:solidFill>
            </a:endParaRPr>
          </a:p>
        </p:txBody>
      </p:sp>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919768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animEffect transition="in" filter="dissolve">
                                      <p:cBhvr>
                                        <p:cTn id="7" dur="500"/>
                                        <p:tgtEl>
                                          <p:spTgt spid="316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6419">
                                            <p:txEl>
                                              <p:pRg st="1" end="1"/>
                                            </p:txEl>
                                          </p:spTgt>
                                        </p:tgtEl>
                                        <p:attrNameLst>
                                          <p:attrName>style.visibility</p:attrName>
                                        </p:attrNameLst>
                                      </p:cBhvr>
                                      <p:to>
                                        <p:strVal val="visible"/>
                                      </p:to>
                                    </p:set>
                                    <p:animEffect transition="in" filter="dissolve">
                                      <p:cBhvr>
                                        <p:cTn id="12" dur="500"/>
                                        <p:tgtEl>
                                          <p:spTgt spid="3164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6419">
                                            <p:txEl>
                                              <p:pRg st="2" end="2"/>
                                            </p:txEl>
                                          </p:spTgt>
                                        </p:tgtEl>
                                        <p:attrNameLst>
                                          <p:attrName>style.visibility</p:attrName>
                                        </p:attrNameLst>
                                      </p:cBhvr>
                                      <p:to>
                                        <p:strVal val="visible"/>
                                      </p:to>
                                    </p:set>
                                    <p:animEffect transition="in" filter="dissolve">
                                      <p:cBhvr>
                                        <p:cTn id="17" dur="500"/>
                                        <p:tgtEl>
                                          <p:spTgt spid="3164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6419">
                                            <p:txEl>
                                              <p:pRg st="3" end="3"/>
                                            </p:txEl>
                                          </p:spTgt>
                                        </p:tgtEl>
                                        <p:attrNameLst>
                                          <p:attrName>style.visibility</p:attrName>
                                        </p:attrNameLst>
                                      </p:cBhvr>
                                      <p:to>
                                        <p:strVal val="visible"/>
                                      </p:to>
                                    </p:set>
                                    <p:animEffect transition="in" filter="dissolve">
                                      <p:cBhvr>
                                        <p:cTn id="22" dur="500"/>
                                        <p:tgtEl>
                                          <p:spTgt spid="3164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6419">
                                            <p:txEl>
                                              <p:pRg st="4" end="4"/>
                                            </p:txEl>
                                          </p:spTgt>
                                        </p:tgtEl>
                                        <p:attrNameLst>
                                          <p:attrName>style.visibility</p:attrName>
                                        </p:attrNameLst>
                                      </p:cBhvr>
                                      <p:to>
                                        <p:strVal val="visible"/>
                                      </p:to>
                                    </p:set>
                                    <p:animEffect transition="in" filter="dissolve">
                                      <p:cBhvr>
                                        <p:cTn id="27" dur="500"/>
                                        <p:tgtEl>
                                          <p:spTgt spid="3164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6419">
                                            <p:txEl>
                                              <p:pRg st="5" end="5"/>
                                            </p:txEl>
                                          </p:spTgt>
                                        </p:tgtEl>
                                        <p:attrNameLst>
                                          <p:attrName>style.visibility</p:attrName>
                                        </p:attrNameLst>
                                      </p:cBhvr>
                                      <p:to>
                                        <p:strVal val="visible"/>
                                      </p:to>
                                    </p:set>
                                    <p:animEffect transition="in" filter="dissolve">
                                      <p:cBhvr>
                                        <p:cTn id="32" dur="500"/>
                                        <p:tgtEl>
                                          <p:spTgt spid="3164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6419">
                                            <p:txEl>
                                              <p:pRg st="6" end="6"/>
                                            </p:txEl>
                                          </p:spTgt>
                                        </p:tgtEl>
                                        <p:attrNameLst>
                                          <p:attrName>style.visibility</p:attrName>
                                        </p:attrNameLst>
                                      </p:cBhvr>
                                      <p:to>
                                        <p:strVal val="visible"/>
                                      </p:to>
                                    </p:set>
                                    <p:animEffect transition="in" filter="dissolve">
                                      <p:cBhvr>
                                        <p:cTn id="37" dur="500"/>
                                        <p:tgtEl>
                                          <p:spTgt spid="316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43" name="Rectangle 3"/>
          <p:cNvSpPr>
            <a:spLocks noGrp="1" noChangeArrowheads="1"/>
          </p:cNvSpPr>
          <p:nvPr>
            <p:ph type="body" idx="1"/>
          </p:nvPr>
        </p:nvSpPr>
        <p:spPr>
          <a:xfrm>
            <a:off x="685800" y="457200"/>
            <a:ext cx="7772400" cy="5638800"/>
          </a:xfrm>
          <a:solidFill>
            <a:srgbClr val="000080"/>
          </a:solidFill>
        </p:spPr>
        <p:txBody>
          <a:bodyPr/>
          <a:lstStyle/>
          <a:p>
            <a:pPr eaLnBrk="1" hangingPunct="1">
              <a:lnSpc>
                <a:spcPct val="90000"/>
              </a:lnSpc>
              <a:buFontTx/>
              <a:buNone/>
            </a:pPr>
            <a:r>
              <a:rPr lang="it-IT" sz="2800" b="1" smtClean="0">
                <a:solidFill>
                  <a:srgbClr val="FF3399"/>
                </a:solidFill>
              </a:rPr>
              <a:t>				</a:t>
            </a:r>
            <a:r>
              <a:rPr lang="it-IT" b="1" u="sng" smtClean="0">
                <a:solidFill>
                  <a:srgbClr val="FF3399"/>
                </a:solidFill>
              </a:rPr>
              <a:t>Per le Donne</a:t>
            </a:r>
            <a:r>
              <a:rPr lang="it-IT" b="1" smtClean="0">
                <a:solidFill>
                  <a:srgbClr val="FFFF00"/>
                </a:solidFill>
              </a:rPr>
              <a:t> </a:t>
            </a:r>
            <a:r>
              <a:rPr lang="it-IT" b="1" smtClean="0">
                <a:solidFill>
                  <a:srgbClr val="FF3399"/>
                </a:solidFill>
              </a:rPr>
              <a:t>:</a:t>
            </a:r>
            <a:r>
              <a:rPr lang="it-IT" sz="2800" smtClean="0">
                <a:solidFill>
                  <a:srgbClr val="FF3399"/>
                </a:solidFill>
              </a:rPr>
              <a:t> </a:t>
            </a:r>
          </a:p>
          <a:p>
            <a:pPr eaLnBrk="1" hangingPunct="1">
              <a:lnSpc>
                <a:spcPct val="90000"/>
              </a:lnSpc>
              <a:buFontTx/>
              <a:buNone/>
            </a:pPr>
            <a:endParaRPr lang="it-IT" sz="2800" smtClean="0">
              <a:solidFill>
                <a:srgbClr val="FF3399"/>
              </a:solidFill>
            </a:endParaRPr>
          </a:p>
          <a:p>
            <a:pPr eaLnBrk="1" hangingPunct="1">
              <a:lnSpc>
                <a:spcPct val="90000"/>
              </a:lnSpc>
              <a:buFontTx/>
              <a:buNone/>
            </a:pPr>
            <a:endParaRPr lang="it-IT" sz="2800" smtClean="0">
              <a:solidFill>
                <a:srgbClr val="FF3399"/>
              </a:solidFill>
            </a:endParaRPr>
          </a:p>
          <a:p>
            <a:pPr eaLnBrk="1" hangingPunct="1">
              <a:lnSpc>
                <a:spcPct val="90000"/>
              </a:lnSpc>
            </a:pPr>
            <a:r>
              <a:rPr lang="it-IT" sz="2800" b="1" smtClean="0">
                <a:solidFill>
                  <a:srgbClr val="FF3399"/>
                </a:solidFill>
              </a:rPr>
              <a:t>Visita senologica biennale dopo i 50 aa </a:t>
            </a:r>
          </a:p>
          <a:p>
            <a:pPr eaLnBrk="1" hangingPunct="1">
              <a:lnSpc>
                <a:spcPct val="90000"/>
              </a:lnSpc>
              <a:buFontTx/>
              <a:buNone/>
            </a:pPr>
            <a:r>
              <a:rPr lang="it-IT" sz="2800" b="1" smtClean="0">
                <a:solidFill>
                  <a:srgbClr val="FF3399"/>
                </a:solidFill>
              </a:rPr>
              <a:t>    (iniziare prima in presenza di familiarità)</a:t>
            </a:r>
          </a:p>
          <a:p>
            <a:pPr eaLnBrk="1" hangingPunct="1">
              <a:lnSpc>
                <a:spcPct val="90000"/>
              </a:lnSpc>
              <a:buFontTx/>
              <a:buNone/>
            </a:pPr>
            <a:endParaRPr lang="it-IT" sz="2800" smtClean="0">
              <a:solidFill>
                <a:srgbClr val="FF3399"/>
              </a:solidFill>
            </a:endParaRPr>
          </a:p>
          <a:p>
            <a:pPr eaLnBrk="1" hangingPunct="1">
              <a:lnSpc>
                <a:spcPct val="90000"/>
              </a:lnSpc>
            </a:pPr>
            <a:r>
              <a:rPr lang="it-IT" sz="2800" b="1" smtClean="0">
                <a:solidFill>
                  <a:srgbClr val="FF3399"/>
                </a:solidFill>
              </a:rPr>
              <a:t>Mammografia biennale dopo i 50 aa </a:t>
            </a:r>
          </a:p>
          <a:p>
            <a:pPr eaLnBrk="1" hangingPunct="1">
              <a:lnSpc>
                <a:spcPct val="90000"/>
              </a:lnSpc>
              <a:buFontTx/>
              <a:buNone/>
            </a:pPr>
            <a:r>
              <a:rPr lang="it-IT" sz="2800" b="1" smtClean="0">
                <a:solidFill>
                  <a:srgbClr val="FF3399"/>
                </a:solidFill>
              </a:rPr>
              <a:t>    (iniziare dopo i 40 anni se vi è familiarità)</a:t>
            </a:r>
          </a:p>
          <a:p>
            <a:pPr eaLnBrk="1" hangingPunct="1">
              <a:lnSpc>
                <a:spcPct val="90000"/>
              </a:lnSpc>
              <a:buFontTx/>
              <a:buNone/>
            </a:pPr>
            <a:endParaRPr lang="it-IT" sz="2800" smtClean="0">
              <a:solidFill>
                <a:srgbClr val="FF3399"/>
              </a:solidFill>
            </a:endParaRPr>
          </a:p>
          <a:p>
            <a:pPr eaLnBrk="1" hangingPunct="1">
              <a:lnSpc>
                <a:spcPct val="90000"/>
              </a:lnSpc>
            </a:pPr>
            <a:r>
              <a:rPr lang="it-IT" sz="2800" b="1" smtClean="0">
                <a:solidFill>
                  <a:srgbClr val="FF3399"/>
                </a:solidFill>
              </a:rPr>
              <a:t>PAP  test  periodico</a:t>
            </a:r>
          </a:p>
          <a:p>
            <a:pPr eaLnBrk="1" hangingPunct="1">
              <a:lnSpc>
                <a:spcPct val="90000"/>
              </a:lnSpc>
            </a:pPr>
            <a:endParaRPr lang="it-IT" sz="2800" smtClean="0">
              <a:solidFill>
                <a:srgbClr val="FFFF00"/>
              </a:solidFill>
            </a:endParaRPr>
          </a:p>
        </p:txBody>
      </p:sp>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914358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43">
                                            <p:txEl>
                                              <p:pRg st="0" end="0"/>
                                            </p:txEl>
                                          </p:spTgt>
                                        </p:tgtEl>
                                        <p:attrNameLst>
                                          <p:attrName>style.visibility</p:attrName>
                                        </p:attrNameLst>
                                      </p:cBhvr>
                                      <p:to>
                                        <p:strVal val="visible"/>
                                      </p:to>
                                    </p:set>
                                    <p:animEffect transition="in" filter="dissolve">
                                      <p:cBhvr>
                                        <p:cTn id="7" dur="500"/>
                                        <p:tgtEl>
                                          <p:spTgt spid="317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43">
                                            <p:txEl>
                                              <p:pRg st="3" end="3"/>
                                            </p:txEl>
                                          </p:spTgt>
                                        </p:tgtEl>
                                        <p:attrNameLst>
                                          <p:attrName>style.visibility</p:attrName>
                                        </p:attrNameLst>
                                      </p:cBhvr>
                                      <p:to>
                                        <p:strVal val="visible"/>
                                      </p:to>
                                    </p:set>
                                    <p:animEffect transition="in" filter="dissolve">
                                      <p:cBhvr>
                                        <p:cTn id="12" dur="500"/>
                                        <p:tgtEl>
                                          <p:spTgt spid="31744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443">
                                            <p:txEl>
                                              <p:pRg st="4" end="4"/>
                                            </p:txEl>
                                          </p:spTgt>
                                        </p:tgtEl>
                                        <p:attrNameLst>
                                          <p:attrName>style.visibility</p:attrName>
                                        </p:attrNameLst>
                                      </p:cBhvr>
                                      <p:to>
                                        <p:strVal val="visible"/>
                                      </p:to>
                                    </p:set>
                                    <p:animEffect transition="in" filter="dissolve">
                                      <p:cBhvr>
                                        <p:cTn id="17" dur="500"/>
                                        <p:tgtEl>
                                          <p:spTgt spid="31744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7443">
                                            <p:txEl>
                                              <p:pRg st="6" end="6"/>
                                            </p:txEl>
                                          </p:spTgt>
                                        </p:tgtEl>
                                        <p:attrNameLst>
                                          <p:attrName>style.visibility</p:attrName>
                                        </p:attrNameLst>
                                      </p:cBhvr>
                                      <p:to>
                                        <p:strVal val="visible"/>
                                      </p:to>
                                    </p:set>
                                    <p:animEffect transition="in" filter="dissolve">
                                      <p:cBhvr>
                                        <p:cTn id="22" dur="500"/>
                                        <p:tgtEl>
                                          <p:spTgt spid="31744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7443">
                                            <p:txEl>
                                              <p:pRg st="7" end="7"/>
                                            </p:txEl>
                                          </p:spTgt>
                                        </p:tgtEl>
                                        <p:attrNameLst>
                                          <p:attrName>style.visibility</p:attrName>
                                        </p:attrNameLst>
                                      </p:cBhvr>
                                      <p:to>
                                        <p:strVal val="visible"/>
                                      </p:to>
                                    </p:set>
                                    <p:animEffect transition="in" filter="dissolve">
                                      <p:cBhvr>
                                        <p:cTn id="27" dur="500"/>
                                        <p:tgtEl>
                                          <p:spTgt spid="317443">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7443">
                                            <p:txEl>
                                              <p:pRg st="9" end="9"/>
                                            </p:txEl>
                                          </p:spTgt>
                                        </p:tgtEl>
                                        <p:attrNameLst>
                                          <p:attrName>style.visibility</p:attrName>
                                        </p:attrNameLst>
                                      </p:cBhvr>
                                      <p:to>
                                        <p:strVal val="visible"/>
                                      </p:to>
                                    </p:set>
                                    <p:animEffect transition="in" filter="dissolve">
                                      <p:cBhvr>
                                        <p:cTn id="32" dur="500"/>
                                        <p:tgtEl>
                                          <p:spTgt spid="3174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8467" name="Rectangle 3"/>
          <p:cNvSpPr>
            <a:spLocks noGrp="1" noChangeArrowheads="1"/>
          </p:cNvSpPr>
          <p:nvPr>
            <p:ph type="body" idx="1"/>
          </p:nvPr>
        </p:nvSpPr>
        <p:spPr>
          <a:xfrm>
            <a:off x="685800" y="381000"/>
            <a:ext cx="7772400" cy="5715000"/>
          </a:xfrm>
        </p:spPr>
        <p:txBody>
          <a:bodyPr>
            <a:normAutofit lnSpcReduction="10000"/>
          </a:bodyPr>
          <a:lstStyle/>
          <a:p>
            <a:pPr eaLnBrk="1" hangingPunct="1"/>
            <a:r>
              <a:rPr lang="it-IT" sz="2800" smtClean="0">
                <a:solidFill>
                  <a:srgbClr val="FFFF00"/>
                </a:solidFill>
              </a:rPr>
              <a:t>Ecodoppler Tronchi Sovra Aortici (TSA) con calcolo dello spessore medio-intimale dopo i 50 aa; dopo i 40 aa in presenza di rischio CV</a:t>
            </a:r>
          </a:p>
          <a:p>
            <a:pPr eaLnBrk="1" hangingPunct="1"/>
            <a:r>
              <a:rPr lang="it-IT" sz="2800" smtClean="0">
                <a:solidFill>
                  <a:srgbClr val="FFFF00"/>
                </a:solidFill>
              </a:rPr>
              <a:t>Ricerca del sangue occulto nelle feci dai 50 aa, biennale; dopo i 40-45 aa se vi è familiarità</a:t>
            </a:r>
          </a:p>
          <a:p>
            <a:pPr eaLnBrk="1" hangingPunct="1"/>
            <a:r>
              <a:rPr lang="it-IT" sz="2800" smtClean="0">
                <a:solidFill>
                  <a:srgbClr val="FFFF00"/>
                </a:solidFill>
              </a:rPr>
              <a:t>Esame dermatologico periodico (per melanoma); con frequenza annuale dopo i 40 aa nei fototipi chiari (biondi/rossi)</a:t>
            </a:r>
          </a:p>
          <a:p>
            <a:pPr eaLnBrk="1" hangingPunct="1"/>
            <a:r>
              <a:rPr lang="it-IT" sz="2800" smtClean="0">
                <a:solidFill>
                  <a:srgbClr val="FFFF00"/>
                </a:solidFill>
              </a:rPr>
              <a:t>Valutazione MOC  per l’osteoporosi nelle donne in periodo perimenopausale. Negli uomini dopo i 60 aa</a:t>
            </a:r>
          </a:p>
          <a:p>
            <a:pPr eaLnBrk="1" hangingPunct="1"/>
            <a:r>
              <a:rPr lang="it-IT" sz="2800" smtClean="0">
                <a:solidFill>
                  <a:srgbClr val="FFFF00"/>
                </a:solidFill>
              </a:rPr>
              <a:t>Visita Oculistica periodica</a:t>
            </a:r>
          </a:p>
          <a:p>
            <a:pPr eaLnBrk="1" hangingPunct="1"/>
            <a:r>
              <a:rPr lang="it-IT" sz="2800" smtClean="0">
                <a:solidFill>
                  <a:srgbClr val="FFFF00"/>
                </a:solidFill>
              </a:rPr>
              <a:t>Visita Audiometrica periodica</a:t>
            </a:r>
          </a:p>
        </p:txBody>
      </p:sp>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432650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animEffect transition="in" filter="dissolve">
                                      <p:cBhvr>
                                        <p:cTn id="7" dur="500"/>
                                        <p:tgtEl>
                                          <p:spTgt spid="318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8467">
                                            <p:txEl>
                                              <p:pRg st="1" end="1"/>
                                            </p:txEl>
                                          </p:spTgt>
                                        </p:tgtEl>
                                        <p:attrNameLst>
                                          <p:attrName>style.visibility</p:attrName>
                                        </p:attrNameLst>
                                      </p:cBhvr>
                                      <p:to>
                                        <p:strVal val="visible"/>
                                      </p:to>
                                    </p:set>
                                    <p:animEffect transition="in" filter="dissolve">
                                      <p:cBhvr>
                                        <p:cTn id="12" dur="500"/>
                                        <p:tgtEl>
                                          <p:spTgt spid="3184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8467">
                                            <p:txEl>
                                              <p:pRg st="2" end="2"/>
                                            </p:txEl>
                                          </p:spTgt>
                                        </p:tgtEl>
                                        <p:attrNameLst>
                                          <p:attrName>style.visibility</p:attrName>
                                        </p:attrNameLst>
                                      </p:cBhvr>
                                      <p:to>
                                        <p:strVal val="visible"/>
                                      </p:to>
                                    </p:set>
                                    <p:animEffect transition="in" filter="dissolve">
                                      <p:cBhvr>
                                        <p:cTn id="17" dur="500"/>
                                        <p:tgtEl>
                                          <p:spTgt spid="3184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8467">
                                            <p:txEl>
                                              <p:pRg st="3" end="3"/>
                                            </p:txEl>
                                          </p:spTgt>
                                        </p:tgtEl>
                                        <p:attrNameLst>
                                          <p:attrName>style.visibility</p:attrName>
                                        </p:attrNameLst>
                                      </p:cBhvr>
                                      <p:to>
                                        <p:strVal val="visible"/>
                                      </p:to>
                                    </p:set>
                                    <p:animEffect transition="in" filter="dissolve">
                                      <p:cBhvr>
                                        <p:cTn id="22" dur="500"/>
                                        <p:tgtEl>
                                          <p:spTgt spid="3184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8467">
                                            <p:txEl>
                                              <p:pRg st="4" end="4"/>
                                            </p:txEl>
                                          </p:spTgt>
                                        </p:tgtEl>
                                        <p:attrNameLst>
                                          <p:attrName>style.visibility</p:attrName>
                                        </p:attrNameLst>
                                      </p:cBhvr>
                                      <p:to>
                                        <p:strVal val="visible"/>
                                      </p:to>
                                    </p:set>
                                    <p:animEffect transition="in" filter="dissolve">
                                      <p:cBhvr>
                                        <p:cTn id="27" dur="500"/>
                                        <p:tgtEl>
                                          <p:spTgt spid="3184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8467">
                                            <p:txEl>
                                              <p:pRg st="5" end="5"/>
                                            </p:txEl>
                                          </p:spTgt>
                                        </p:tgtEl>
                                        <p:attrNameLst>
                                          <p:attrName>style.visibility</p:attrName>
                                        </p:attrNameLst>
                                      </p:cBhvr>
                                      <p:to>
                                        <p:strVal val="visible"/>
                                      </p:to>
                                    </p:set>
                                    <p:animEffect transition="in" filter="dissolve">
                                      <p:cBhvr>
                                        <p:cTn id="32" dur="500"/>
                                        <p:tgtEl>
                                          <p:spTgt spid="3184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ext Box 2"/>
          <p:cNvSpPr txBox="1">
            <a:spLocks noChangeArrowheads="1"/>
          </p:cNvSpPr>
          <p:nvPr/>
        </p:nvSpPr>
        <p:spPr bwMode="auto">
          <a:xfrm>
            <a:off x="2286000" y="3429000"/>
            <a:ext cx="5867400" cy="641350"/>
          </a:xfrm>
          <a:prstGeom prst="rect">
            <a:avLst/>
          </a:prstGeom>
          <a:noFill/>
          <a:ln w="9525">
            <a:noFill/>
            <a:miter lim="800000"/>
            <a:headEnd/>
            <a:tailEnd/>
          </a:ln>
        </p:spPr>
        <p:txBody>
          <a:bodyPr>
            <a:spAutoFit/>
          </a:bodyPr>
          <a:lstStyle/>
          <a:p>
            <a:pPr>
              <a:spcBef>
                <a:spcPct val="50000"/>
              </a:spcBef>
            </a:pPr>
            <a:r>
              <a:rPr lang="it-IT" sz="3600" b="1" i="1">
                <a:solidFill>
                  <a:srgbClr val="FFFF00"/>
                </a:solidFill>
                <a:latin typeface="Times New Roman" pitchFamily="18" charset="0"/>
              </a:rPr>
              <a:t>E  per  i  donatori…..?</a:t>
            </a:r>
          </a:p>
        </p:txBody>
      </p:sp>
      <p:pic>
        <p:nvPicPr>
          <p:cNvPr id="273411" name="Picture 3" descr="DONATORI"/>
          <p:cNvPicPr>
            <a:picLocks noChangeAspect="1" noChangeArrowheads="1"/>
          </p:cNvPicPr>
          <p:nvPr/>
        </p:nvPicPr>
        <p:blipFill>
          <a:blip r:embed="rId2" cstate="print">
            <a:lum contrast="10000"/>
          </a:blip>
          <a:srcRect/>
          <a:stretch>
            <a:fillRect/>
          </a:stretch>
        </p:blipFill>
        <p:spPr bwMode="auto">
          <a:xfrm>
            <a:off x="3505200" y="685800"/>
            <a:ext cx="2133600" cy="1885950"/>
          </a:xfrm>
          <a:prstGeom prst="rect">
            <a:avLst/>
          </a:prstGeom>
          <a:noFill/>
          <a:ln w="9525">
            <a:noFill/>
            <a:miter lim="800000"/>
            <a:headEnd/>
            <a:tailEnd/>
          </a:ln>
        </p:spPr>
      </p:pic>
      <p:sp>
        <p:nvSpPr>
          <p:cNvPr id="6"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0170809_093053.jpg"/>
          <p:cNvPicPr>
            <a:picLocks noChangeAspect="1"/>
          </p:cNvPicPr>
          <p:nvPr/>
        </p:nvPicPr>
        <p:blipFill>
          <a:blip r:embed="rId2" cstate="print"/>
          <a:stretch>
            <a:fillRect/>
          </a:stretch>
        </p:blipFill>
        <p:spPr>
          <a:xfrm>
            <a:off x="0" y="857250"/>
            <a:ext cx="9144000" cy="5143500"/>
          </a:xfrm>
          <a:prstGeom prst="rect">
            <a:avLst/>
          </a:prstGeom>
        </p:spPr>
      </p:pic>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1" name="Rectangle 3"/>
          <p:cNvSpPr>
            <a:spLocks noGrp="1" noChangeArrowheads="1"/>
          </p:cNvSpPr>
          <p:nvPr>
            <p:ph idx="1"/>
          </p:nvPr>
        </p:nvSpPr>
        <p:spPr>
          <a:xfrm>
            <a:off x="266700" y="228600"/>
            <a:ext cx="8610600" cy="6096000"/>
          </a:xfrm>
        </p:spPr>
        <p:txBody>
          <a:bodyPr>
            <a:normAutofit/>
          </a:bodyPr>
          <a:lstStyle/>
          <a:p>
            <a:pPr eaLnBrk="1" hangingPunct="1">
              <a:buFont typeface="Arial" pitchFamily="34" charset="0"/>
              <a:buChar char="•"/>
            </a:pPr>
            <a:r>
              <a:rPr lang="it-IT" sz="2800" i="1" dirty="0" smtClean="0">
                <a:solidFill>
                  <a:srgbClr val="FFFF00"/>
                </a:solidFill>
              </a:rPr>
              <a:t>Idratazione </a:t>
            </a:r>
            <a:r>
              <a:rPr lang="it-IT" sz="2800" i="1" dirty="0" err="1" smtClean="0">
                <a:solidFill>
                  <a:srgbClr val="FFFF00"/>
                </a:solidFill>
              </a:rPr>
              <a:t>pre</a:t>
            </a:r>
            <a:r>
              <a:rPr lang="it-IT" sz="2800" i="1" dirty="0" smtClean="0">
                <a:solidFill>
                  <a:srgbClr val="FFFF00"/>
                </a:solidFill>
              </a:rPr>
              <a:t>-donazione</a:t>
            </a:r>
            <a:r>
              <a:rPr lang="it-IT" sz="2800" b="1" dirty="0" smtClean="0">
                <a:solidFill>
                  <a:srgbClr val="FFFF00"/>
                </a:solidFill>
              </a:rPr>
              <a:t>  </a:t>
            </a:r>
            <a:r>
              <a:rPr lang="it-IT" sz="2800" b="1" i="1" u="sng" dirty="0" smtClean="0">
                <a:solidFill>
                  <a:srgbClr val="FFFF00"/>
                </a:solidFill>
              </a:rPr>
              <a:t>SEMPRE</a:t>
            </a:r>
            <a:r>
              <a:rPr lang="it-IT" sz="2800" b="1" dirty="0" smtClean="0">
                <a:solidFill>
                  <a:srgbClr val="FFFF00"/>
                </a:solidFill>
              </a:rPr>
              <a:t>,</a:t>
            </a:r>
          </a:p>
          <a:p>
            <a:pPr eaLnBrk="1" hangingPunct="1">
              <a:buFontTx/>
              <a:buNone/>
            </a:pPr>
            <a:r>
              <a:rPr lang="it-IT" sz="2800" b="1" dirty="0" smtClean="0">
                <a:solidFill>
                  <a:srgbClr val="FFFF00"/>
                </a:solidFill>
              </a:rPr>
              <a:t>	</a:t>
            </a:r>
            <a:r>
              <a:rPr lang="it-IT" sz="2800" i="1" dirty="0" smtClean="0">
                <a:solidFill>
                  <a:srgbClr val="FFFF00"/>
                </a:solidFill>
              </a:rPr>
              <a:t>soprattutto nei soggetti ipotesi e nei periodi più caldi</a:t>
            </a:r>
          </a:p>
          <a:p>
            <a:pPr eaLnBrk="1" hangingPunct="1">
              <a:buFontTx/>
              <a:buNone/>
            </a:pPr>
            <a:r>
              <a:rPr lang="it-IT" sz="2800" i="1" dirty="0" smtClean="0">
                <a:solidFill>
                  <a:srgbClr val="FFFF00"/>
                </a:solidFill>
              </a:rPr>
              <a:t>					dell’anno</a:t>
            </a:r>
          </a:p>
          <a:p>
            <a:pPr eaLnBrk="1" hangingPunct="1">
              <a:buFontTx/>
              <a:buNone/>
            </a:pPr>
            <a:endParaRPr lang="it-IT" sz="2800" dirty="0" smtClean="0">
              <a:solidFill>
                <a:srgbClr val="FFFF00"/>
              </a:solidFill>
            </a:endParaRPr>
          </a:p>
          <a:p>
            <a:pPr eaLnBrk="1" hangingPunct="1"/>
            <a:r>
              <a:rPr lang="it-IT" sz="2800" i="1" dirty="0" smtClean="0">
                <a:solidFill>
                  <a:srgbClr val="FFFF00"/>
                </a:solidFill>
              </a:rPr>
              <a:t>Effettuare la determinazione del colesterolo HDL e</a:t>
            </a:r>
          </a:p>
          <a:p>
            <a:pPr eaLnBrk="1" hangingPunct="1">
              <a:buFontTx/>
              <a:buNone/>
            </a:pPr>
            <a:r>
              <a:rPr lang="it-IT" sz="2800" i="1" dirty="0" smtClean="0">
                <a:solidFill>
                  <a:srgbClr val="FFFF00"/>
                </a:solidFill>
              </a:rPr>
              <a:t>	LDL </a:t>
            </a:r>
          </a:p>
          <a:p>
            <a:pPr eaLnBrk="1" hangingPunct="1">
              <a:buFontTx/>
              <a:buNone/>
            </a:pPr>
            <a:endParaRPr lang="it-IT" sz="2800" i="1" dirty="0" smtClean="0">
              <a:solidFill>
                <a:srgbClr val="FFFF00"/>
              </a:solidFill>
            </a:endParaRPr>
          </a:p>
          <a:p>
            <a:pPr eaLnBrk="1" hangingPunct="1"/>
            <a:r>
              <a:rPr lang="it-IT" sz="2800" i="1" dirty="0" smtClean="0">
                <a:solidFill>
                  <a:srgbClr val="FFFF00"/>
                </a:solidFill>
              </a:rPr>
              <a:t>Elettrocardiogramma (ECG) periodico nei donatori</a:t>
            </a:r>
          </a:p>
          <a:p>
            <a:pPr eaLnBrk="1" hangingPunct="1">
              <a:buFontTx/>
              <a:buNone/>
            </a:pPr>
            <a:r>
              <a:rPr lang="it-IT" sz="2800" i="1" dirty="0" smtClean="0">
                <a:solidFill>
                  <a:srgbClr val="FFFF00"/>
                </a:solidFill>
              </a:rPr>
              <a:t>		con fattori di rischio cardio-vascolari</a:t>
            </a:r>
          </a:p>
          <a:p>
            <a:pPr eaLnBrk="1" hangingPunct="1">
              <a:buFontTx/>
              <a:buNone/>
            </a:pPr>
            <a:endParaRPr lang="it-IT" sz="2800" dirty="0" smtClean="0">
              <a:solidFill>
                <a:srgbClr val="FFFF00"/>
              </a:solidFill>
            </a:endParaRPr>
          </a:p>
          <a:p>
            <a:pPr eaLnBrk="1" hangingPunct="1"/>
            <a:r>
              <a:rPr lang="it-IT" sz="2800" i="1" dirty="0" err="1" smtClean="0">
                <a:solidFill>
                  <a:srgbClr val="FFFF00"/>
                </a:solidFill>
              </a:rPr>
              <a:t>Rx</a:t>
            </a:r>
            <a:r>
              <a:rPr lang="it-IT" sz="2800" i="1" dirty="0" smtClean="0">
                <a:solidFill>
                  <a:srgbClr val="FFFF00"/>
                </a:solidFill>
              </a:rPr>
              <a:t> del torace periodico nei fumatori</a:t>
            </a:r>
            <a:r>
              <a:rPr lang="it-IT" sz="2800" dirty="0" smtClean="0">
                <a:solidFill>
                  <a:srgbClr val="FFFF00"/>
                </a:solidFill>
              </a:rPr>
              <a:t> </a:t>
            </a:r>
          </a:p>
          <a:p>
            <a:pPr eaLnBrk="1" hangingPunct="1"/>
            <a:endParaRPr lang="it-IT" sz="2800" dirty="0" smtClean="0">
              <a:solidFill>
                <a:srgbClr val="FFFF00"/>
              </a:solidFill>
            </a:endParaRPr>
          </a:p>
          <a:p>
            <a:pPr eaLnBrk="1" hangingPunct="1"/>
            <a:endParaRPr lang="it-IT" sz="2800" dirty="0" smtClean="0"/>
          </a:p>
        </p:txBody>
      </p:sp>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Effect transition="in" filter="dissolve">
                                      <p:cBhvr>
                                        <p:cTn id="7" dur="500"/>
                                        <p:tgtEl>
                                          <p:spTgt spid="293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3891">
                                            <p:txEl>
                                              <p:pRg st="1" end="1"/>
                                            </p:txEl>
                                          </p:spTgt>
                                        </p:tgtEl>
                                        <p:attrNameLst>
                                          <p:attrName>style.visibility</p:attrName>
                                        </p:attrNameLst>
                                      </p:cBhvr>
                                      <p:to>
                                        <p:strVal val="visible"/>
                                      </p:to>
                                    </p:set>
                                    <p:animEffect transition="in" filter="dissolve">
                                      <p:cBhvr>
                                        <p:cTn id="12" dur="500"/>
                                        <p:tgtEl>
                                          <p:spTgt spid="293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3891">
                                            <p:txEl>
                                              <p:pRg st="2" end="2"/>
                                            </p:txEl>
                                          </p:spTgt>
                                        </p:tgtEl>
                                        <p:attrNameLst>
                                          <p:attrName>style.visibility</p:attrName>
                                        </p:attrNameLst>
                                      </p:cBhvr>
                                      <p:to>
                                        <p:strVal val="visible"/>
                                      </p:to>
                                    </p:set>
                                    <p:animEffect transition="in" filter="dissolve">
                                      <p:cBhvr>
                                        <p:cTn id="17" dur="500"/>
                                        <p:tgtEl>
                                          <p:spTgt spid="293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3891">
                                            <p:txEl>
                                              <p:pRg st="4" end="4"/>
                                            </p:txEl>
                                          </p:spTgt>
                                        </p:tgtEl>
                                        <p:attrNameLst>
                                          <p:attrName>style.visibility</p:attrName>
                                        </p:attrNameLst>
                                      </p:cBhvr>
                                      <p:to>
                                        <p:strVal val="visible"/>
                                      </p:to>
                                    </p:set>
                                    <p:animEffect transition="in" filter="dissolve">
                                      <p:cBhvr>
                                        <p:cTn id="22" dur="500"/>
                                        <p:tgtEl>
                                          <p:spTgt spid="2938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3891">
                                            <p:txEl>
                                              <p:pRg st="5" end="5"/>
                                            </p:txEl>
                                          </p:spTgt>
                                        </p:tgtEl>
                                        <p:attrNameLst>
                                          <p:attrName>style.visibility</p:attrName>
                                        </p:attrNameLst>
                                      </p:cBhvr>
                                      <p:to>
                                        <p:strVal val="visible"/>
                                      </p:to>
                                    </p:set>
                                    <p:animEffect transition="in" filter="dissolve">
                                      <p:cBhvr>
                                        <p:cTn id="27" dur="500"/>
                                        <p:tgtEl>
                                          <p:spTgt spid="29389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3891">
                                            <p:txEl>
                                              <p:pRg st="7" end="7"/>
                                            </p:txEl>
                                          </p:spTgt>
                                        </p:tgtEl>
                                        <p:attrNameLst>
                                          <p:attrName>style.visibility</p:attrName>
                                        </p:attrNameLst>
                                      </p:cBhvr>
                                      <p:to>
                                        <p:strVal val="visible"/>
                                      </p:to>
                                    </p:set>
                                    <p:animEffect transition="in" filter="dissolve">
                                      <p:cBhvr>
                                        <p:cTn id="32" dur="500"/>
                                        <p:tgtEl>
                                          <p:spTgt spid="293891">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3891">
                                            <p:txEl>
                                              <p:pRg st="8" end="8"/>
                                            </p:txEl>
                                          </p:spTgt>
                                        </p:tgtEl>
                                        <p:attrNameLst>
                                          <p:attrName>style.visibility</p:attrName>
                                        </p:attrNameLst>
                                      </p:cBhvr>
                                      <p:to>
                                        <p:strVal val="visible"/>
                                      </p:to>
                                    </p:set>
                                    <p:animEffect transition="in" filter="dissolve">
                                      <p:cBhvr>
                                        <p:cTn id="37" dur="500"/>
                                        <p:tgtEl>
                                          <p:spTgt spid="29389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93891">
                                            <p:txEl>
                                              <p:pRg st="10" end="10"/>
                                            </p:txEl>
                                          </p:spTgt>
                                        </p:tgtEl>
                                        <p:attrNameLst>
                                          <p:attrName>style.visibility</p:attrName>
                                        </p:attrNameLst>
                                      </p:cBhvr>
                                      <p:to>
                                        <p:strVal val="visible"/>
                                      </p:to>
                                    </p:set>
                                    <p:animEffect transition="in" filter="dissolve">
                                      <p:cBhvr>
                                        <p:cTn id="42" dur="500"/>
                                        <p:tgtEl>
                                          <p:spTgt spid="2938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5" name="Rectangle 3"/>
          <p:cNvSpPr>
            <a:spLocks noGrp="1" noChangeArrowheads="1"/>
          </p:cNvSpPr>
          <p:nvPr>
            <p:ph idx="1"/>
          </p:nvPr>
        </p:nvSpPr>
        <p:spPr>
          <a:xfrm>
            <a:off x="381000" y="381000"/>
            <a:ext cx="8382000" cy="5867400"/>
          </a:xfrm>
        </p:spPr>
        <p:txBody>
          <a:bodyPr>
            <a:normAutofit/>
          </a:bodyPr>
          <a:lstStyle/>
          <a:p>
            <a:pPr eaLnBrk="1" hangingPunct="1"/>
            <a:r>
              <a:rPr lang="it-IT" sz="2800" i="1" dirty="0" smtClean="0">
                <a:solidFill>
                  <a:srgbClr val="FFFF00"/>
                </a:solidFill>
              </a:rPr>
              <a:t>Ricercare </a:t>
            </a:r>
            <a:r>
              <a:rPr lang="it-IT" sz="2800" i="1" u="sng" dirty="0" smtClean="0">
                <a:solidFill>
                  <a:srgbClr val="FF0000"/>
                </a:solidFill>
              </a:rPr>
              <a:t>sempre</a:t>
            </a:r>
            <a:r>
              <a:rPr lang="it-IT" sz="2800" i="1" dirty="0" smtClean="0">
                <a:solidFill>
                  <a:srgbClr val="FFFF00"/>
                </a:solidFill>
              </a:rPr>
              <a:t> un corretto stile di vita</a:t>
            </a:r>
          </a:p>
          <a:p>
            <a:pPr eaLnBrk="1" hangingPunct="1">
              <a:buFontTx/>
              <a:buNone/>
            </a:pPr>
            <a:r>
              <a:rPr lang="it-IT" sz="2800" i="1" dirty="0" smtClean="0">
                <a:solidFill>
                  <a:srgbClr val="FFFF00"/>
                </a:solidFill>
              </a:rPr>
              <a:t>	(alimentazione, attività fisica, abolizione fattori di 					rischio…)</a:t>
            </a:r>
          </a:p>
          <a:p>
            <a:pPr eaLnBrk="1" hangingPunct="1">
              <a:buFontTx/>
              <a:buNone/>
            </a:pPr>
            <a:endParaRPr lang="it-IT" sz="2800" i="1" dirty="0" smtClean="0">
              <a:solidFill>
                <a:srgbClr val="FFFF00"/>
              </a:solidFill>
            </a:endParaRPr>
          </a:p>
          <a:p>
            <a:pPr eaLnBrk="1" hangingPunct="1"/>
            <a:r>
              <a:rPr lang="it-IT" sz="2800" i="1" dirty="0" smtClean="0">
                <a:solidFill>
                  <a:srgbClr val="FFFF00"/>
                </a:solidFill>
              </a:rPr>
              <a:t>Sensibilizzare il soggetto alla riduzione del peso,</a:t>
            </a:r>
          </a:p>
          <a:p>
            <a:pPr eaLnBrk="1" hangingPunct="1">
              <a:buFontTx/>
              <a:buNone/>
            </a:pPr>
            <a:r>
              <a:rPr lang="it-IT" sz="2800" i="1" dirty="0" smtClean="0">
                <a:solidFill>
                  <a:srgbClr val="FFFF00"/>
                </a:solidFill>
              </a:rPr>
              <a:t>	in presenza di iperglicemia, soprattutto se vi è</a:t>
            </a:r>
          </a:p>
          <a:p>
            <a:pPr eaLnBrk="1" hangingPunct="1">
              <a:buFontTx/>
              <a:buNone/>
            </a:pPr>
            <a:r>
              <a:rPr lang="it-IT" sz="2800" i="1" dirty="0" smtClean="0">
                <a:solidFill>
                  <a:srgbClr val="FFFF00"/>
                </a:solidFill>
              </a:rPr>
              <a:t>	familiarità diabetica (+ eventuale controllo della</a:t>
            </a:r>
          </a:p>
          <a:p>
            <a:pPr eaLnBrk="1" hangingPunct="1">
              <a:buFontTx/>
              <a:buNone/>
            </a:pPr>
            <a:r>
              <a:rPr lang="it-IT" sz="2800" i="1" dirty="0" smtClean="0">
                <a:solidFill>
                  <a:srgbClr val="FFFF00"/>
                </a:solidFill>
              </a:rPr>
              <a:t>		emoglobina </a:t>
            </a:r>
            <a:r>
              <a:rPr lang="it-IT" sz="2800" i="1" dirty="0" err="1" smtClean="0">
                <a:solidFill>
                  <a:srgbClr val="FFFF00"/>
                </a:solidFill>
              </a:rPr>
              <a:t>glicata</a:t>
            </a:r>
            <a:r>
              <a:rPr lang="it-IT" sz="2800" i="1" dirty="0" smtClean="0">
                <a:solidFill>
                  <a:srgbClr val="FFFF00"/>
                </a:solidFill>
              </a:rPr>
              <a:t> e visita dal diabetologo)</a:t>
            </a:r>
          </a:p>
          <a:p>
            <a:pPr eaLnBrk="1" hangingPunct="1">
              <a:buFontTx/>
              <a:buNone/>
            </a:pPr>
            <a:endParaRPr lang="it-IT" sz="2800" i="1" dirty="0" smtClean="0">
              <a:solidFill>
                <a:srgbClr val="FFFF00"/>
              </a:solidFill>
            </a:endParaRPr>
          </a:p>
          <a:p>
            <a:pPr eaLnBrk="1" hangingPunct="1"/>
            <a:r>
              <a:rPr lang="it-IT" sz="2800" i="1" dirty="0" smtClean="0">
                <a:solidFill>
                  <a:srgbClr val="FFFF00"/>
                </a:solidFill>
              </a:rPr>
              <a:t>Evitare attività fisica intensa prima e soprattutto   dopo la donazione</a:t>
            </a:r>
          </a:p>
        </p:txBody>
      </p:sp>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animEffect transition="in" filter="dissolve">
                                      <p:cBhvr>
                                        <p:cTn id="7" dur="500"/>
                                        <p:tgtEl>
                                          <p:spTgt spid="294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4915">
                                            <p:txEl>
                                              <p:pRg st="1" end="1"/>
                                            </p:txEl>
                                          </p:spTgt>
                                        </p:tgtEl>
                                        <p:attrNameLst>
                                          <p:attrName>style.visibility</p:attrName>
                                        </p:attrNameLst>
                                      </p:cBhvr>
                                      <p:to>
                                        <p:strVal val="visible"/>
                                      </p:to>
                                    </p:set>
                                    <p:animEffect transition="in" filter="dissolve">
                                      <p:cBhvr>
                                        <p:cTn id="12" dur="500"/>
                                        <p:tgtEl>
                                          <p:spTgt spid="294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4915">
                                            <p:txEl>
                                              <p:pRg st="3" end="3"/>
                                            </p:txEl>
                                          </p:spTgt>
                                        </p:tgtEl>
                                        <p:attrNameLst>
                                          <p:attrName>style.visibility</p:attrName>
                                        </p:attrNameLst>
                                      </p:cBhvr>
                                      <p:to>
                                        <p:strVal val="visible"/>
                                      </p:to>
                                    </p:set>
                                    <p:animEffect transition="in" filter="dissolve">
                                      <p:cBhvr>
                                        <p:cTn id="17" dur="500"/>
                                        <p:tgtEl>
                                          <p:spTgt spid="2949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4915">
                                            <p:txEl>
                                              <p:pRg st="4" end="4"/>
                                            </p:txEl>
                                          </p:spTgt>
                                        </p:tgtEl>
                                        <p:attrNameLst>
                                          <p:attrName>style.visibility</p:attrName>
                                        </p:attrNameLst>
                                      </p:cBhvr>
                                      <p:to>
                                        <p:strVal val="visible"/>
                                      </p:to>
                                    </p:set>
                                    <p:animEffect transition="in" filter="dissolve">
                                      <p:cBhvr>
                                        <p:cTn id="22" dur="500"/>
                                        <p:tgtEl>
                                          <p:spTgt spid="2949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4915">
                                            <p:txEl>
                                              <p:pRg st="5" end="5"/>
                                            </p:txEl>
                                          </p:spTgt>
                                        </p:tgtEl>
                                        <p:attrNameLst>
                                          <p:attrName>style.visibility</p:attrName>
                                        </p:attrNameLst>
                                      </p:cBhvr>
                                      <p:to>
                                        <p:strVal val="visible"/>
                                      </p:to>
                                    </p:set>
                                    <p:animEffect transition="in" filter="dissolve">
                                      <p:cBhvr>
                                        <p:cTn id="27" dur="500"/>
                                        <p:tgtEl>
                                          <p:spTgt spid="29491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4915">
                                            <p:txEl>
                                              <p:pRg st="6" end="6"/>
                                            </p:txEl>
                                          </p:spTgt>
                                        </p:tgtEl>
                                        <p:attrNameLst>
                                          <p:attrName>style.visibility</p:attrName>
                                        </p:attrNameLst>
                                      </p:cBhvr>
                                      <p:to>
                                        <p:strVal val="visible"/>
                                      </p:to>
                                    </p:set>
                                    <p:animEffect transition="in" filter="dissolve">
                                      <p:cBhvr>
                                        <p:cTn id="32" dur="500"/>
                                        <p:tgtEl>
                                          <p:spTgt spid="29491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4915">
                                            <p:txEl>
                                              <p:pRg st="8" end="8"/>
                                            </p:txEl>
                                          </p:spTgt>
                                        </p:tgtEl>
                                        <p:attrNameLst>
                                          <p:attrName>style.visibility</p:attrName>
                                        </p:attrNameLst>
                                      </p:cBhvr>
                                      <p:to>
                                        <p:strVal val="visible"/>
                                      </p:to>
                                    </p:set>
                                    <p:animEffect transition="in" filter="dissolve">
                                      <p:cBhvr>
                                        <p:cTn id="37" dur="500"/>
                                        <p:tgtEl>
                                          <p:spTgt spid="2949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9" name="Rectangle 3"/>
          <p:cNvSpPr>
            <a:spLocks noGrp="1" noChangeArrowheads="1"/>
          </p:cNvSpPr>
          <p:nvPr>
            <p:ph idx="1"/>
          </p:nvPr>
        </p:nvSpPr>
        <p:spPr>
          <a:xfrm>
            <a:off x="304800" y="381000"/>
            <a:ext cx="8534400" cy="5791200"/>
          </a:xfrm>
        </p:spPr>
        <p:txBody>
          <a:bodyPr>
            <a:normAutofit/>
          </a:bodyPr>
          <a:lstStyle/>
          <a:p>
            <a:pPr eaLnBrk="1" hangingPunct="1">
              <a:lnSpc>
                <a:spcPct val="90000"/>
              </a:lnSpc>
            </a:pPr>
            <a:r>
              <a:rPr lang="it-IT" sz="2800" i="1" dirty="0" smtClean="0">
                <a:solidFill>
                  <a:srgbClr val="FFFF00"/>
                </a:solidFill>
              </a:rPr>
              <a:t>Riduzione dell’uso del sale e controllo</a:t>
            </a:r>
          </a:p>
          <a:p>
            <a:pPr eaLnBrk="1" hangingPunct="1">
              <a:lnSpc>
                <a:spcPct val="90000"/>
              </a:lnSpc>
              <a:buFontTx/>
              <a:buNone/>
            </a:pPr>
            <a:r>
              <a:rPr lang="it-IT" sz="2800" i="1" dirty="0" smtClean="0">
                <a:solidFill>
                  <a:srgbClr val="FFFF00"/>
                </a:solidFill>
              </a:rPr>
              <a:t>			regolare della pressione arteriosa.</a:t>
            </a:r>
          </a:p>
          <a:p>
            <a:pPr eaLnBrk="1" hangingPunct="1">
              <a:lnSpc>
                <a:spcPct val="90000"/>
              </a:lnSpc>
            </a:pPr>
            <a:endParaRPr lang="it-IT" sz="2800" i="1" dirty="0" smtClean="0">
              <a:solidFill>
                <a:srgbClr val="FFFF00"/>
              </a:solidFill>
            </a:endParaRPr>
          </a:p>
          <a:p>
            <a:pPr eaLnBrk="1" hangingPunct="1">
              <a:lnSpc>
                <a:spcPct val="90000"/>
              </a:lnSpc>
            </a:pPr>
            <a:r>
              <a:rPr lang="it-IT" sz="2800" i="1" dirty="0" smtClean="0">
                <a:solidFill>
                  <a:srgbClr val="FFFF00"/>
                </a:solidFill>
              </a:rPr>
              <a:t>Effettuare il controllo dei valori pressori domiciliari,</a:t>
            </a:r>
          </a:p>
          <a:p>
            <a:pPr eaLnBrk="1" hangingPunct="1">
              <a:lnSpc>
                <a:spcPct val="90000"/>
              </a:lnSpc>
              <a:buFontTx/>
              <a:buNone/>
            </a:pPr>
            <a:r>
              <a:rPr lang="it-IT" sz="2800" i="1" dirty="0" smtClean="0">
                <a:solidFill>
                  <a:srgbClr val="FFFF00"/>
                </a:solidFill>
              </a:rPr>
              <a:t>	per un tempo sufficiente, a riposo, nei soggetti con</a:t>
            </a:r>
          </a:p>
          <a:p>
            <a:pPr eaLnBrk="1" hangingPunct="1">
              <a:lnSpc>
                <a:spcPct val="90000"/>
              </a:lnSpc>
              <a:buFontTx/>
              <a:buNone/>
            </a:pPr>
            <a:r>
              <a:rPr lang="it-IT" sz="2800" i="1" dirty="0" smtClean="0">
                <a:solidFill>
                  <a:srgbClr val="FFFF00"/>
                </a:solidFill>
              </a:rPr>
              <a:t>	ipertensione </a:t>
            </a:r>
            <a:r>
              <a:rPr lang="it-IT" sz="2800" i="1" dirty="0" err="1" smtClean="0">
                <a:solidFill>
                  <a:srgbClr val="FFFF00"/>
                </a:solidFill>
              </a:rPr>
              <a:t>border</a:t>
            </a:r>
            <a:r>
              <a:rPr lang="it-IT" sz="2800" i="1" dirty="0" smtClean="0">
                <a:solidFill>
                  <a:srgbClr val="FFFF00"/>
                </a:solidFill>
              </a:rPr>
              <a:t>-line, per iniziare eventuale terapia</a:t>
            </a:r>
          </a:p>
          <a:p>
            <a:pPr eaLnBrk="1" hangingPunct="1">
              <a:lnSpc>
                <a:spcPct val="90000"/>
              </a:lnSpc>
              <a:buFontTx/>
              <a:buNone/>
            </a:pPr>
            <a:endParaRPr lang="it-IT" sz="2800" i="1" dirty="0" smtClean="0">
              <a:solidFill>
                <a:srgbClr val="FFFF00"/>
              </a:solidFill>
            </a:endParaRPr>
          </a:p>
          <a:p>
            <a:pPr eaLnBrk="1" hangingPunct="1">
              <a:lnSpc>
                <a:spcPct val="90000"/>
              </a:lnSpc>
              <a:buNone/>
            </a:pPr>
            <a:endParaRPr lang="it-IT" sz="2800" i="1" dirty="0" smtClean="0">
              <a:solidFill>
                <a:srgbClr val="FFFF00"/>
              </a:solidFill>
            </a:endParaRPr>
          </a:p>
          <a:p>
            <a:pPr eaLnBrk="1" hangingPunct="1">
              <a:lnSpc>
                <a:spcPct val="90000"/>
              </a:lnSpc>
            </a:pPr>
            <a:endParaRPr lang="it-IT" sz="2800" i="1" dirty="0" smtClean="0"/>
          </a:p>
          <a:p>
            <a:pPr eaLnBrk="1" hangingPunct="1">
              <a:lnSpc>
                <a:spcPct val="90000"/>
              </a:lnSpc>
            </a:pPr>
            <a:endParaRPr lang="it-IT" sz="2800" i="1" dirty="0" smtClean="0"/>
          </a:p>
          <a:p>
            <a:pPr eaLnBrk="1" hangingPunct="1">
              <a:lnSpc>
                <a:spcPct val="90000"/>
              </a:lnSpc>
            </a:pPr>
            <a:endParaRPr lang="it-IT" sz="2800" i="1" dirty="0" smtClean="0"/>
          </a:p>
        </p:txBody>
      </p:sp>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animEffect transition="in" filter="dissolve">
                                      <p:cBhvr>
                                        <p:cTn id="7" dur="500"/>
                                        <p:tgtEl>
                                          <p:spTgt spid="295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5939">
                                            <p:txEl>
                                              <p:pRg st="1" end="1"/>
                                            </p:txEl>
                                          </p:spTgt>
                                        </p:tgtEl>
                                        <p:attrNameLst>
                                          <p:attrName>style.visibility</p:attrName>
                                        </p:attrNameLst>
                                      </p:cBhvr>
                                      <p:to>
                                        <p:strVal val="visible"/>
                                      </p:to>
                                    </p:set>
                                    <p:animEffect transition="in" filter="dissolve">
                                      <p:cBhvr>
                                        <p:cTn id="12" dur="500"/>
                                        <p:tgtEl>
                                          <p:spTgt spid="295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5939">
                                            <p:txEl>
                                              <p:pRg st="3" end="3"/>
                                            </p:txEl>
                                          </p:spTgt>
                                        </p:tgtEl>
                                        <p:attrNameLst>
                                          <p:attrName>style.visibility</p:attrName>
                                        </p:attrNameLst>
                                      </p:cBhvr>
                                      <p:to>
                                        <p:strVal val="visible"/>
                                      </p:to>
                                    </p:set>
                                    <p:animEffect transition="in" filter="dissolve">
                                      <p:cBhvr>
                                        <p:cTn id="17" dur="500"/>
                                        <p:tgtEl>
                                          <p:spTgt spid="2959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5939">
                                            <p:txEl>
                                              <p:pRg st="4" end="4"/>
                                            </p:txEl>
                                          </p:spTgt>
                                        </p:tgtEl>
                                        <p:attrNameLst>
                                          <p:attrName>style.visibility</p:attrName>
                                        </p:attrNameLst>
                                      </p:cBhvr>
                                      <p:to>
                                        <p:strVal val="visible"/>
                                      </p:to>
                                    </p:set>
                                    <p:animEffect transition="in" filter="dissolve">
                                      <p:cBhvr>
                                        <p:cTn id="22" dur="500"/>
                                        <p:tgtEl>
                                          <p:spTgt spid="29593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5939">
                                            <p:txEl>
                                              <p:pRg st="5" end="5"/>
                                            </p:txEl>
                                          </p:spTgt>
                                        </p:tgtEl>
                                        <p:attrNameLst>
                                          <p:attrName>style.visibility</p:attrName>
                                        </p:attrNameLst>
                                      </p:cBhvr>
                                      <p:to>
                                        <p:strVal val="visible"/>
                                      </p:to>
                                    </p:set>
                                    <p:animEffect transition="in" filter="dissolve">
                                      <p:cBhvr>
                                        <p:cTn id="27" dur="500"/>
                                        <p:tgtEl>
                                          <p:spTgt spid="295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p:cNvSpPr>
            <a:spLocks noGrp="1" noChangeArrowheads="1"/>
          </p:cNvSpPr>
          <p:nvPr>
            <p:ph type="ctrTitle"/>
          </p:nvPr>
        </p:nvSpPr>
        <p:spPr>
          <a:xfrm>
            <a:off x="1143000" y="152400"/>
            <a:ext cx="6858000" cy="1143000"/>
          </a:xfrm>
          <a:solidFill>
            <a:srgbClr val="000080"/>
          </a:solidFill>
        </p:spPr>
        <p:txBody>
          <a:bodyPr/>
          <a:lstStyle/>
          <a:p>
            <a:pPr eaLnBrk="1" hangingPunct="1"/>
            <a:r>
              <a:rPr lang="it-IT" sz="3600" b="1" i="1" smtClean="0">
                <a:solidFill>
                  <a:srgbClr val="FFFF00"/>
                </a:solidFill>
              </a:rPr>
              <a:t>La </a:t>
            </a:r>
            <a:r>
              <a:rPr lang="it-IT" sz="3200" b="1" i="1" smtClean="0">
                <a:solidFill>
                  <a:srgbClr val="FFFF00"/>
                </a:solidFill>
              </a:rPr>
              <a:t>prevenzione</a:t>
            </a:r>
            <a:r>
              <a:rPr lang="it-IT" sz="3600" b="1" i="1" smtClean="0">
                <a:solidFill>
                  <a:srgbClr val="FFFF00"/>
                </a:solidFill>
              </a:rPr>
              <a:t> … </a:t>
            </a:r>
            <a:r>
              <a:rPr lang="it-IT" sz="3200" b="1" i="1" smtClean="0">
                <a:solidFill>
                  <a:srgbClr val="FFFF00"/>
                </a:solidFill>
              </a:rPr>
              <a:t>in sintesi</a:t>
            </a:r>
          </a:p>
        </p:txBody>
      </p:sp>
      <p:sp>
        <p:nvSpPr>
          <p:cNvPr id="204804" name="Rectangle 9"/>
          <p:cNvSpPr>
            <a:spLocks noChangeArrowheads="1"/>
          </p:cNvSpPr>
          <p:nvPr/>
        </p:nvSpPr>
        <p:spPr bwMode="auto">
          <a:xfrm>
            <a:off x="457281" y="3793123"/>
            <a:ext cx="18473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it-IT" sz="1600">
              <a:solidFill>
                <a:srgbClr val="000000"/>
              </a:solidFill>
            </a:endParaRPr>
          </a:p>
        </p:txBody>
      </p:sp>
      <p:sp>
        <p:nvSpPr>
          <p:cNvPr id="204805" name="Rectangle 11"/>
          <p:cNvSpPr>
            <a:spLocks noChangeArrowheads="1"/>
          </p:cNvSpPr>
          <p:nvPr/>
        </p:nvSpPr>
        <p:spPr bwMode="auto">
          <a:xfrm>
            <a:off x="381080" y="3831223"/>
            <a:ext cx="18473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it-IT" sz="1600">
              <a:solidFill>
                <a:srgbClr val="000000"/>
              </a:solidFill>
            </a:endParaRPr>
          </a:p>
        </p:txBody>
      </p:sp>
      <p:sp>
        <p:nvSpPr>
          <p:cNvPr id="284686" name="Text Box 14"/>
          <p:cNvSpPr txBox="1">
            <a:spLocks noChangeArrowheads="1"/>
          </p:cNvSpPr>
          <p:nvPr/>
        </p:nvSpPr>
        <p:spPr bwMode="auto">
          <a:xfrm>
            <a:off x="0" y="2057400"/>
            <a:ext cx="9144000" cy="543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buClr>
                <a:srgbClr val="CC0000"/>
              </a:buClr>
              <a:buFont typeface="Wingdings" pitchFamily="2" charset="2"/>
              <a:buChar char="Ø"/>
            </a:pPr>
            <a:r>
              <a:rPr lang="it-IT" sz="2800" dirty="0">
                <a:solidFill>
                  <a:srgbClr val="FFFFFF"/>
                </a:solidFill>
              </a:rPr>
              <a:t>Alimentazione corretta qualitativamente e quantitativamente  </a:t>
            </a:r>
            <a:r>
              <a:rPr lang="it-IT" sz="2800" dirty="0" smtClean="0">
                <a:solidFill>
                  <a:srgbClr val="FFFFFF"/>
                </a:solidFill>
              </a:rPr>
              <a:t>   	(</a:t>
            </a:r>
            <a:r>
              <a:rPr lang="it-IT" sz="2800" dirty="0">
                <a:solidFill>
                  <a:srgbClr val="FFFFFF"/>
                </a:solidFill>
              </a:rPr>
              <a:t>ipocalorica in presenza di sovrappeso</a:t>
            </a:r>
            <a:r>
              <a:rPr lang="it-IT" sz="2800" dirty="0" smtClean="0">
                <a:solidFill>
                  <a:srgbClr val="FFFFFF"/>
                </a:solidFill>
              </a:rPr>
              <a:t>). Dieta Varia!</a:t>
            </a:r>
            <a:endParaRPr lang="it-IT" sz="2800" dirty="0">
              <a:solidFill>
                <a:srgbClr val="FFFFFF"/>
              </a:solidFill>
            </a:endParaRPr>
          </a:p>
          <a:p>
            <a:pPr eaLnBrk="1" fontAlgn="base" hangingPunct="1">
              <a:spcBef>
                <a:spcPct val="50000"/>
              </a:spcBef>
              <a:spcAft>
                <a:spcPct val="0"/>
              </a:spcAft>
              <a:buClr>
                <a:srgbClr val="CC0000"/>
              </a:buClr>
              <a:buFont typeface="Wingdings" pitchFamily="2" charset="2"/>
              <a:buChar char="Ø"/>
            </a:pPr>
            <a:r>
              <a:rPr lang="it-IT" sz="2800" dirty="0">
                <a:solidFill>
                  <a:srgbClr val="FFFFFF"/>
                </a:solidFill>
              </a:rPr>
              <a:t>Attività fisica leggera/moderata svolta regolarmente</a:t>
            </a:r>
          </a:p>
          <a:p>
            <a:pPr eaLnBrk="1" fontAlgn="base" hangingPunct="1">
              <a:spcBef>
                <a:spcPct val="50000"/>
              </a:spcBef>
              <a:spcAft>
                <a:spcPct val="0"/>
              </a:spcAft>
              <a:buClr>
                <a:srgbClr val="CC0000"/>
              </a:buClr>
              <a:buFont typeface="Wingdings" pitchFamily="2" charset="2"/>
              <a:buChar char="Ø"/>
            </a:pPr>
            <a:r>
              <a:rPr lang="it-IT" sz="2800" dirty="0">
                <a:solidFill>
                  <a:srgbClr val="FFFFFF"/>
                </a:solidFill>
              </a:rPr>
              <a:t>Abolizione dei fattori di </a:t>
            </a:r>
            <a:r>
              <a:rPr lang="it-IT" sz="2800" dirty="0" smtClean="0">
                <a:solidFill>
                  <a:srgbClr val="FFFFFF"/>
                </a:solidFill>
              </a:rPr>
              <a:t>rischio/Riduzione fattori stressanti</a:t>
            </a:r>
            <a:endParaRPr lang="it-IT" sz="2800" dirty="0">
              <a:solidFill>
                <a:srgbClr val="FFFFFF"/>
              </a:solidFill>
            </a:endParaRPr>
          </a:p>
          <a:p>
            <a:pPr eaLnBrk="1" fontAlgn="base" hangingPunct="1">
              <a:spcBef>
                <a:spcPct val="50000"/>
              </a:spcBef>
              <a:spcAft>
                <a:spcPct val="0"/>
              </a:spcAft>
              <a:buClr>
                <a:srgbClr val="CC0000"/>
              </a:buClr>
              <a:buFont typeface="Wingdings" pitchFamily="2" charset="2"/>
              <a:buChar char="Ø"/>
            </a:pPr>
            <a:r>
              <a:rPr lang="it-IT" sz="2800" dirty="0">
                <a:solidFill>
                  <a:srgbClr val="FFFFFF"/>
                </a:solidFill>
              </a:rPr>
              <a:t>Controlli medici e laboratoristico/strumentali periodici</a:t>
            </a:r>
          </a:p>
          <a:p>
            <a:pPr eaLnBrk="1" fontAlgn="base" hangingPunct="1">
              <a:spcBef>
                <a:spcPct val="50000"/>
              </a:spcBef>
              <a:spcAft>
                <a:spcPct val="0"/>
              </a:spcAft>
              <a:buFont typeface="Wingdings" pitchFamily="2" charset="2"/>
              <a:buChar char="Ø"/>
            </a:pPr>
            <a:endParaRPr lang="it-IT" sz="2800" dirty="0">
              <a:solidFill>
                <a:srgbClr val="FFFFFF"/>
              </a:solidFill>
            </a:endParaRPr>
          </a:p>
          <a:p>
            <a:pPr eaLnBrk="1" fontAlgn="base" hangingPunct="1">
              <a:spcBef>
                <a:spcPct val="50000"/>
              </a:spcBef>
              <a:spcAft>
                <a:spcPct val="0"/>
              </a:spcAft>
              <a:buFont typeface="Wingdings" pitchFamily="2" charset="2"/>
              <a:buChar char="Ø"/>
            </a:pPr>
            <a:endParaRPr lang="it-IT" sz="2800" dirty="0">
              <a:solidFill>
                <a:srgbClr val="FFFFFF"/>
              </a:solidFill>
            </a:endParaRPr>
          </a:p>
          <a:p>
            <a:pPr eaLnBrk="1" fontAlgn="base" hangingPunct="1">
              <a:spcBef>
                <a:spcPct val="50000"/>
              </a:spcBef>
              <a:spcAft>
                <a:spcPct val="0"/>
              </a:spcAft>
              <a:buFont typeface="Wingdings" pitchFamily="2" charset="2"/>
              <a:buNone/>
            </a:pPr>
            <a:endParaRPr lang="it-IT" sz="2800" dirty="0">
              <a:solidFill>
                <a:srgbClr val="FFFFFF"/>
              </a:solidFill>
            </a:endParaRPr>
          </a:p>
          <a:p>
            <a:pPr eaLnBrk="1" fontAlgn="base" hangingPunct="1">
              <a:spcBef>
                <a:spcPct val="50000"/>
              </a:spcBef>
              <a:spcAft>
                <a:spcPct val="0"/>
              </a:spcAft>
              <a:buFontTx/>
              <a:buChar char="o"/>
            </a:pPr>
            <a:r>
              <a:rPr lang="it-IT" sz="2800" dirty="0">
                <a:solidFill>
                  <a:srgbClr val="FFFFFF"/>
                </a:solidFill>
              </a:rPr>
              <a:t> </a:t>
            </a:r>
            <a:endParaRPr lang="it-IT" dirty="0">
              <a:solidFill>
                <a:srgbClr val="000000"/>
              </a:solidFill>
            </a:endParaRPr>
          </a:p>
        </p:txBody>
      </p:sp>
      <p:sp>
        <p:nvSpPr>
          <p:cNvPr id="6"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75715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4674"/>
                                        </p:tgtEl>
                                        <p:attrNameLst>
                                          <p:attrName>style.visibility</p:attrName>
                                        </p:attrNameLst>
                                      </p:cBhvr>
                                      <p:to>
                                        <p:strVal val="visible"/>
                                      </p:to>
                                    </p:set>
                                    <p:animEffect transition="in" filter="dissolve">
                                      <p:cBhvr>
                                        <p:cTn id="7" dur="500"/>
                                        <p:tgtEl>
                                          <p:spTgt spid="284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84686">
                                            <p:txEl>
                                              <p:pRg st="0" end="0"/>
                                            </p:txEl>
                                          </p:spTgt>
                                        </p:tgtEl>
                                        <p:attrNameLst>
                                          <p:attrName>style.visibility</p:attrName>
                                        </p:attrNameLst>
                                      </p:cBhvr>
                                      <p:to>
                                        <p:strVal val="visible"/>
                                      </p:to>
                                    </p:set>
                                    <p:animEffect transition="in" filter="barn(inHorizontal)">
                                      <p:cBhvr>
                                        <p:cTn id="12" dur="500"/>
                                        <p:tgtEl>
                                          <p:spTgt spid="28468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84686">
                                            <p:txEl>
                                              <p:pRg st="1" end="1"/>
                                            </p:txEl>
                                          </p:spTgt>
                                        </p:tgtEl>
                                        <p:attrNameLst>
                                          <p:attrName>style.visibility</p:attrName>
                                        </p:attrNameLst>
                                      </p:cBhvr>
                                      <p:to>
                                        <p:strVal val="visible"/>
                                      </p:to>
                                    </p:set>
                                    <p:animEffect transition="in" filter="barn(inHorizontal)">
                                      <p:cBhvr>
                                        <p:cTn id="17" dur="500"/>
                                        <p:tgtEl>
                                          <p:spTgt spid="28468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84686">
                                            <p:txEl>
                                              <p:pRg st="2" end="2"/>
                                            </p:txEl>
                                          </p:spTgt>
                                        </p:tgtEl>
                                        <p:attrNameLst>
                                          <p:attrName>style.visibility</p:attrName>
                                        </p:attrNameLst>
                                      </p:cBhvr>
                                      <p:to>
                                        <p:strVal val="visible"/>
                                      </p:to>
                                    </p:set>
                                    <p:animEffect transition="in" filter="barn(inHorizontal)">
                                      <p:cBhvr>
                                        <p:cTn id="22" dur="500"/>
                                        <p:tgtEl>
                                          <p:spTgt spid="28468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84686">
                                            <p:txEl>
                                              <p:pRg st="3" end="3"/>
                                            </p:txEl>
                                          </p:spTgt>
                                        </p:tgtEl>
                                        <p:attrNameLst>
                                          <p:attrName>style.visibility</p:attrName>
                                        </p:attrNameLst>
                                      </p:cBhvr>
                                      <p:to>
                                        <p:strVal val="visible"/>
                                      </p:to>
                                    </p:set>
                                    <p:animEffect transition="in" filter="barn(inHorizontal)">
                                      <p:cBhvr>
                                        <p:cTn id="27" dur="500"/>
                                        <p:tgtEl>
                                          <p:spTgt spid="28468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284686">
                                            <p:txEl>
                                              <p:pRg st="7" end="7"/>
                                            </p:txEl>
                                          </p:spTgt>
                                        </p:tgtEl>
                                        <p:attrNameLst>
                                          <p:attrName>style.visibility</p:attrName>
                                        </p:attrNameLst>
                                      </p:cBhvr>
                                      <p:to>
                                        <p:strVal val="visible"/>
                                      </p:to>
                                    </p:set>
                                    <p:animEffect transition="in" filter="barn(inHorizontal)">
                                      <p:cBhvr>
                                        <p:cTn id="32" dur="500"/>
                                        <p:tgtEl>
                                          <p:spTgt spid="2846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animBg="1" autoUpdateAnimBg="0"/>
      <p:bldP spid="284686"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51520" y="908720"/>
            <a:ext cx="8717227" cy="4903440"/>
          </a:xfrm>
          <a:prstGeom prst="rect">
            <a:avLst/>
          </a:prstGeom>
          <a:noFill/>
          <a:ln w="9525">
            <a:noFill/>
            <a:miter lim="800000"/>
            <a:headEnd/>
            <a:tailEnd/>
          </a:ln>
        </p:spPr>
      </p:pic>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1" name="Object 2"/>
          <p:cNvGraphicFramePr>
            <a:graphicFrameLocks noChangeAspect="1"/>
          </p:cNvGraphicFramePr>
          <p:nvPr/>
        </p:nvGraphicFramePr>
        <p:xfrm>
          <a:off x="0" y="0"/>
          <a:ext cx="9144000" cy="6858000"/>
        </p:xfrm>
        <a:graphic>
          <a:graphicData uri="http://schemas.openxmlformats.org/presentationml/2006/ole">
            <p:oleObj spid="_x0000_s2050" name="Diapositiva" r:id="rId3" imgW="4937125" imgH="3417888" progId="PowerPoint.Slide.8">
              <p:embed/>
            </p:oleObj>
          </a:graphicData>
        </a:graphic>
      </p:graphicFrame>
      <p:sp>
        <p:nvSpPr>
          <p:cNvPr id="201732" name="Text Box 3"/>
          <p:cNvSpPr txBox="1">
            <a:spLocks noChangeArrowheads="1"/>
          </p:cNvSpPr>
          <p:nvPr/>
        </p:nvSpPr>
        <p:spPr bwMode="auto">
          <a:xfrm>
            <a:off x="152400" y="3138488"/>
            <a:ext cx="2286000" cy="579437"/>
          </a:xfrm>
          <a:prstGeom prst="rect">
            <a:avLst/>
          </a:prstGeom>
          <a:solidFill>
            <a:srgbClr val="000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spcBef>
                <a:spcPct val="50000"/>
              </a:spcBef>
            </a:pPr>
            <a:r>
              <a:rPr lang="it-IT" sz="3200" b="1" i="1">
                <a:solidFill>
                  <a:srgbClr val="FF0000"/>
                </a:solidFill>
              </a:rPr>
              <a:t>Ipertensione</a:t>
            </a:r>
          </a:p>
        </p:txBody>
      </p:sp>
      <p:sp>
        <p:nvSpPr>
          <p:cNvPr id="201733" name="Text Box 4"/>
          <p:cNvSpPr txBox="1">
            <a:spLocks noChangeArrowheads="1"/>
          </p:cNvSpPr>
          <p:nvPr/>
        </p:nvSpPr>
        <p:spPr bwMode="auto">
          <a:xfrm>
            <a:off x="-304800" y="3886200"/>
            <a:ext cx="23622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spcBef>
                <a:spcPct val="50000"/>
              </a:spcBef>
            </a:pPr>
            <a:r>
              <a:rPr lang="it-IT" sz="2000" i="1"/>
              <a:t>	 “</a:t>
            </a:r>
            <a:r>
              <a:rPr lang="it-IT" sz="2000" b="1"/>
              <a:t>Il Killer 	 silenzioso</a:t>
            </a:r>
            <a:r>
              <a:rPr lang="it-IT" sz="2000" i="1"/>
              <a:t>”</a:t>
            </a:r>
          </a:p>
        </p:txBody>
      </p:sp>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40035743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Grp="1" noChangeArrowheads="1"/>
          </p:cNvSpPr>
          <p:nvPr>
            <p:ph type="title"/>
          </p:nvPr>
        </p:nvSpPr>
        <p:spPr>
          <a:xfrm>
            <a:off x="695325" y="-171450"/>
            <a:ext cx="7772400" cy="1143000"/>
          </a:xfrm>
        </p:spPr>
        <p:txBody>
          <a:bodyPr/>
          <a:lstStyle/>
          <a:p>
            <a:pPr eaLnBrk="1" hangingPunct="1"/>
            <a:r>
              <a:rPr lang="it-IT" sz="3600" b="1" i="1" smtClean="0">
                <a:solidFill>
                  <a:srgbClr val="FFFF00"/>
                </a:solidFill>
              </a:rPr>
              <a:t>Ipertensione arteriosa</a:t>
            </a:r>
          </a:p>
        </p:txBody>
      </p:sp>
      <p:sp>
        <p:nvSpPr>
          <p:cNvPr id="176132" name="Text Box 4"/>
          <p:cNvSpPr txBox="1">
            <a:spLocks noChangeArrowheads="1"/>
          </p:cNvSpPr>
          <p:nvPr/>
        </p:nvSpPr>
        <p:spPr bwMode="auto">
          <a:xfrm>
            <a:off x="1085850" y="981075"/>
            <a:ext cx="6972300" cy="3509963"/>
          </a:xfrm>
          <a:prstGeom prst="rect">
            <a:avLst/>
          </a:prstGeom>
          <a:solidFill>
            <a:schemeClr val="accent2">
              <a:lumMod val="50000"/>
            </a:schemeClr>
          </a:solidFill>
          <a:ln>
            <a:noFill/>
          </a:ln>
          <a:effec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defRPr/>
            </a:pPr>
            <a:r>
              <a:rPr lang="it-IT" sz="2800" i="1" dirty="0" smtClean="0">
                <a:solidFill>
                  <a:schemeClr val="bg1"/>
                </a:solidFill>
              </a:rPr>
              <a:t>L’ipertensione arteriosa è una patologia che comporta un elevato rischio cardio-vascolare ed è il primo fattore di rischio per l’ictus.</a:t>
            </a:r>
          </a:p>
          <a:p>
            <a:pPr eaLnBrk="1" hangingPunct="1">
              <a:spcBef>
                <a:spcPct val="50000"/>
              </a:spcBef>
              <a:defRPr/>
            </a:pPr>
            <a:r>
              <a:rPr lang="it-IT" sz="2800" i="1" dirty="0" smtClean="0">
                <a:solidFill>
                  <a:schemeClr val="bg1"/>
                </a:solidFill>
              </a:rPr>
              <a:t>E’ una condizione quasi completamente asintomatica, che nel mondo anglosassone ha portato alla definizione di </a:t>
            </a:r>
            <a:r>
              <a:rPr lang="it-IT" sz="2800" i="1" dirty="0" smtClean="0">
                <a:solidFill>
                  <a:srgbClr val="CC0000"/>
                </a:solidFill>
              </a:rPr>
              <a:t>“</a:t>
            </a:r>
            <a:r>
              <a:rPr lang="it-IT" sz="2800" b="1" i="1" u="sng" dirty="0" err="1" smtClean="0">
                <a:solidFill>
                  <a:srgbClr val="CC0000"/>
                </a:solidFill>
              </a:rPr>
              <a:t>silent</a:t>
            </a:r>
            <a:r>
              <a:rPr lang="it-IT" sz="2800" b="1" i="1" u="sng" dirty="0" smtClean="0">
                <a:solidFill>
                  <a:srgbClr val="CC0000"/>
                </a:solidFill>
              </a:rPr>
              <a:t> killer</a:t>
            </a:r>
            <a:r>
              <a:rPr lang="it-IT" sz="2800" i="1" dirty="0" smtClean="0">
                <a:solidFill>
                  <a:srgbClr val="CC0000"/>
                </a:solidFill>
              </a:rPr>
              <a:t>”</a:t>
            </a:r>
            <a:r>
              <a:rPr lang="it-IT" sz="2800" i="1" dirty="0" smtClean="0">
                <a:solidFill>
                  <a:schemeClr val="bg1"/>
                </a:solidFill>
              </a:rPr>
              <a:t>.</a:t>
            </a:r>
            <a:endParaRPr lang="it-IT" sz="2800" i="1" dirty="0" smtClean="0">
              <a:solidFill>
                <a:srgbClr val="CC0000"/>
              </a:solidFill>
            </a:endParaRPr>
          </a:p>
          <a:p>
            <a:pPr eaLnBrk="1" hangingPunct="1">
              <a:spcBef>
                <a:spcPct val="50000"/>
              </a:spcBef>
              <a:defRPr/>
            </a:pPr>
            <a:endParaRPr lang="it-IT" sz="2800" i="1" dirty="0" smtClean="0">
              <a:solidFill>
                <a:schemeClr val="bg1"/>
              </a:solidFill>
            </a:endParaRPr>
          </a:p>
        </p:txBody>
      </p:sp>
      <p:sp>
        <p:nvSpPr>
          <p:cNvPr id="2" name="CasellaDiTesto 1"/>
          <p:cNvSpPr txBox="1">
            <a:spLocks noChangeArrowheads="1"/>
          </p:cNvSpPr>
          <p:nvPr/>
        </p:nvSpPr>
        <p:spPr bwMode="auto">
          <a:xfrm>
            <a:off x="1095375" y="4724400"/>
            <a:ext cx="69723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hangingPunct="1"/>
            <a:r>
              <a:rPr lang="it-IT" sz="2800" i="1">
                <a:solidFill>
                  <a:srgbClr val="FFFF00"/>
                </a:solidFill>
              </a:rPr>
              <a:t>1,5 miliardi di persone ipertese nel mondo</a:t>
            </a:r>
          </a:p>
          <a:p>
            <a:pPr eaLnBrk="1" hangingPunct="1"/>
            <a:r>
              <a:rPr lang="it-IT" sz="2800" i="1">
                <a:solidFill>
                  <a:srgbClr val="FFFF00"/>
                </a:solidFill>
              </a:rPr>
              <a:t>almeno 15 milioni in Italia</a:t>
            </a:r>
          </a:p>
          <a:p>
            <a:pPr eaLnBrk="1" hangingPunct="1"/>
            <a:r>
              <a:rPr lang="it-IT" sz="2800" i="1">
                <a:solidFill>
                  <a:srgbClr val="FFFF00"/>
                </a:solidFill>
              </a:rPr>
              <a:t>240mila decessi pari al 40% di tutte le cause</a:t>
            </a:r>
          </a:p>
          <a:p>
            <a:pPr eaLnBrk="1" hangingPunct="1"/>
            <a:r>
              <a:rPr lang="it-IT" sz="2800" i="1">
                <a:solidFill>
                  <a:srgbClr val="FFFF00"/>
                </a:solidFill>
              </a:rPr>
              <a:t>di morte</a:t>
            </a:r>
          </a:p>
        </p:txBody>
      </p:sp>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702833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2"/>
          <p:cNvSpPr>
            <a:spLocks noChangeArrowheads="1"/>
          </p:cNvSpPr>
          <p:nvPr/>
        </p:nvSpPr>
        <p:spPr bwMode="auto">
          <a:xfrm>
            <a:off x="381000" y="2895600"/>
            <a:ext cx="2667000" cy="1143000"/>
          </a:xfrm>
          <a:prstGeom prst="rect">
            <a:avLst/>
          </a:prstGeom>
          <a:noFill/>
          <a:ln w="9525">
            <a:noFill/>
            <a:miter lim="800000"/>
            <a:headEnd/>
            <a:tailEnd/>
          </a:ln>
          <a:effectLst/>
        </p:spPr>
        <p:txBody>
          <a:bodyPr wrap="none" anchor="ctr">
            <a:spAutoFit/>
          </a:bodyPr>
          <a:lstStyle/>
          <a:p>
            <a:endParaRPr lang="it-IT" sz="1600"/>
          </a:p>
        </p:txBody>
      </p:sp>
      <p:sp>
        <p:nvSpPr>
          <p:cNvPr id="308227" name="Text Box 3"/>
          <p:cNvSpPr txBox="1">
            <a:spLocks noChangeArrowheads="1"/>
          </p:cNvSpPr>
          <p:nvPr/>
        </p:nvSpPr>
        <p:spPr bwMode="auto">
          <a:xfrm>
            <a:off x="381000" y="2971800"/>
            <a:ext cx="1676400" cy="641350"/>
          </a:xfrm>
          <a:prstGeom prst="rect">
            <a:avLst/>
          </a:prstGeom>
          <a:solidFill>
            <a:srgbClr val="000080"/>
          </a:solidFill>
          <a:ln w="9525">
            <a:noFill/>
            <a:miter lim="800000"/>
            <a:headEnd/>
            <a:tailEnd/>
          </a:ln>
          <a:effectLst/>
        </p:spPr>
        <p:txBody>
          <a:bodyPr>
            <a:spAutoFit/>
          </a:bodyPr>
          <a:lstStyle/>
          <a:p>
            <a:pPr>
              <a:spcBef>
                <a:spcPct val="50000"/>
              </a:spcBef>
            </a:pPr>
            <a:r>
              <a:rPr lang="it-IT" sz="3600" b="1" i="1">
                <a:solidFill>
                  <a:srgbClr val="FFFF00"/>
                </a:solidFill>
              </a:rPr>
              <a:t>Ipertesi</a:t>
            </a:r>
          </a:p>
        </p:txBody>
      </p:sp>
      <p:sp>
        <p:nvSpPr>
          <p:cNvPr id="308228" name="AutoShape 4"/>
          <p:cNvSpPr>
            <a:spLocks/>
          </p:cNvSpPr>
          <p:nvPr/>
        </p:nvSpPr>
        <p:spPr bwMode="auto">
          <a:xfrm>
            <a:off x="2362200" y="495300"/>
            <a:ext cx="304800" cy="5867400"/>
          </a:xfrm>
          <a:prstGeom prst="leftBrace">
            <a:avLst>
              <a:gd name="adj1" fmla="val 160417"/>
              <a:gd name="adj2" fmla="val 50000"/>
            </a:avLst>
          </a:prstGeom>
          <a:noFill/>
          <a:ln w="19050">
            <a:solidFill>
              <a:schemeClr val="tx1"/>
            </a:solidFill>
            <a:round/>
            <a:headEnd/>
            <a:tailEnd/>
          </a:ln>
          <a:effectLst/>
        </p:spPr>
        <p:txBody>
          <a:bodyPr anchor="ctr">
            <a:spAutoFit/>
          </a:bodyPr>
          <a:lstStyle/>
          <a:p>
            <a:endParaRPr lang="it-IT" sz="1600"/>
          </a:p>
        </p:txBody>
      </p:sp>
      <p:sp>
        <p:nvSpPr>
          <p:cNvPr id="210950" name="Rectangle 5"/>
          <p:cNvSpPr>
            <a:spLocks noChangeArrowheads="1"/>
          </p:cNvSpPr>
          <p:nvPr/>
        </p:nvSpPr>
        <p:spPr bwMode="auto">
          <a:xfrm>
            <a:off x="2971800" y="228600"/>
            <a:ext cx="5486400" cy="762000"/>
          </a:xfrm>
          <a:prstGeom prst="rect">
            <a:avLst/>
          </a:prstGeom>
          <a:noFill/>
          <a:ln w="9525">
            <a:noFill/>
            <a:miter lim="800000"/>
            <a:headEnd/>
            <a:tailEnd/>
          </a:ln>
          <a:effectLst/>
        </p:spPr>
        <p:txBody>
          <a:bodyPr wrap="none" anchor="ctr">
            <a:spAutoFit/>
          </a:bodyPr>
          <a:lstStyle/>
          <a:p>
            <a:endParaRPr lang="it-IT" sz="1600"/>
          </a:p>
        </p:txBody>
      </p:sp>
      <p:sp>
        <p:nvSpPr>
          <p:cNvPr id="308230" name="Text Box 6"/>
          <p:cNvSpPr txBox="1">
            <a:spLocks noChangeArrowheads="1"/>
          </p:cNvSpPr>
          <p:nvPr/>
        </p:nvSpPr>
        <p:spPr bwMode="auto">
          <a:xfrm>
            <a:off x="2895600" y="685800"/>
            <a:ext cx="3733800" cy="519113"/>
          </a:xfrm>
          <a:prstGeom prst="rect">
            <a:avLst/>
          </a:prstGeom>
          <a:solidFill>
            <a:srgbClr val="993366"/>
          </a:solidFill>
          <a:ln w="9525">
            <a:noFill/>
            <a:miter lim="800000"/>
            <a:headEnd/>
            <a:tailEnd/>
          </a:ln>
          <a:effectLst/>
        </p:spPr>
        <p:txBody>
          <a:bodyPr>
            <a:spAutoFit/>
          </a:bodyPr>
          <a:lstStyle/>
          <a:p>
            <a:pPr>
              <a:spcBef>
                <a:spcPct val="50000"/>
              </a:spcBef>
            </a:pPr>
            <a:r>
              <a:rPr lang="it-IT" sz="2800"/>
              <a:t>1) </a:t>
            </a:r>
            <a:r>
              <a:rPr lang="it-IT" sz="2800">
                <a:solidFill>
                  <a:srgbClr val="FFFF00"/>
                </a:solidFill>
              </a:rPr>
              <a:t>Non sanno di esserlo</a:t>
            </a:r>
          </a:p>
        </p:txBody>
      </p:sp>
      <p:sp>
        <p:nvSpPr>
          <p:cNvPr id="210952" name="Rectangle 7"/>
          <p:cNvSpPr>
            <a:spLocks noChangeArrowheads="1"/>
          </p:cNvSpPr>
          <p:nvPr/>
        </p:nvSpPr>
        <p:spPr bwMode="auto">
          <a:xfrm>
            <a:off x="2971800" y="1295400"/>
            <a:ext cx="6172200" cy="685800"/>
          </a:xfrm>
          <a:prstGeom prst="rect">
            <a:avLst/>
          </a:prstGeom>
          <a:noFill/>
          <a:ln w="9525">
            <a:noFill/>
            <a:miter lim="800000"/>
            <a:headEnd/>
            <a:tailEnd/>
          </a:ln>
          <a:effectLst/>
        </p:spPr>
        <p:txBody>
          <a:bodyPr wrap="none" anchor="ctr">
            <a:spAutoFit/>
          </a:bodyPr>
          <a:lstStyle/>
          <a:p>
            <a:endParaRPr lang="it-IT" sz="1600"/>
          </a:p>
        </p:txBody>
      </p:sp>
      <p:sp>
        <p:nvSpPr>
          <p:cNvPr id="210953" name="Rectangle 9"/>
          <p:cNvSpPr>
            <a:spLocks noChangeArrowheads="1"/>
          </p:cNvSpPr>
          <p:nvPr/>
        </p:nvSpPr>
        <p:spPr bwMode="auto">
          <a:xfrm>
            <a:off x="2895600" y="1219200"/>
            <a:ext cx="5867400" cy="1143000"/>
          </a:xfrm>
          <a:prstGeom prst="rect">
            <a:avLst/>
          </a:prstGeom>
          <a:noFill/>
          <a:ln w="9525">
            <a:noFill/>
            <a:miter lim="800000"/>
            <a:headEnd/>
            <a:tailEnd/>
          </a:ln>
          <a:effectLst/>
        </p:spPr>
        <p:txBody>
          <a:bodyPr wrap="none" anchor="ctr">
            <a:spAutoFit/>
          </a:bodyPr>
          <a:lstStyle/>
          <a:p>
            <a:endParaRPr lang="it-IT" sz="1600"/>
          </a:p>
        </p:txBody>
      </p:sp>
      <p:sp>
        <p:nvSpPr>
          <p:cNvPr id="308235" name="Text Box 11"/>
          <p:cNvSpPr txBox="1">
            <a:spLocks noChangeArrowheads="1"/>
          </p:cNvSpPr>
          <p:nvPr/>
        </p:nvSpPr>
        <p:spPr bwMode="auto">
          <a:xfrm>
            <a:off x="2895600" y="2209800"/>
            <a:ext cx="4648200" cy="519113"/>
          </a:xfrm>
          <a:prstGeom prst="rect">
            <a:avLst/>
          </a:prstGeom>
          <a:solidFill>
            <a:srgbClr val="993366"/>
          </a:solidFill>
          <a:ln w="9525">
            <a:noFill/>
            <a:miter lim="800000"/>
            <a:headEnd/>
            <a:tailEnd/>
          </a:ln>
          <a:effectLst/>
        </p:spPr>
        <p:txBody>
          <a:bodyPr>
            <a:spAutoFit/>
          </a:bodyPr>
          <a:lstStyle/>
          <a:p>
            <a:pPr>
              <a:spcBef>
                <a:spcPct val="50000"/>
              </a:spcBef>
            </a:pPr>
            <a:r>
              <a:rPr lang="it-IT" sz="2800"/>
              <a:t>2) </a:t>
            </a:r>
            <a:r>
              <a:rPr lang="it-IT" sz="2800">
                <a:solidFill>
                  <a:srgbClr val="FFFF00"/>
                </a:solidFill>
              </a:rPr>
              <a:t>Lo sanno ma non si curano</a:t>
            </a:r>
          </a:p>
        </p:txBody>
      </p:sp>
      <p:sp>
        <p:nvSpPr>
          <p:cNvPr id="210955" name="Rectangle 12"/>
          <p:cNvSpPr>
            <a:spLocks noChangeArrowheads="1"/>
          </p:cNvSpPr>
          <p:nvPr/>
        </p:nvSpPr>
        <p:spPr bwMode="auto">
          <a:xfrm>
            <a:off x="3048000" y="2743200"/>
            <a:ext cx="76200" cy="990600"/>
          </a:xfrm>
          <a:prstGeom prst="rect">
            <a:avLst/>
          </a:prstGeom>
          <a:noFill/>
          <a:ln w="9525">
            <a:noFill/>
            <a:miter lim="800000"/>
            <a:headEnd/>
            <a:tailEnd/>
          </a:ln>
          <a:effectLst/>
        </p:spPr>
        <p:txBody>
          <a:bodyPr wrap="none" anchor="ctr">
            <a:spAutoFit/>
          </a:bodyPr>
          <a:lstStyle/>
          <a:p>
            <a:endParaRPr lang="it-IT" sz="1600"/>
          </a:p>
        </p:txBody>
      </p:sp>
      <p:sp>
        <p:nvSpPr>
          <p:cNvPr id="210956" name="Rectangle 13"/>
          <p:cNvSpPr>
            <a:spLocks noChangeArrowheads="1"/>
          </p:cNvSpPr>
          <p:nvPr/>
        </p:nvSpPr>
        <p:spPr bwMode="auto">
          <a:xfrm>
            <a:off x="2971800" y="2514600"/>
            <a:ext cx="6172200" cy="914400"/>
          </a:xfrm>
          <a:prstGeom prst="rect">
            <a:avLst/>
          </a:prstGeom>
          <a:noFill/>
          <a:ln w="9525">
            <a:noFill/>
            <a:miter lim="800000"/>
            <a:headEnd/>
            <a:tailEnd/>
          </a:ln>
          <a:effectLst/>
        </p:spPr>
        <p:txBody>
          <a:bodyPr wrap="none" anchor="ctr">
            <a:spAutoFit/>
          </a:bodyPr>
          <a:lstStyle/>
          <a:p>
            <a:endParaRPr lang="it-IT" sz="1600"/>
          </a:p>
        </p:txBody>
      </p:sp>
      <p:sp>
        <p:nvSpPr>
          <p:cNvPr id="308238" name="Text Box 14"/>
          <p:cNvSpPr txBox="1">
            <a:spLocks noChangeArrowheads="1"/>
          </p:cNvSpPr>
          <p:nvPr/>
        </p:nvSpPr>
        <p:spPr bwMode="auto">
          <a:xfrm>
            <a:off x="2895600" y="3886200"/>
            <a:ext cx="4800600" cy="519113"/>
          </a:xfrm>
          <a:prstGeom prst="rect">
            <a:avLst/>
          </a:prstGeom>
          <a:solidFill>
            <a:srgbClr val="993366"/>
          </a:solidFill>
          <a:ln w="9525">
            <a:noFill/>
            <a:miter lim="800000"/>
            <a:headEnd/>
            <a:tailEnd/>
          </a:ln>
          <a:effectLst/>
        </p:spPr>
        <p:txBody>
          <a:bodyPr>
            <a:spAutoFit/>
          </a:bodyPr>
          <a:lstStyle/>
          <a:p>
            <a:pPr>
              <a:spcBef>
                <a:spcPct val="50000"/>
              </a:spcBef>
            </a:pPr>
            <a:r>
              <a:rPr lang="it-IT" sz="2800"/>
              <a:t>3) </a:t>
            </a:r>
            <a:r>
              <a:rPr lang="it-IT" sz="2800">
                <a:solidFill>
                  <a:srgbClr val="FFFF00"/>
                </a:solidFill>
              </a:rPr>
              <a:t>Si curano insufficientemente</a:t>
            </a:r>
          </a:p>
        </p:txBody>
      </p:sp>
      <p:sp>
        <p:nvSpPr>
          <p:cNvPr id="210958" name="Text Box 15"/>
          <p:cNvSpPr txBox="1">
            <a:spLocks noChangeArrowheads="1"/>
          </p:cNvSpPr>
          <p:nvPr/>
        </p:nvSpPr>
        <p:spPr bwMode="auto">
          <a:xfrm>
            <a:off x="2971800" y="4114800"/>
            <a:ext cx="5181600" cy="336550"/>
          </a:xfrm>
          <a:prstGeom prst="rect">
            <a:avLst/>
          </a:prstGeom>
          <a:noFill/>
          <a:ln w="9525">
            <a:noFill/>
            <a:miter lim="800000"/>
            <a:headEnd/>
            <a:tailEnd/>
          </a:ln>
          <a:effectLst/>
        </p:spPr>
        <p:txBody>
          <a:bodyPr>
            <a:spAutoFit/>
          </a:bodyPr>
          <a:lstStyle/>
          <a:p>
            <a:pPr>
              <a:spcBef>
                <a:spcPct val="50000"/>
              </a:spcBef>
            </a:pPr>
            <a:endParaRPr lang="it-IT" sz="1600"/>
          </a:p>
        </p:txBody>
      </p:sp>
      <p:sp>
        <p:nvSpPr>
          <p:cNvPr id="210959" name="Rectangle 16"/>
          <p:cNvSpPr>
            <a:spLocks noChangeArrowheads="1"/>
          </p:cNvSpPr>
          <p:nvPr/>
        </p:nvSpPr>
        <p:spPr bwMode="auto">
          <a:xfrm>
            <a:off x="2895600" y="4038600"/>
            <a:ext cx="5334000" cy="457200"/>
          </a:xfrm>
          <a:prstGeom prst="rect">
            <a:avLst/>
          </a:prstGeom>
          <a:noFill/>
          <a:ln w="9525">
            <a:noFill/>
            <a:miter lim="800000"/>
            <a:headEnd/>
            <a:tailEnd/>
          </a:ln>
          <a:effectLst/>
        </p:spPr>
        <p:txBody>
          <a:bodyPr wrap="none" anchor="ctr">
            <a:spAutoFit/>
          </a:bodyPr>
          <a:lstStyle/>
          <a:p>
            <a:endParaRPr lang="it-IT" sz="1600"/>
          </a:p>
        </p:txBody>
      </p:sp>
      <p:sp>
        <p:nvSpPr>
          <p:cNvPr id="210960" name="Rectangle 17"/>
          <p:cNvSpPr>
            <a:spLocks noChangeArrowheads="1"/>
          </p:cNvSpPr>
          <p:nvPr/>
        </p:nvSpPr>
        <p:spPr bwMode="auto">
          <a:xfrm>
            <a:off x="2971800" y="4114800"/>
            <a:ext cx="5257800" cy="1219200"/>
          </a:xfrm>
          <a:prstGeom prst="rect">
            <a:avLst/>
          </a:prstGeom>
          <a:noFill/>
          <a:ln w="9525">
            <a:noFill/>
            <a:miter lim="800000"/>
            <a:headEnd/>
            <a:tailEnd/>
          </a:ln>
          <a:effectLst/>
        </p:spPr>
        <p:txBody>
          <a:bodyPr wrap="none" anchor="ctr">
            <a:spAutoFit/>
          </a:bodyPr>
          <a:lstStyle/>
          <a:p>
            <a:endParaRPr lang="it-IT" sz="1600"/>
          </a:p>
        </p:txBody>
      </p:sp>
      <p:sp>
        <p:nvSpPr>
          <p:cNvPr id="308242" name="Text Box 18"/>
          <p:cNvSpPr txBox="1">
            <a:spLocks noChangeArrowheads="1"/>
          </p:cNvSpPr>
          <p:nvPr/>
        </p:nvSpPr>
        <p:spPr bwMode="auto">
          <a:xfrm>
            <a:off x="2895600" y="5486400"/>
            <a:ext cx="5105400" cy="519113"/>
          </a:xfrm>
          <a:prstGeom prst="rect">
            <a:avLst/>
          </a:prstGeom>
          <a:solidFill>
            <a:srgbClr val="0000FF"/>
          </a:solidFill>
          <a:ln w="9525">
            <a:noFill/>
            <a:miter lim="800000"/>
            <a:headEnd/>
            <a:tailEnd/>
          </a:ln>
          <a:effectLst/>
        </p:spPr>
        <p:txBody>
          <a:bodyPr>
            <a:spAutoFit/>
          </a:bodyPr>
          <a:lstStyle/>
          <a:p>
            <a:pPr>
              <a:spcBef>
                <a:spcPct val="50000"/>
              </a:spcBef>
            </a:pPr>
            <a:r>
              <a:rPr lang="it-IT" sz="2800">
                <a:solidFill>
                  <a:schemeClr val="bg1"/>
                </a:solidFill>
              </a:rPr>
              <a:t>4) Si curano efficacemente  (33%)</a:t>
            </a:r>
          </a:p>
        </p:txBody>
      </p:sp>
      <p:sp>
        <p:nvSpPr>
          <p:cNvPr id="17"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8227"/>
                                        </p:tgtEl>
                                        <p:attrNameLst>
                                          <p:attrName>style.visibility</p:attrName>
                                        </p:attrNameLst>
                                      </p:cBhvr>
                                      <p:to>
                                        <p:strVal val="visible"/>
                                      </p:to>
                                    </p:set>
                                    <p:anim calcmode="lin" valueType="num">
                                      <p:cBhvr additive="base">
                                        <p:cTn id="7" dur="500" fill="hold"/>
                                        <p:tgtEl>
                                          <p:spTgt spid="308227"/>
                                        </p:tgtEl>
                                        <p:attrNameLst>
                                          <p:attrName>ppt_x</p:attrName>
                                        </p:attrNameLst>
                                      </p:cBhvr>
                                      <p:tavLst>
                                        <p:tav tm="0">
                                          <p:val>
                                            <p:strVal val="0-#ppt_w/2"/>
                                          </p:val>
                                        </p:tav>
                                        <p:tav tm="100000">
                                          <p:val>
                                            <p:strVal val="#ppt_x"/>
                                          </p:val>
                                        </p:tav>
                                      </p:tavLst>
                                    </p:anim>
                                    <p:anim calcmode="lin" valueType="num">
                                      <p:cBhvr additive="base">
                                        <p:cTn id="8" dur="500" fill="hold"/>
                                        <p:tgtEl>
                                          <p:spTgt spid="3082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8228"/>
                                        </p:tgtEl>
                                        <p:attrNameLst>
                                          <p:attrName>style.visibility</p:attrName>
                                        </p:attrNameLst>
                                      </p:cBhvr>
                                      <p:to>
                                        <p:strVal val="visible"/>
                                      </p:to>
                                    </p:set>
                                    <p:anim calcmode="lin" valueType="num">
                                      <p:cBhvr additive="base">
                                        <p:cTn id="13" dur="500" fill="hold"/>
                                        <p:tgtEl>
                                          <p:spTgt spid="308228"/>
                                        </p:tgtEl>
                                        <p:attrNameLst>
                                          <p:attrName>ppt_x</p:attrName>
                                        </p:attrNameLst>
                                      </p:cBhvr>
                                      <p:tavLst>
                                        <p:tav tm="0">
                                          <p:val>
                                            <p:strVal val="0-#ppt_w/2"/>
                                          </p:val>
                                        </p:tav>
                                        <p:tav tm="100000">
                                          <p:val>
                                            <p:strVal val="#ppt_x"/>
                                          </p:val>
                                        </p:tav>
                                      </p:tavLst>
                                    </p:anim>
                                    <p:anim calcmode="lin" valueType="num">
                                      <p:cBhvr additive="base">
                                        <p:cTn id="14" dur="500" fill="hold"/>
                                        <p:tgtEl>
                                          <p:spTgt spid="30822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8230"/>
                                        </p:tgtEl>
                                        <p:attrNameLst>
                                          <p:attrName>style.visibility</p:attrName>
                                        </p:attrNameLst>
                                      </p:cBhvr>
                                      <p:to>
                                        <p:strVal val="visible"/>
                                      </p:to>
                                    </p:set>
                                    <p:anim calcmode="lin" valueType="num">
                                      <p:cBhvr additive="base">
                                        <p:cTn id="19" dur="500" fill="hold"/>
                                        <p:tgtEl>
                                          <p:spTgt spid="308230"/>
                                        </p:tgtEl>
                                        <p:attrNameLst>
                                          <p:attrName>ppt_x</p:attrName>
                                        </p:attrNameLst>
                                      </p:cBhvr>
                                      <p:tavLst>
                                        <p:tav tm="0">
                                          <p:val>
                                            <p:strVal val="0-#ppt_w/2"/>
                                          </p:val>
                                        </p:tav>
                                        <p:tav tm="100000">
                                          <p:val>
                                            <p:strVal val="#ppt_x"/>
                                          </p:val>
                                        </p:tav>
                                      </p:tavLst>
                                    </p:anim>
                                    <p:anim calcmode="lin" valueType="num">
                                      <p:cBhvr additive="base">
                                        <p:cTn id="20" dur="500" fill="hold"/>
                                        <p:tgtEl>
                                          <p:spTgt spid="30823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8235"/>
                                        </p:tgtEl>
                                        <p:attrNameLst>
                                          <p:attrName>style.visibility</p:attrName>
                                        </p:attrNameLst>
                                      </p:cBhvr>
                                      <p:to>
                                        <p:strVal val="visible"/>
                                      </p:to>
                                    </p:set>
                                    <p:anim calcmode="lin" valueType="num">
                                      <p:cBhvr additive="base">
                                        <p:cTn id="25" dur="500" fill="hold"/>
                                        <p:tgtEl>
                                          <p:spTgt spid="308235"/>
                                        </p:tgtEl>
                                        <p:attrNameLst>
                                          <p:attrName>ppt_x</p:attrName>
                                        </p:attrNameLst>
                                      </p:cBhvr>
                                      <p:tavLst>
                                        <p:tav tm="0">
                                          <p:val>
                                            <p:strVal val="0-#ppt_w/2"/>
                                          </p:val>
                                        </p:tav>
                                        <p:tav tm="100000">
                                          <p:val>
                                            <p:strVal val="#ppt_x"/>
                                          </p:val>
                                        </p:tav>
                                      </p:tavLst>
                                    </p:anim>
                                    <p:anim calcmode="lin" valueType="num">
                                      <p:cBhvr additive="base">
                                        <p:cTn id="26" dur="500" fill="hold"/>
                                        <p:tgtEl>
                                          <p:spTgt spid="30823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8238"/>
                                        </p:tgtEl>
                                        <p:attrNameLst>
                                          <p:attrName>style.visibility</p:attrName>
                                        </p:attrNameLst>
                                      </p:cBhvr>
                                      <p:to>
                                        <p:strVal val="visible"/>
                                      </p:to>
                                    </p:set>
                                    <p:anim calcmode="lin" valueType="num">
                                      <p:cBhvr additive="base">
                                        <p:cTn id="31" dur="500" fill="hold"/>
                                        <p:tgtEl>
                                          <p:spTgt spid="308238"/>
                                        </p:tgtEl>
                                        <p:attrNameLst>
                                          <p:attrName>ppt_x</p:attrName>
                                        </p:attrNameLst>
                                      </p:cBhvr>
                                      <p:tavLst>
                                        <p:tav tm="0">
                                          <p:val>
                                            <p:strVal val="0-#ppt_w/2"/>
                                          </p:val>
                                        </p:tav>
                                        <p:tav tm="100000">
                                          <p:val>
                                            <p:strVal val="#ppt_x"/>
                                          </p:val>
                                        </p:tav>
                                      </p:tavLst>
                                    </p:anim>
                                    <p:anim calcmode="lin" valueType="num">
                                      <p:cBhvr additive="base">
                                        <p:cTn id="32" dur="500" fill="hold"/>
                                        <p:tgtEl>
                                          <p:spTgt spid="30823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8242"/>
                                        </p:tgtEl>
                                        <p:attrNameLst>
                                          <p:attrName>style.visibility</p:attrName>
                                        </p:attrNameLst>
                                      </p:cBhvr>
                                      <p:to>
                                        <p:strVal val="visible"/>
                                      </p:to>
                                    </p:set>
                                    <p:anim calcmode="lin" valueType="num">
                                      <p:cBhvr additive="base">
                                        <p:cTn id="37" dur="500" fill="hold"/>
                                        <p:tgtEl>
                                          <p:spTgt spid="308242"/>
                                        </p:tgtEl>
                                        <p:attrNameLst>
                                          <p:attrName>ppt_x</p:attrName>
                                        </p:attrNameLst>
                                      </p:cBhvr>
                                      <p:tavLst>
                                        <p:tav tm="0">
                                          <p:val>
                                            <p:strVal val="0-#ppt_w/2"/>
                                          </p:val>
                                        </p:tav>
                                        <p:tav tm="100000">
                                          <p:val>
                                            <p:strVal val="#ppt_x"/>
                                          </p:val>
                                        </p:tav>
                                      </p:tavLst>
                                    </p:anim>
                                    <p:anim calcmode="lin" valueType="num">
                                      <p:cBhvr additive="base">
                                        <p:cTn id="38" dur="500" fill="hold"/>
                                        <p:tgtEl>
                                          <p:spTgt spid="308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animBg="1" autoUpdateAnimBg="0"/>
      <p:bldP spid="308228" grpId="0" animBg="1"/>
      <p:bldP spid="308230" grpId="0" animBg="1" autoUpdateAnimBg="0"/>
      <p:bldP spid="308235" grpId="0" animBg="1" autoUpdateAnimBg="0"/>
      <p:bldP spid="308238" grpId="0" animBg="1" autoUpdateAnimBg="0"/>
      <p:bldP spid="308242"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9" name="Picture 2" descr="ipertensione2"/>
          <p:cNvPicPr>
            <a:picLocks noChangeAspect="1" noChangeArrowheads="1"/>
          </p:cNvPicPr>
          <p:nvPr/>
        </p:nvPicPr>
        <p:blipFill>
          <a:blip r:embed="rId2" cstate="print">
            <a:lum contrast="40000"/>
            <a:extLst>
              <a:ext uri="{28A0092B-C50C-407E-A947-70E740481C1C}">
                <a14:useLocalDpi xmlns="" xmlns:a14="http://schemas.microsoft.com/office/drawing/2010/main" val="0"/>
              </a:ext>
            </a:extLst>
          </a:blip>
          <a:srcRect/>
          <a:stretch>
            <a:fillRect/>
          </a:stretch>
        </p:blipFill>
        <p:spPr bwMode="auto">
          <a:xfrm>
            <a:off x="530225" y="715963"/>
            <a:ext cx="8081963" cy="542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13754826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Freeform 2"/>
          <p:cNvSpPr>
            <a:spLocks/>
          </p:cNvSpPr>
          <p:nvPr/>
        </p:nvSpPr>
        <p:spPr bwMode="auto">
          <a:xfrm>
            <a:off x="1524000" y="1831975"/>
            <a:ext cx="1854200" cy="1677988"/>
          </a:xfrm>
          <a:custGeom>
            <a:avLst/>
            <a:gdLst>
              <a:gd name="T0" fmla="*/ 54 w 1168"/>
              <a:gd name="T1" fmla="*/ 817 h 1057"/>
              <a:gd name="T2" fmla="*/ 0 w 1168"/>
              <a:gd name="T3" fmla="*/ 1057 h 1057"/>
              <a:gd name="T4" fmla="*/ 252 w 1168"/>
              <a:gd name="T5" fmla="*/ 985 h 1057"/>
              <a:gd name="T6" fmla="*/ 180 w 1168"/>
              <a:gd name="T7" fmla="*/ 955 h 1057"/>
              <a:gd name="T8" fmla="*/ 1168 w 1168"/>
              <a:gd name="T9" fmla="*/ 8 h 1057"/>
              <a:gd name="T10" fmla="*/ 1100 w 1168"/>
              <a:gd name="T11" fmla="*/ 0 h 1057"/>
              <a:gd name="T12" fmla="*/ 90 w 1168"/>
              <a:gd name="T13" fmla="*/ 889 h 1057"/>
              <a:gd name="T14" fmla="*/ 54 w 1168"/>
              <a:gd name="T15" fmla="*/ 817 h 10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8" h="1057">
                <a:moveTo>
                  <a:pt x="54" y="817"/>
                </a:moveTo>
                <a:lnTo>
                  <a:pt x="0" y="1057"/>
                </a:lnTo>
                <a:lnTo>
                  <a:pt x="252" y="985"/>
                </a:lnTo>
                <a:lnTo>
                  <a:pt x="180" y="955"/>
                </a:lnTo>
                <a:lnTo>
                  <a:pt x="1168" y="8"/>
                </a:lnTo>
                <a:lnTo>
                  <a:pt x="1100" y="0"/>
                </a:lnTo>
                <a:lnTo>
                  <a:pt x="90" y="889"/>
                </a:lnTo>
                <a:lnTo>
                  <a:pt x="54" y="817"/>
                </a:lnTo>
                <a:close/>
              </a:path>
            </a:pathLst>
          </a:custGeom>
          <a:gradFill rotWithShape="0">
            <a:gsLst>
              <a:gs pos="0">
                <a:srgbClr val="FFCC66"/>
              </a:gs>
              <a:gs pos="50000">
                <a:schemeClr val="folHlink"/>
              </a:gs>
              <a:gs pos="100000">
                <a:srgbClr val="FFCC66"/>
              </a:gs>
            </a:gsLst>
            <a:lin ang="5400000" scaled="1"/>
          </a:gradFill>
          <a:ln>
            <a:noFill/>
          </a:ln>
          <a:effectLst>
            <a:outerShdw dist="63500" dir="2212194" algn="ctr" rotWithShape="0">
              <a:srgbClr val="2D82FF">
                <a:alpha val="50000"/>
              </a:srgbClr>
            </a:outerShdw>
          </a:effectLst>
          <a:extLst>
            <a:ext uri="{91240B29-F687-4F45-9708-019B960494DF}">
              <a14:hiddenLine xmlns="" xmlns:a14="http://schemas.microsoft.com/office/drawing/2010/main" w="12700" cap="flat" cmpd="sng">
                <a:solidFill>
                  <a:schemeClr val="tx1"/>
                </a:solidFill>
                <a:prstDash val="solid"/>
                <a:round/>
                <a:headEnd type="none" w="sm" len="sm"/>
                <a:tailEnd type="none" w="sm" len="sm"/>
              </a14:hiddenLine>
            </a:ext>
          </a:extLst>
        </p:spPr>
        <p:txBody>
          <a:bodyPr wrap="none" anchor="ctr"/>
          <a:lstStyle/>
          <a:p>
            <a:pPr>
              <a:defRPr/>
            </a:pPr>
            <a:endParaRPr lang="it-IT" sz="1600"/>
          </a:p>
        </p:txBody>
      </p:sp>
      <p:sp>
        <p:nvSpPr>
          <p:cNvPr id="223235" name="Freeform 3"/>
          <p:cNvSpPr>
            <a:spLocks/>
          </p:cNvSpPr>
          <p:nvPr/>
        </p:nvSpPr>
        <p:spPr bwMode="auto">
          <a:xfrm>
            <a:off x="3251200" y="1838325"/>
            <a:ext cx="628650" cy="1584325"/>
          </a:xfrm>
          <a:custGeom>
            <a:avLst/>
            <a:gdLst>
              <a:gd name="T0" fmla="*/ 0 w 396"/>
              <a:gd name="T1" fmla="*/ 782 h 998"/>
              <a:gd name="T2" fmla="*/ 90 w 396"/>
              <a:gd name="T3" fmla="*/ 998 h 998"/>
              <a:gd name="T4" fmla="*/ 264 w 396"/>
              <a:gd name="T5" fmla="*/ 836 h 998"/>
              <a:gd name="T6" fmla="*/ 180 w 396"/>
              <a:gd name="T7" fmla="*/ 842 h 998"/>
              <a:gd name="T8" fmla="*/ 396 w 396"/>
              <a:gd name="T9" fmla="*/ 0 h 998"/>
              <a:gd name="T10" fmla="*/ 328 w 396"/>
              <a:gd name="T11" fmla="*/ 0 h 998"/>
              <a:gd name="T12" fmla="*/ 70 w 396"/>
              <a:gd name="T13" fmla="*/ 825 h 998"/>
              <a:gd name="T14" fmla="*/ 0 w 396"/>
              <a:gd name="T15" fmla="*/ 782 h 9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998">
                <a:moveTo>
                  <a:pt x="0" y="782"/>
                </a:moveTo>
                <a:lnTo>
                  <a:pt x="90" y="998"/>
                </a:lnTo>
                <a:lnTo>
                  <a:pt x="264" y="836"/>
                </a:lnTo>
                <a:lnTo>
                  <a:pt x="180" y="842"/>
                </a:lnTo>
                <a:lnTo>
                  <a:pt x="396" y="0"/>
                </a:lnTo>
                <a:lnTo>
                  <a:pt x="328" y="0"/>
                </a:lnTo>
                <a:lnTo>
                  <a:pt x="70" y="825"/>
                </a:lnTo>
                <a:lnTo>
                  <a:pt x="0" y="782"/>
                </a:lnTo>
                <a:close/>
              </a:path>
            </a:pathLst>
          </a:custGeom>
          <a:gradFill rotWithShape="0">
            <a:gsLst>
              <a:gs pos="0">
                <a:srgbClr val="FFCC66"/>
              </a:gs>
              <a:gs pos="50000">
                <a:schemeClr val="folHlink"/>
              </a:gs>
              <a:gs pos="100000">
                <a:srgbClr val="FFCC66"/>
              </a:gs>
            </a:gsLst>
            <a:lin ang="5400000" scaled="1"/>
          </a:gradFill>
          <a:ln w="12700" cap="flat" cmpd="sng">
            <a:solidFill>
              <a:schemeClr val="hlink"/>
            </a:solidFill>
            <a:prstDash val="solid"/>
            <a:round/>
            <a:headEnd type="none" w="sm" len="sm"/>
            <a:tailEnd type="none" w="sm" len="sm"/>
          </a:ln>
          <a:effectLst>
            <a:outerShdw dist="63500" dir="2212194" algn="ctr" rotWithShape="0">
              <a:srgbClr val="2D82FF">
                <a:alpha val="50000"/>
              </a:srgbClr>
            </a:outerShdw>
          </a:effectLst>
        </p:spPr>
        <p:txBody>
          <a:bodyPr wrap="none" anchor="ctr"/>
          <a:lstStyle/>
          <a:p>
            <a:pPr>
              <a:defRPr/>
            </a:pPr>
            <a:endParaRPr lang="it-IT" sz="1600"/>
          </a:p>
        </p:txBody>
      </p:sp>
      <p:sp>
        <p:nvSpPr>
          <p:cNvPr id="223236" name="Freeform 4"/>
          <p:cNvSpPr>
            <a:spLocks/>
          </p:cNvSpPr>
          <p:nvPr/>
        </p:nvSpPr>
        <p:spPr bwMode="auto">
          <a:xfrm>
            <a:off x="5734050" y="1819275"/>
            <a:ext cx="1743075" cy="1585913"/>
          </a:xfrm>
          <a:custGeom>
            <a:avLst/>
            <a:gdLst>
              <a:gd name="T0" fmla="*/ 1044 w 1098"/>
              <a:gd name="T1" fmla="*/ 759 h 999"/>
              <a:gd name="T2" fmla="*/ 1098 w 1098"/>
              <a:gd name="T3" fmla="*/ 999 h 999"/>
              <a:gd name="T4" fmla="*/ 846 w 1098"/>
              <a:gd name="T5" fmla="*/ 927 h 999"/>
              <a:gd name="T6" fmla="*/ 918 w 1098"/>
              <a:gd name="T7" fmla="*/ 897 h 999"/>
              <a:gd name="T8" fmla="*/ 0 w 1098"/>
              <a:gd name="T9" fmla="*/ 4 h 999"/>
              <a:gd name="T10" fmla="*/ 64 w 1098"/>
              <a:gd name="T11" fmla="*/ 0 h 999"/>
              <a:gd name="T12" fmla="*/ 1008 w 1098"/>
              <a:gd name="T13" fmla="*/ 831 h 999"/>
              <a:gd name="T14" fmla="*/ 1044 w 1098"/>
              <a:gd name="T15" fmla="*/ 759 h 9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8" h="999">
                <a:moveTo>
                  <a:pt x="1044" y="759"/>
                </a:moveTo>
                <a:lnTo>
                  <a:pt x="1098" y="999"/>
                </a:lnTo>
                <a:lnTo>
                  <a:pt x="846" y="927"/>
                </a:lnTo>
                <a:lnTo>
                  <a:pt x="918" y="897"/>
                </a:lnTo>
                <a:lnTo>
                  <a:pt x="0" y="4"/>
                </a:lnTo>
                <a:lnTo>
                  <a:pt x="64" y="0"/>
                </a:lnTo>
                <a:lnTo>
                  <a:pt x="1008" y="831"/>
                </a:lnTo>
                <a:lnTo>
                  <a:pt x="1044" y="759"/>
                </a:lnTo>
                <a:close/>
              </a:path>
            </a:pathLst>
          </a:custGeom>
          <a:gradFill rotWithShape="0">
            <a:gsLst>
              <a:gs pos="0">
                <a:srgbClr val="FFCC66"/>
              </a:gs>
              <a:gs pos="50000">
                <a:schemeClr val="folHlink"/>
              </a:gs>
              <a:gs pos="100000">
                <a:srgbClr val="FFCC66"/>
              </a:gs>
            </a:gsLst>
            <a:lin ang="5400000" scaled="1"/>
          </a:gradFill>
          <a:ln>
            <a:noFill/>
          </a:ln>
          <a:effectLst>
            <a:outerShdw dist="63500" dir="2212194" algn="ctr" rotWithShape="0">
              <a:srgbClr val="2D82FF">
                <a:alpha val="50000"/>
              </a:srgbClr>
            </a:outerShdw>
          </a:effectLst>
          <a:extLst>
            <a:ext uri="{91240B29-F687-4F45-9708-019B960494DF}">
              <a14:hiddenLine xmlns="" xmlns:a14="http://schemas.microsoft.com/office/drawing/2010/main" w="12700" cap="flat" cmpd="sng">
                <a:solidFill>
                  <a:schemeClr val="tx1"/>
                </a:solidFill>
                <a:prstDash val="solid"/>
                <a:round/>
                <a:headEnd type="none" w="sm" len="sm"/>
                <a:tailEnd type="none" w="sm" len="sm"/>
              </a14:hiddenLine>
            </a:ext>
          </a:extLst>
        </p:spPr>
        <p:txBody>
          <a:bodyPr wrap="none" anchor="ctr"/>
          <a:lstStyle/>
          <a:p>
            <a:pPr>
              <a:defRPr/>
            </a:pPr>
            <a:endParaRPr lang="it-IT" sz="1600"/>
          </a:p>
        </p:txBody>
      </p:sp>
      <p:sp>
        <p:nvSpPr>
          <p:cNvPr id="223237" name="Freeform 5"/>
          <p:cNvSpPr>
            <a:spLocks/>
          </p:cNvSpPr>
          <p:nvPr/>
        </p:nvSpPr>
        <p:spPr bwMode="auto">
          <a:xfrm>
            <a:off x="5175250" y="1831975"/>
            <a:ext cx="660400" cy="1695450"/>
          </a:xfrm>
          <a:custGeom>
            <a:avLst/>
            <a:gdLst>
              <a:gd name="T0" fmla="*/ 416 w 416"/>
              <a:gd name="T1" fmla="*/ 852 h 1068"/>
              <a:gd name="T2" fmla="*/ 326 w 416"/>
              <a:gd name="T3" fmla="*/ 1068 h 1068"/>
              <a:gd name="T4" fmla="*/ 152 w 416"/>
              <a:gd name="T5" fmla="*/ 906 h 1068"/>
              <a:gd name="T6" fmla="*/ 236 w 416"/>
              <a:gd name="T7" fmla="*/ 912 h 1068"/>
              <a:gd name="T8" fmla="*/ 0 w 416"/>
              <a:gd name="T9" fmla="*/ 4 h 1068"/>
              <a:gd name="T10" fmla="*/ 52 w 416"/>
              <a:gd name="T11" fmla="*/ 0 h 1068"/>
              <a:gd name="T12" fmla="*/ 346 w 416"/>
              <a:gd name="T13" fmla="*/ 895 h 1068"/>
              <a:gd name="T14" fmla="*/ 416 w 416"/>
              <a:gd name="T15" fmla="*/ 852 h 10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1068">
                <a:moveTo>
                  <a:pt x="416" y="852"/>
                </a:moveTo>
                <a:lnTo>
                  <a:pt x="326" y="1068"/>
                </a:lnTo>
                <a:lnTo>
                  <a:pt x="152" y="906"/>
                </a:lnTo>
                <a:lnTo>
                  <a:pt x="236" y="912"/>
                </a:lnTo>
                <a:lnTo>
                  <a:pt x="0" y="4"/>
                </a:lnTo>
                <a:lnTo>
                  <a:pt x="52" y="0"/>
                </a:lnTo>
                <a:lnTo>
                  <a:pt x="346" y="895"/>
                </a:lnTo>
                <a:lnTo>
                  <a:pt x="416" y="852"/>
                </a:lnTo>
                <a:close/>
              </a:path>
            </a:pathLst>
          </a:custGeom>
          <a:gradFill rotWithShape="0">
            <a:gsLst>
              <a:gs pos="0">
                <a:srgbClr val="FFCC66"/>
              </a:gs>
              <a:gs pos="50000">
                <a:schemeClr val="folHlink"/>
              </a:gs>
              <a:gs pos="100000">
                <a:srgbClr val="FFCC66"/>
              </a:gs>
            </a:gsLst>
            <a:lin ang="5400000" scaled="1"/>
          </a:gradFill>
          <a:ln>
            <a:noFill/>
          </a:ln>
          <a:effectLst>
            <a:outerShdw dist="63500" dir="2212194" algn="ctr" rotWithShape="0">
              <a:srgbClr val="2D82FF">
                <a:alpha val="50000"/>
              </a:srgbClr>
            </a:outerShdw>
          </a:effectLst>
          <a:extLst>
            <a:ext uri="{91240B29-F687-4F45-9708-019B960494DF}">
              <a14:hiddenLine xmlns="" xmlns:a14="http://schemas.microsoft.com/office/drawing/2010/main" w="12700" cap="flat" cmpd="sng">
                <a:solidFill>
                  <a:schemeClr val="tx1"/>
                </a:solidFill>
                <a:prstDash val="solid"/>
                <a:round/>
                <a:headEnd type="none" w="sm" len="sm"/>
                <a:tailEnd type="none" w="sm" len="sm"/>
              </a14:hiddenLine>
            </a:ext>
          </a:extLst>
        </p:spPr>
        <p:txBody>
          <a:bodyPr wrap="none" anchor="ctr"/>
          <a:lstStyle/>
          <a:p>
            <a:pPr>
              <a:defRPr/>
            </a:pPr>
            <a:endParaRPr lang="it-IT" sz="1600"/>
          </a:p>
        </p:txBody>
      </p:sp>
      <p:pic>
        <p:nvPicPr>
          <p:cNvPr id="20685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l="19901" t="46854" r="22021" b="-1987"/>
          <a:stretch>
            <a:fillRect/>
          </a:stretch>
        </p:blipFill>
        <p:spPr bwMode="auto">
          <a:xfrm>
            <a:off x="7326313" y="3552825"/>
            <a:ext cx="1027112" cy="1857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6855" name="Rectangle 7"/>
          <p:cNvSpPr>
            <a:spLocks noChangeArrowheads="1"/>
          </p:cNvSpPr>
          <p:nvPr/>
        </p:nvSpPr>
        <p:spPr bwMode="auto">
          <a:xfrm>
            <a:off x="609600" y="152400"/>
            <a:ext cx="80010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r>
              <a:rPr lang="en-US" sz="2800">
                <a:solidFill>
                  <a:srgbClr val="FFFF00"/>
                </a:solidFill>
              </a:rPr>
              <a:t>Ipertensione:</a:t>
            </a:r>
            <a:br>
              <a:rPr lang="en-US" sz="2800">
                <a:solidFill>
                  <a:srgbClr val="FFFF00"/>
                </a:solidFill>
              </a:rPr>
            </a:br>
            <a:r>
              <a:rPr lang="en-US" sz="2800">
                <a:solidFill>
                  <a:srgbClr val="FFFF00"/>
                </a:solidFill>
              </a:rPr>
              <a:t>Azione sugli organi bersaglio</a:t>
            </a:r>
            <a:endParaRPr lang="en-US" sz="2800" i="1">
              <a:solidFill>
                <a:srgbClr val="FFFF00"/>
              </a:solidFill>
            </a:endParaRPr>
          </a:p>
        </p:txBody>
      </p:sp>
      <p:grpSp>
        <p:nvGrpSpPr>
          <p:cNvPr id="2" name="Group 8"/>
          <p:cNvGrpSpPr>
            <a:grpSpLocks/>
          </p:cNvGrpSpPr>
          <p:nvPr/>
        </p:nvGrpSpPr>
        <p:grpSpPr bwMode="auto">
          <a:xfrm>
            <a:off x="4843463" y="3613150"/>
            <a:ext cx="1787525" cy="1228725"/>
            <a:chOff x="2189" y="2034"/>
            <a:chExt cx="2326" cy="1600"/>
          </a:xfrm>
        </p:grpSpPr>
        <p:grpSp>
          <p:nvGrpSpPr>
            <p:cNvPr id="3" name="Group 9"/>
            <p:cNvGrpSpPr>
              <a:grpSpLocks/>
            </p:cNvGrpSpPr>
            <p:nvPr/>
          </p:nvGrpSpPr>
          <p:grpSpPr bwMode="auto">
            <a:xfrm>
              <a:off x="3444" y="2034"/>
              <a:ext cx="1071" cy="1600"/>
              <a:chOff x="661" y="2289"/>
              <a:chExt cx="1071" cy="1600"/>
            </a:xfrm>
          </p:grpSpPr>
          <p:sp>
            <p:nvSpPr>
              <p:cNvPr id="206928" name="Freeform 10"/>
              <p:cNvSpPr>
                <a:spLocks/>
              </p:cNvSpPr>
              <p:nvPr/>
            </p:nvSpPr>
            <p:spPr bwMode="auto">
              <a:xfrm>
                <a:off x="833" y="2327"/>
                <a:ext cx="899" cy="1562"/>
              </a:xfrm>
              <a:custGeom>
                <a:avLst/>
                <a:gdLst>
                  <a:gd name="T0" fmla="*/ 510 w 899"/>
                  <a:gd name="T1" fmla="*/ 3 h 1562"/>
                  <a:gd name="T2" fmla="*/ 540 w 899"/>
                  <a:gd name="T3" fmla="*/ 19 h 1562"/>
                  <a:gd name="T4" fmla="*/ 592 w 899"/>
                  <a:gd name="T5" fmla="*/ 53 h 1562"/>
                  <a:gd name="T6" fmla="*/ 656 w 899"/>
                  <a:gd name="T7" fmla="*/ 109 h 1562"/>
                  <a:gd name="T8" fmla="*/ 725 w 899"/>
                  <a:gd name="T9" fmla="*/ 189 h 1562"/>
                  <a:gd name="T10" fmla="*/ 784 w 899"/>
                  <a:gd name="T11" fmla="*/ 285 h 1562"/>
                  <a:gd name="T12" fmla="*/ 817 w 899"/>
                  <a:gd name="T13" fmla="*/ 357 h 1562"/>
                  <a:gd name="T14" fmla="*/ 836 w 899"/>
                  <a:gd name="T15" fmla="*/ 417 h 1562"/>
                  <a:gd name="T16" fmla="*/ 847 w 899"/>
                  <a:gd name="T17" fmla="*/ 465 h 1562"/>
                  <a:gd name="T18" fmla="*/ 850 w 899"/>
                  <a:gd name="T19" fmla="*/ 496 h 1562"/>
                  <a:gd name="T20" fmla="*/ 851 w 899"/>
                  <a:gd name="T21" fmla="*/ 507 h 1562"/>
                  <a:gd name="T22" fmla="*/ 856 w 899"/>
                  <a:gd name="T23" fmla="*/ 519 h 1562"/>
                  <a:gd name="T24" fmla="*/ 867 w 899"/>
                  <a:gd name="T25" fmla="*/ 550 h 1562"/>
                  <a:gd name="T26" fmla="*/ 881 w 899"/>
                  <a:gd name="T27" fmla="*/ 602 h 1562"/>
                  <a:gd name="T28" fmla="*/ 893 w 899"/>
                  <a:gd name="T29" fmla="*/ 674 h 1562"/>
                  <a:gd name="T30" fmla="*/ 898 w 899"/>
                  <a:gd name="T31" fmla="*/ 768 h 1562"/>
                  <a:gd name="T32" fmla="*/ 892 w 899"/>
                  <a:gd name="T33" fmla="*/ 872 h 1562"/>
                  <a:gd name="T34" fmla="*/ 878 w 899"/>
                  <a:gd name="T35" fmla="*/ 951 h 1562"/>
                  <a:gd name="T36" fmla="*/ 861 w 899"/>
                  <a:gd name="T37" fmla="*/ 1006 h 1562"/>
                  <a:gd name="T38" fmla="*/ 844 w 899"/>
                  <a:gd name="T39" fmla="*/ 1040 h 1562"/>
                  <a:gd name="T40" fmla="*/ 833 w 899"/>
                  <a:gd name="T41" fmla="*/ 1056 h 1562"/>
                  <a:gd name="T42" fmla="*/ 830 w 899"/>
                  <a:gd name="T43" fmla="*/ 1063 h 1562"/>
                  <a:gd name="T44" fmla="*/ 828 w 899"/>
                  <a:gd name="T45" fmla="*/ 1082 h 1562"/>
                  <a:gd name="T46" fmla="*/ 821 w 899"/>
                  <a:gd name="T47" fmla="*/ 1112 h 1562"/>
                  <a:gd name="T48" fmla="*/ 806 w 899"/>
                  <a:gd name="T49" fmla="*/ 1150 h 1562"/>
                  <a:gd name="T50" fmla="*/ 783 w 899"/>
                  <a:gd name="T51" fmla="*/ 1192 h 1562"/>
                  <a:gd name="T52" fmla="*/ 748 w 899"/>
                  <a:gd name="T53" fmla="*/ 1234 h 1562"/>
                  <a:gd name="T54" fmla="*/ 715 w 899"/>
                  <a:gd name="T55" fmla="*/ 1272 h 1562"/>
                  <a:gd name="T56" fmla="*/ 688 w 899"/>
                  <a:gd name="T57" fmla="*/ 1302 h 1562"/>
                  <a:gd name="T58" fmla="*/ 668 w 899"/>
                  <a:gd name="T59" fmla="*/ 1324 h 1562"/>
                  <a:gd name="T60" fmla="*/ 655 w 899"/>
                  <a:gd name="T61" fmla="*/ 1337 h 1562"/>
                  <a:gd name="T62" fmla="*/ 651 w 899"/>
                  <a:gd name="T63" fmla="*/ 1342 h 1562"/>
                  <a:gd name="T64" fmla="*/ 645 w 899"/>
                  <a:gd name="T65" fmla="*/ 1353 h 1562"/>
                  <a:gd name="T66" fmla="*/ 629 w 899"/>
                  <a:gd name="T67" fmla="*/ 1382 h 1562"/>
                  <a:gd name="T68" fmla="*/ 606 w 899"/>
                  <a:gd name="T69" fmla="*/ 1420 h 1562"/>
                  <a:gd name="T70" fmla="*/ 580 w 899"/>
                  <a:gd name="T71" fmla="*/ 1457 h 1562"/>
                  <a:gd name="T72" fmla="*/ 554 w 899"/>
                  <a:gd name="T73" fmla="*/ 1486 h 1562"/>
                  <a:gd name="T74" fmla="*/ 527 w 899"/>
                  <a:gd name="T75" fmla="*/ 1505 h 1562"/>
                  <a:gd name="T76" fmla="*/ 496 w 899"/>
                  <a:gd name="T77" fmla="*/ 1524 h 1562"/>
                  <a:gd name="T78" fmla="*/ 458 w 899"/>
                  <a:gd name="T79" fmla="*/ 1541 h 1562"/>
                  <a:gd name="T80" fmla="*/ 412 w 899"/>
                  <a:gd name="T81" fmla="*/ 1554 h 1562"/>
                  <a:gd name="T82" fmla="*/ 358 w 899"/>
                  <a:gd name="T83" fmla="*/ 1561 h 1562"/>
                  <a:gd name="T84" fmla="*/ 293 w 899"/>
                  <a:gd name="T85" fmla="*/ 1556 h 1562"/>
                  <a:gd name="T86" fmla="*/ 219 w 899"/>
                  <a:gd name="T87" fmla="*/ 1539 h 1562"/>
                  <a:gd name="T88" fmla="*/ 143 w 899"/>
                  <a:gd name="T89" fmla="*/ 1501 h 1562"/>
                  <a:gd name="T90" fmla="*/ 75 w 899"/>
                  <a:gd name="T91" fmla="*/ 1441 h 1562"/>
                  <a:gd name="T92" fmla="*/ 24 w 899"/>
                  <a:gd name="T93" fmla="*/ 1353 h 1562"/>
                  <a:gd name="T94" fmla="*/ 0 w 899"/>
                  <a:gd name="T95" fmla="*/ 1233 h 1562"/>
                  <a:gd name="T96" fmla="*/ 4 w 899"/>
                  <a:gd name="T97" fmla="*/ 1251 h 1562"/>
                  <a:gd name="T98" fmla="*/ 17 w 899"/>
                  <a:gd name="T99" fmla="*/ 1296 h 1562"/>
                  <a:gd name="T100" fmla="*/ 43 w 899"/>
                  <a:gd name="T101" fmla="*/ 1357 h 1562"/>
                  <a:gd name="T102" fmla="*/ 83 w 899"/>
                  <a:gd name="T103" fmla="*/ 1420 h 1562"/>
                  <a:gd name="T104" fmla="*/ 144 w 899"/>
                  <a:gd name="T105" fmla="*/ 1474 h 1562"/>
                  <a:gd name="T106" fmla="*/ 220 w 899"/>
                  <a:gd name="T107" fmla="*/ 1509 h 1562"/>
                  <a:gd name="T108" fmla="*/ 285 w 899"/>
                  <a:gd name="T109" fmla="*/ 1524 h 1562"/>
                  <a:gd name="T110" fmla="*/ 339 w 899"/>
                  <a:gd name="T111" fmla="*/ 1525 h 1562"/>
                  <a:gd name="T112" fmla="*/ 377 w 899"/>
                  <a:gd name="T113" fmla="*/ 1519 h 1562"/>
                  <a:gd name="T114" fmla="*/ 399 w 899"/>
                  <a:gd name="T115" fmla="*/ 1512 h 1562"/>
                  <a:gd name="T116" fmla="*/ 511 w 899"/>
                  <a:gd name="T117" fmla="*/ 1420 h 1562"/>
                  <a:gd name="T118" fmla="*/ 775 w 899"/>
                  <a:gd name="T119" fmla="*/ 490 h 15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9" h="1562">
                    <a:moveTo>
                      <a:pt x="503" y="0"/>
                    </a:moveTo>
                    <a:lnTo>
                      <a:pt x="504" y="1"/>
                    </a:lnTo>
                    <a:lnTo>
                      <a:pt x="510" y="3"/>
                    </a:lnTo>
                    <a:lnTo>
                      <a:pt x="518" y="7"/>
                    </a:lnTo>
                    <a:lnTo>
                      <a:pt x="527" y="12"/>
                    </a:lnTo>
                    <a:lnTo>
                      <a:pt x="540" y="19"/>
                    </a:lnTo>
                    <a:lnTo>
                      <a:pt x="556" y="28"/>
                    </a:lnTo>
                    <a:lnTo>
                      <a:pt x="573" y="40"/>
                    </a:lnTo>
                    <a:lnTo>
                      <a:pt x="592" y="53"/>
                    </a:lnTo>
                    <a:lnTo>
                      <a:pt x="612" y="69"/>
                    </a:lnTo>
                    <a:lnTo>
                      <a:pt x="633" y="88"/>
                    </a:lnTo>
                    <a:lnTo>
                      <a:pt x="656" y="109"/>
                    </a:lnTo>
                    <a:lnTo>
                      <a:pt x="678" y="132"/>
                    </a:lnTo>
                    <a:lnTo>
                      <a:pt x="701" y="159"/>
                    </a:lnTo>
                    <a:lnTo>
                      <a:pt x="725" y="189"/>
                    </a:lnTo>
                    <a:lnTo>
                      <a:pt x="748" y="223"/>
                    </a:lnTo>
                    <a:lnTo>
                      <a:pt x="770" y="260"/>
                    </a:lnTo>
                    <a:lnTo>
                      <a:pt x="784" y="285"/>
                    </a:lnTo>
                    <a:lnTo>
                      <a:pt x="797" y="310"/>
                    </a:lnTo>
                    <a:lnTo>
                      <a:pt x="808" y="334"/>
                    </a:lnTo>
                    <a:lnTo>
                      <a:pt x="817" y="357"/>
                    </a:lnTo>
                    <a:lnTo>
                      <a:pt x="824" y="379"/>
                    </a:lnTo>
                    <a:lnTo>
                      <a:pt x="831" y="398"/>
                    </a:lnTo>
                    <a:lnTo>
                      <a:pt x="836" y="417"/>
                    </a:lnTo>
                    <a:lnTo>
                      <a:pt x="840" y="435"/>
                    </a:lnTo>
                    <a:lnTo>
                      <a:pt x="844" y="450"/>
                    </a:lnTo>
                    <a:lnTo>
                      <a:pt x="847" y="465"/>
                    </a:lnTo>
                    <a:lnTo>
                      <a:pt x="848" y="477"/>
                    </a:lnTo>
                    <a:lnTo>
                      <a:pt x="850" y="487"/>
                    </a:lnTo>
                    <a:lnTo>
                      <a:pt x="850" y="496"/>
                    </a:lnTo>
                    <a:lnTo>
                      <a:pt x="851" y="502"/>
                    </a:lnTo>
                    <a:lnTo>
                      <a:pt x="851" y="506"/>
                    </a:lnTo>
                    <a:lnTo>
                      <a:pt x="851" y="507"/>
                    </a:lnTo>
                    <a:lnTo>
                      <a:pt x="851" y="509"/>
                    </a:lnTo>
                    <a:lnTo>
                      <a:pt x="853" y="512"/>
                    </a:lnTo>
                    <a:lnTo>
                      <a:pt x="856" y="519"/>
                    </a:lnTo>
                    <a:lnTo>
                      <a:pt x="859" y="527"/>
                    </a:lnTo>
                    <a:lnTo>
                      <a:pt x="863" y="537"/>
                    </a:lnTo>
                    <a:lnTo>
                      <a:pt x="867" y="550"/>
                    </a:lnTo>
                    <a:lnTo>
                      <a:pt x="872" y="565"/>
                    </a:lnTo>
                    <a:lnTo>
                      <a:pt x="877" y="582"/>
                    </a:lnTo>
                    <a:lnTo>
                      <a:pt x="881" y="602"/>
                    </a:lnTo>
                    <a:lnTo>
                      <a:pt x="886" y="624"/>
                    </a:lnTo>
                    <a:lnTo>
                      <a:pt x="890" y="648"/>
                    </a:lnTo>
                    <a:lnTo>
                      <a:pt x="893" y="674"/>
                    </a:lnTo>
                    <a:lnTo>
                      <a:pt x="896" y="703"/>
                    </a:lnTo>
                    <a:lnTo>
                      <a:pt x="897" y="734"/>
                    </a:lnTo>
                    <a:lnTo>
                      <a:pt x="898" y="768"/>
                    </a:lnTo>
                    <a:lnTo>
                      <a:pt x="897" y="804"/>
                    </a:lnTo>
                    <a:lnTo>
                      <a:pt x="896" y="840"/>
                    </a:lnTo>
                    <a:lnTo>
                      <a:pt x="892" y="872"/>
                    </a:lnTo>
                    <a:lnTo>
                      <a:pt x="888" y="902"/>
                    </a:lnTo>
                    <a:lnTo>
                      <a:pt x="884" y="927"/>
                    </a:lnTo>
                    <a:lnTo>
                      <a:pt x="878" y="951"/>
                    </a:lnTo>
                    <a:lnTo>
                      <a:pt x="873" y="972"/>
                    </a:lnTo>
                    <a:lnTo>
                      <a:pt x="867" y="990"/>
                    </a:lnTo>
                    <a:lnTo>
                      <a:pt x="861" y="1006"/>
                    </a:lnTo>
                    <a:lnTo>
                      <a:pt x="855" y="1019"/>
                    </a:lnTo>
                    <a:lnTo>
                      <a:pt x="850" y="1030"/>
                    </a:lnTo>
                    <a:lnTo>
                      <a:pt x="844" y="1040"/>
                    </a:lnTo>
                    <a:lnTo>
                      <a:pt x="840" y="1047"/>
                    </a:lnTo>
                    <a:lnTo>
                      <a:pt x="836" y="1053"/>
                    </a:lnTo>
                    <a:lnTo>
                      <a:pt x="833" y="1056"/>
                    </a:lnTo>
                    <a:lnTo>
                      <a:pt x="831" y="1059"/>
                    </a:lnTo>
                    <a:lnTo>
                      <a:pt x="831" y="1060"/>
                    </a:lnTo>
                    <a:lnTo>
                      <a:pt x="830" y="1063"/>
                    </a:lnTo>
                    <a:lnTo>
                      <a:pt x="829" y="1068"/>
                    </a:lnTo>
                    <a:lnTo>
                      <a:pt x="829" y="1074"/>
                    </a:lnTo>
                    <a:lnTo>
                      <a:pt x="828" y="1082"/>
                    </a:lnTo>
                    <a:lnTo>
                      <a:pt x="825" y="1090"/>
                    </a:lnTo>
                    <a:lnTo>
                      <a:pt x="823" y="1101"/>
                    </a:lnTo>
                    <a:lnTo>
                      <a:pt x="821" y="1112"/>
                    </a:lnTo>
                    <a:lnTo>
                      <a:pt x="817" y="1124"/>
                    </a:lnTo>
                    <a:lnTo>
                      <a:pt x="812" y="1136"/>
                    </a:lnTo>
                    <a:lnTo>
                      <a:pt x="806" y="1150"/>
                    </a:lnTo>
                    <a:lnTo>
                      <a:pt x="799" y="1164"/>
                    </a:lnTo>
                    <a:lnTo>
                      <a:pt x="792" y="1177"/>
                    </a:lnTo>
                    <a:lnTo>
                      <a:pt x="783" y="1192"/>
                    </a:lnTo>
                    <a:lnTo>
                      <a:pt x="772" y="1206"/>
                    </a:lnTo>
                    <a:lnTo>
                      <a:pt x="760" y="1221"/>
                    </a:lnTo>
                    <a:lnTo>
                      <a:pt x="748" y="1234"/>
                    </a:lnTo>
                    <a:lnTo>
                      <a:pt x="737" y="1248"/>
                    </a:lnTo>
                    <a:lnTo>
                      <a:pt x="726" y="1260"/>
                    </a:lnTo>
                    <a:lnTo>
                      <a:pt x="715" y="1272"/>
                    </a:lnTo>
                    <a:lnTo>
                      <a:pt x="706" y="1283"/>
                    </a:lnTo>
                    <a:lnTo>
                      <a:pt x="696" y="1293"/>
                    </a:lnTo>
                    <a:lnTo>
                      <a:pt x="688" y="1302"/>
                    </a:lnTo>
                    <a:lnTo>
                      <a:pt x="680" y="1310"/>
                    </a:lnTo>
                    <a:lnTo>
                      <a:pt x="674" y="1317"/>
                    </a:lnTo>
                    <a:lnTo>
                      <a:pt x="668" y="1324"/>
                    </a:lnTo>
                    <a:lnTo>
                      <a:pt x="663" y="1329"/>
                    </a:lnTo>
                    <a:lnTo>
                      <a:pt x="659" y="1333"/>
                    </a:lnTo>
                    <a:lnTo>
                      <a:pt x="655" y="1337"/>
                    </a:lnTo>
                    <a:lnTo>
                      <a:pt x="653" y="1339"/>
                    </a:lnTo>
                    <a:lnTo>
                      <a:pt x="651" y="1341"/>
                    </a:lnTo>
                    <a:lnTo>
                      <a:pt x="651" y="1342"/>
                    </a:lnTo>
                    <a:lnTo>
                      <a:pt x="650" y="1343"/>
                    </a:lnTo>
                    <a:lnTo>
                      <a:pt x="648" y="1347"/>
                    </a:lnTo>
                    <a:lnTo>
                      <a:pt x="645" y="1353"/>
                    </a:lnTo>
                    <a:lnTo>
                      <a:pt x="640" y="1361"/>
                    </a:lnTo>
                    <a:lnTo>
                      <a:pt x="635" y="1371"/>
                    </a:lnTo>
                    <a:lnTo>
                      <a:pt x="629" y="1382"/>
                    </a:lnTo>
                    <a:lnTo>
                      <a:pt x="622" y="1394"/>
                    </a:lnTo>
                    <a:lnTo>
                      <a:pt x="615" y="1407"/>
                    </a:lnTo>
                    <a:lnTo>
                      <a:pt x="606" y="1420"/>
                    </a:lnTo>
                    <a:lnTo>
                      <a:pt x="598" y="1432"/>
                    </a:lnTo>
                    <a:lnTo>
                      <a:pt x="589" y="1444"/>
                    </a:lnTo>
                    <a:lnTo>
                      <a:pt x="580" y="1457"/>
                    </a:lnTo>
                    <a:lnTo>
                      <a:pt x="571" y="1468"/>
                    </a:lnTo>
                    <a:lnTo>
                      <a:pt x="562" y="1478"/>
                    </a:lnTo>
                    <a:lnTo>
                      <a:pt x="554" y="1486"/>
                    </a:lnTo>
                    <a:lnTo>
                      <a:pt x="545" y="1493"/>
                    </a:lnTo>
                    <a:lnTo>
                      <a:pt x="536" y="1499"/>
                    </a:lnTo>
                    <a:lnTo>
                      <a:pt x="527" y="1505"/>
                    </a:lnTo>
                    <a:lnTo>
                      <a:pt x="518" y="1511"/>
                    </a:lnTo>
                    <a:lnTo>
                      <a:pt x="508" y="1517"/>
                    </a:lnTo>
                    <a:lnTo>
                      <a:pt x="496" y="1524"/>
                    </a:lnTo>
                    <a:lnTo>
                      <a:pt x="484" y="1529"/>
                    </a:lnTo>
                    <a:lnTo>
                      <a:pt x="472" y="1535"/>
                    </a:lnTo>
                    <a:lnTo>
                      <a:pt x="458" y="1541"/>
                    </a:lnTo>
                    <a:lnTo>
                      <a:pt x="443" y="1546"/>
                    </a:lnTo>
                    <a:lnTo>
                      <a:pt x="428" y="1551"/>
                    </a:lnTo>
                    <a:lnTo>
                      <a:pt x="412" y="1554"/>
                    </a:lnTo>
                    <a:lnTo>
                      <a:pt x="395" y="1557"/>
                    </a:lnTo>
                    <a:lnTo>
                      <a:pt x="377" y="1559"/>
                    </a:lnTo>
                    <a:lnTo>
                      <a:pt x="358" y="1561"/>
                    </a:lnTo>
                    <a:lnTo>
                      <a:pt x="337" y="1561"/>
                    </a:lnTo>
                    <a:lnTo>
                      <a:pt x="316" y="1559"/>
                    </a:lnTo>
                    <a:lnTo>
                      <a:pt x="293" y="1556"/>
                    </a:lnTo>
                    <a:lnTo>
                      <a:pt x="269" y="1552"/>
                    </a:lnTo>
                    <a:lnTo>
                      <a:pt x="244" y="1547"/>
                    </a:lnTo>
                    <a:lnTo>
                      <a:pt x="219" y="1539"/>
                    </a:lnTo>
                    <a:lnTo>
                      <a:pt x="193" y="1528"/>
                    </a:lnTo>
                    <a:lnTo>
                      <a:pt x="168" y="1516"/>
                    </a:lnTo>
                    <a:lnTo>
                      <a:pt x="143" y="1501"/>
                    </a:lnTo>
                    <a:lnTo>
                      <a:pt x="119" y="1484"/>
                    </a:lnTo>
                    <a:lnTo>
                      <a:pt x="96" y="1464"/>
                    </a:lnTo>
                    <a:lnTo>
                      <a:pt x="75" y="1441"/>
                    </a:lnTo>
                    <a:lnTo>
                      <a:pt x="56" y="1415"/>
                    </a:lnTo>
                    <a:lnTo>
                      <a:pt x="38" y="1386"/>
                    </a:lnTo>
                    <a:lnTo>
                      <a:pt x="24" y="1353"/>
                    </a:lnTo>
                    <a:lnTo>
                      <a:pt x="13" y="1317"/>
                    </a:lnTo>
                    <a:lnTo>
                      <a:pt x="4" y="1277"/>
                    </a:lnTo>
                    <a:lnTo>
                      <a:pt x="0" y="1233"/>
                    </a:lnTo>
                    <a:lnTo>
                      <a:pt x="1" y="1236"/>
                    </a:lnTo>
                    <a:lnTo>
                      <a:pt x="2" y="1241"/>
                    </a:lnTo>
                    <a:lnTo>
                      <a:pt x="4" y="1251"/>
                    </a:lnTo>
                    <a:lnTo>
                      <a:pt x="7" y="1263"/>
                    </a:lnTo>
                    <a:lnTo>
                      <a:pt x="11" y="1279"/>
                    </a:lnTo>
                    <a:lnTo>
                      <a:pt x="17" y="1296"/>
                    </a:lnTo>
                    <a:lnTo>
                      <a:pt x="24" y="1315"/>
                    </a:lnTo>
                    <a:lnTo>
                      <a:pt x="33" y="1335"/>
                    </a:lnTo>
                    <a:lnTo>
                      <a:pt x="43" y="1357"/>
                    </a:lnTo>
                    <a:lnTo>
                      <a:pt x="55" y="1378"/>
                    </a:lnTo>
                    <a:lnTo>
                      <a:pt x="68" y="1399"/>
                    </a:lnTo>
                    <a:lnTo>
                      <a:pt x="83" y="1420"/>
                    </a:lnTo>
                    <a:lnTo>
                      <a:pt x="101" y="1438"/>
                    </a:lnTo>
                    <a:lnTo>
                      <a:pt x="121" y="1457"/>
                    </a:lnTo>
                    <a:lnTo>
                      <a:pt x="144" y="1474"/>
                    </a:lnTo>
                    <a:lnTo>
                      <a:pt x="169" y="1488"/>
                    </a:lnTo>
                    <a:lnTo>
                      <a:pt x="195" y="1499"/>
                    </a:lnTo>
                    <a:lnTo>
                      <a:pt x="220" y="1509"/>
                    </a:lnTo>
                    <a:lnTo>
                      <a:pt x="242" y="1516"/>
                    </a:lnTo>
                    <a:lnTo>
                      <a:pt x="264" y="1521"/>
                    </a:lnTo>
                    <a:lnTo>
                      <a:pt x="285" y="1524"/>
                    </a:lnTo>
                    <a:lnTo>
                      <a:pt x="305" y="1525"/>
                    </a:lnTo>
                    <a:lnTo>
                      <a:pt x="322" y="1526"/>
                    </a:lnTo>
                    <a:lnTo>
                      <a:pt x="339" y="1525"/>
                    </a:lnTo>
                    <a:lnTo>
                      <a:pt x="354" y="1524"/>
                    </a:lnTo>
                    <a:lnTo>
                      <a:pt x="367" y="1521"/>
                    </a:lnTo>
                    <a:lnTo>
                      <a:pt x="377" y="1519"/>
                    </a:lnTo>
                    <a:lnTo>
                      <a:pt x="386" y="1517"/>
                    </a:lnTo>
                    <a:lnTo>
                      <a:pt x="394" y="1514"/>
                    </a:lnTo>
                    <a:lnTo>
                      <a:pt x="399" y="1512"/>
                    </a:lnTo>
                    <a:lnTo>
                      <a:pt x="403" y="1511"/>
                    </a:lnTo>
                    <a:lnTo>
                      <a:pt x="404" y="1510"/>
                    </a:lnTo>
                    <a:lnTo>
                      <a:pt x="511" y="1420"/>
                    </a:lnTo>
                    <a:lnTo>
                      <a:pt x="601" y="1297"/>
                    </a:lnTo>
                    <a:lnTo>
                      <a:pt x="774" y="969"/>
                    </a:lnTo>
                    <a:lnTo>
                      <a:pt x="775" y="490"/>
                    </a:lnTo>
                    <a:lnTo>
                      <a:pt x="655" y="171"/>
                    </a:lnTo>
                    <a:lnTo>
                      <a:pt x="503" y="0"/>
                    </a:lnTo>
                  </a:path>
                </a:pathLst>
              </a:custGeom>
              <a:solidFill>
                <a:srgbClr val="F76681"/>
              </a:solidFill>
              <a:ln>
                <a:noFill/>
              </a:ln>
              <a:effectLst/>
              <a:extLst>
                <a:ext uri="{91240B29-F687-4F45-9708-019B960494DF}">
                  <a14:hiddenLine xmlns=""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29" name="Freeform 11"/>
              <p:cNvSpPr>
                <a:spLocks/>
              </p:cNvSpPr>
              <p:nvPr/>
            </p:nvSpPr>
            <p:spPr bwMode="auto">
              <a:xfrm>
                <a:off x="814" y="2289"/>
                <a:ext cx="827" cy="1575"/>
              </a:xfrm>
              <a:custGeom>
                <a:avLst/>
                <a:gdLst>
                  <a:gd name="T0" fmla="*/ 114 w 827"/>
                  <a:gd name="T1" fmla="*/ 588 h 1575"/>
                  <a:gd name="T2" fmla="*/ 86 w 827"/>
                  <a:gd name="T3" fmla="*/ 559 h 1575"/>
                  <a:gd name="T4" fmla="*/ 48 w 827"/>
                  <a:gd name="T5" fmla="*/ 504 h 1575"/>
                  <a:gd name="T6" fmla="*/ 19 w 827"/>
                  <a:gd name="T7" fmla="*/ 427 h 1575"/>
                  <a:gd name="T8" fmla="*/ 15 w 827"/>
                  <a:gd name="T9" fmla="*/ 334 h 1575"/>
                  <a:gd name="T10" fmla="*/ 33 w 827"/>
                  <a:gd name="T11" fmla="*/ 246 h 1575"/>
                  <a:gd name="T12" fmla="*/ 65 w 827"/>
                  <a:gd name="T13" fmla="*/ 169 h 1575"/>
                  <a:gd name="T14" fmla="*/ 107 w 827"/>
                  <a:gd name="T15" fmla="*/ 106 h 1575"/>
                  <a:gd name="T16" fmla="*/ 167 w 827"/>
                  <a:gd name="T17" fmla="*/ 49 h 1575"/>
                  <a:gd name="T18" fmla="*/ 242 w 827"/>
                  <a:gd name="T19" fmla="*/ 12 h 1575"/>
                  <a:gd name="T20" fmla="*/ 315 w 827"/>
                  <a:gd name="T21" fmla="*/ 0 h 1575"/>
                  <a:gd name="T22" fmla="*/ 375 w 827"/>
                  <a:gd name="T23" fmla="*/ 1 h 1575"/>
                  <a:gd name="T24" fmla="*/ 422 w 827"/>
                  <a:gd name="T25" fmla="*/ 7 h 1575"/>
                  <a:gd name="T26" fmla="*/ 479 w 827"/>
                  <a:gd name="T27" fmla="*/ 26 h 1575"/>
                  <a:gd name="T28" fmla="*/ 543 w 827"/>
                  <a:gd name="T29" fmla="*/ 61 h 1575"/>
                  <a:gd name="T30" fmla="*/ 609 w 827"/>
                  <a:gd name="T31" fmla="*/ 117 h 1575"/>
                  <a:gd name="T32" fmla="*/ 672 w 827"/>
                  <a:gd name="T33" fmla="*/ 198 h 1575"/>
                  <a:gd name="T34" fmla="*/ 720 w 827"/>
                  <a:gd name="T35" fmla="*/ 273 h 1575"/>
                  <a:gd name="T36" fmla="*/ 747 w 827"/>
                  <a:gd name="T37" fmla="*/ 328 h 1575"/>
                  <a:gd name="T38" fmla="*/ 759 w 827"/>
                  <a:gd name="T39" fmla="*/ 363 h 1575"/>
                  <a:gd name="T40" fmla="*/ 773 w 827"/>
                  <a:gd name="T41" fmla="*/ 405 h 1575"/>
                  <a:gd name="T42" fmla="*/ 783 w 827"/>
                  <a:gd name="T43" fmla="*/ 450 h 1575"/>
                  <a:gd name="T44" fmla="*/ 785 w 827"/>
                  <a:gd name="T45" fmla="*/ 481 h 1575"/>
                  <a:gd name="T46" fmla="*/ 787 w 827"/>
                  <a:gd name="T47" fmla="*/ 510 h 1575"/>
                  <a:gd name="T48" fmla="*/ 795 w 827"/>
                  <a:gd name="T49" fmla="*/ 545 h 1575"/>
                  <a:gd name="T50" fmla="*/ 806 w 827"/>
                  <a:gd name="T51" fmla="*/ 591 h 1575"/>
                  <a:gd name="T52" fmla="*/ 817 w 827"/>
                  <a:gd name="T53" fmla="*/ 641 h 1575"/>
                  <a:gd name="T54" fmla="*/ 824 w 827"/>
                  <a:gd name="T55" fmla="*/ 686 h 1575"/>
                  <a:gd name="T56" fmla="*/ 825 w 827"/>
                  <a:gd name="T57" fmla="*/ 716 h 1575"/>
                  <a:gd name="T58" fmla="*/ 826 w 827"/>
                  <a:gd name="T59" fmla="*/ 763 h 1575"/>
                  <a:gd name="T60" fmla="*/ 824 w 827"/>
                  <a:gd name="T61" fmla="*/ 832 h 1575"/>
                  <a:gd name="T62" fmla="*/ 816 w 827"/>
                  <a:gd name="T63" fmla="*/ 918 h 1575"/>
                  <a:gd name="T64" fmla="*/ 799 w 827"/>
                  <a:gd name="T65" fmla="*/ 1016 h 1575"/>
                  <a:gd name="T66" fmla="*/ 769 w 827"/>
                  <a:gd name="T67" fmla="*/ 1119 h 1575"/>
                  <a:gd name="T68" fmla="*/ 723 w 827"/>
                  <a:gd name="T69" fmla="*/ 1219 h 1575"/>
                  <a:gd name="T70" fmla="*/ 658 w 827"/>
                  <a:gd name="T71" fmla="*/ 1313 h 1575"/>
                  <a:gd name="T72" fmla="*/ 613 w 827"/>
                  <a:gd name="T73" fmla="*/ 1363 h 1575"/>
                  <a:gd name="T74" fmla="*/ 581 w 827"/>
                  <a:gd name="T75" fmla="*/ 1414 h 1575"/>
                  <a:gd name="T76" fmla="*/ 525 w 827"/>
                  <a:gd name="T77" fmla="*/ 1484 h 1575"/>
                  <a:gd name="T78" fmla="*/ 454 w 827"/>
                  <a:gd name="T79" fmla="*/ 1546 h 1575"/>
                  <a:gd name="T80" fmla="*/ 371 w 827"/>
                  <a:gd name="T81" fmla="*/ 1571 h 1575"/>
                  <a:gd name="T82" fmla="*/ 275 w 827"/>
                  <a:gd name="T83" fmla="*/ 1570 h 1575"/>
                  <a:gd name="T84" fmla="*/ 175 w 827"/>
                  <a:gd name="T85" fmla="*/ 1542 h 1575"/>
                  <a:gd name="T86" fmla="*/ 87 w 827"/>
                  <a:gd name="T87" fmla="*/ 1478 h 1575"/>
                  <a:gd name="T88" fmla="*/ 40 w 827"/>
                  <a:gd name="T89" fmla="*/ 1407 h 1575"/>
                  <a:gd name="T90" fmla="*/ 20 w 827"/>
                  <a:gd name="T91" fmla="*/ 1359 h 1575"/>
                  <a:gd name="T92" fmla="*/ 7 w 827"/>
                  <a:gd name="T93" fmla="*/ 1311 h 1575"/>
                  <a:gd name="T94" fmla="*/ 1 w 827"/>
                  <a:gd name="T95" fmla="*/ 1264 h 1575"/>
                  <a:gd name="T96" fmla="*/ 1 w 827"/>
                  <a:gd name="T97" fmla="*/ 1217 h 1575"/>
                  <a:gd name="T98" fmla="*/ 5 w 827"/>
                  <a:gd name="T99" fmla="*/ 1171 h 1575"/>
                  <a:gd name="T100" fmla="*/ 14 w 827"/>
                  <a:gd name="T101" fmla="*/ 1125 h 1575"/>
                  <a:gd name="T102" fmla="*/ 27 w 827"/>
                  <a:gd name="T103" fmla="*/ 1080 h 1575"/>
                  <a:gd name="T104" fmla="*/ 50 w 827"/>
                  <a:gd name="T105" fmla="*/ 1013 h 1575"/>
                  <a:gd name="T106" fmla="*/ 75 w 827"/>
                  <a:gd name="T107" fmla="*/ 954 h 1575"/>
                  <a:gd name="T108" fmla="*/ 95 w 827"/>
                  <a:gd name="T109" fmla="*/ 925 h 1575"/>
                  <a:gd name="T110" fmla="*/ 105 w 827"/>
                  <a:gd name="T111" fmla="*/ 916 h 1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27" h="1575">
                    <a:moveTo>
                      <a:pt x="254" y="729"/>
                    </a:moveTo>
                    <a:lnTo>
                      <a:pt x="118" y="592"/>
                    </a:lnTo>
                    <a:lnTo>
                      <a:pt x="117" y="591"/>
                    </a:lnTo>
                    <a:lnTo>
                      <a:pt x="114" y="588"/>
                    </a:lnTo>
                    <a:lnTo>
                      <a:pt x="109" y="583"/>
                    </a:lnTo>
                    <a:lnTo>
                      <a:pt x="102" y="577"/>
                    </a:lnTo>
                    <a:lnTo>
                      <a:pt x="94" y="569"/>
                    </a:lnTo>
                    <a:lnTo>
                      <a:pt x="86" y="559"/>
                    </a:lnTo>
                    <a:lnTo>
                      <a:pt x="76" y="548"/>
                    </a:lnTo>
                    <a:lnTo>
                      <a:pt x="68" y="535"/>
                    </a:lnTo>
                    <a:lnTo>
                      <a:pt x="58" y="521"/>
                    </a:lnTo>
                    <a:lnTo>
                      <a:pt x="48" y="504"/>
                    </a:lnTo>
                    <a:lnTo>
                      <a:pt x="39" y="487"/>
                    </a:lnTo>
                    <a:lnTo>
                      <a:pt x="31" y="469"/>
                    </a:lnTo>
                    <a:lnTo>
                      <a:pt x="24" y="449"/>
                    </a:lnTo>
                    <a:lnTo>
                      <a:pt x="19" y="427"/>
                    </a:lnTo>
                    <a:lnTo>
                      <a:pt x="15" y="404"/>
                    </a:lnTo>
                    <a:lnTo>
                      <a:pt x="14" y="382"/>
                    </a:lnTo>
                    <a:lnTo>
                      <a:pt x="14" y="357"/>
                    </a:lnTo>
                    <a:lnTo>
                      <a:pt x="15" y="334"/>
                    </a:lnTo>
                    <a:lnTo>
                      <a:pt x="18" y="311"/>
                    </a:lnTo>
                    <a:lnTo>
                      <a:pt x="22" y="288"/>
                    </a:lnTo>
                    <a:lnTo>
                      <a:pt x="27" y="267"/>
                    </a:lnTo>
                    <a:lnTo>
                      <a:pt x="33" y="246"/>
                    </a:lnTo>
                    <a:lnTo>
                      <a:pt x="39" y="226"/>
                    </a:lnTo>
                    <a:lnTo>
                      <a:pt x="47" y="206"/>
                    </a:lnTo>
                    <a:lnTo>
                      <a:pt x="56" y="187"/>
                    </a:lnTo>
                    <a:lnTo>
                      <a:pt x="65" y="169"/>
                    </a:lnTo>
                    <a:lnTo>
                      <a:pt x="74" y="152"/>
                    </a:lnTo>
                    <a:lnTo>
                      <a:pt x="84" y="135"/>
                    </a:lnTo>
                    <a:lnTo>
                      <a:pt x="95" y="121"/>
                    </a:lnTo>
                    <a:lnTo>
                      <a:pt x="107" y="106"/>
                    </a:lnTo>
                    <a:lnTo>
                      <a:pt x="119" y="92"/>
                    </a:lnTo>
                    <a:lnTo>
                      <a:pt x="131" y="79"/>
                    </a:lnTo>
                    <a:lnTo>
                      <a:pt x="149" y="62"/>
                    </a:lnTo>
                    <a:lnTo>
                      <a:pt x="167" y="49"/>
                    </a:lnTo>
                    <a:lnTo>
                      <a:pt x="186" y="36"/>
                    </a:lnTo>
                    <a:lnTo>
                      <a:pt x="205" y="27"/>
                    </a:lnTo>
                    <a:lnTo>
                      <a:pt x="223" y="19"/>
                    </a:lnTo>
                    <a:lnTo>
                      <a:pt x="242" y="12"/>
                    </a:lnTo>
                    <a:lnTo>
                      <a:pt x="260" y="7"/>
                    </a:lnTo>
                    <a:lnTo>
                      <a:pt x="279" y="4"/>
                    </a:lnTo>
                    <a:lnTo>
                      <a:pt x="297" y="1"/>
                    </a:lnTo>
                    <a:lnTo>
                      <a:pt x="315" y="0"/>
                    </a:lnTo>
                    <a:lnTo>
                      <a:pt x="331" y="0"/>
                    </a:lnTo>
                    <a:lnTo>
                      <a:pt x="347" y="0"/>
                    </a:lnTo>
                    <a:lnTo>
                      <a:pt x="362" y="0"/>
                    </a:lnTo>
                    <a:lnTo>
                      <a:pt x="375" y="1"/>
                    </a:lnTo>
                    <a:lnTo>
                      <a:pt x="388" y="2"/>
                    </a:lnTo>
                    <a:lnTo>
                      <a:pt x="400" y="3"/>
                    </a:lnTo>
                    <a:lnTo>
                      <a:pt x="410" y="4"/>
                    </a:lnTo>
                    <a:lnTo>
                      <a:pt x="422" y="7"/>
                    </a:lnTo>
                    <a:lnTo>
                      <a:pt x="435" y="10"/>
                    </a:lnTo>
                    <a:lnTo>
                      <a:pt x="449" y="14"/>
                    </a:lnTo>
                    <a:lnTo>
                      <a:pt x="463" y="19"/>
                    </a:lnTo>
                    <a:lnTo>
                      <a:pt x="479" y="26"/>
                    </a:lnTo>
                    <a:lnTo>
                      <a:pt x="494" y="32"/>
                    </a:lnTo>
                    <a:lnTo>
                      <a:pt x="510" y="41"/>
                    </a:lnTo>
                    <a:lnTo>
                      <a:pt x="526" y="51"/>
                    </a:lnTo>
                    <a:lnTo>
                      <a:pt x="543" y="61"/>
                    </a:lnTo>
                    <a:lnTo>
                      <a:pt x="560" y="73"/>
                    </a:lnTo>
                    <a:lnTo>
                      <a:pt x="576" y="87"/>
                    </a:lnTo>
                    <a:lnTo>
                      <a:pt x="593" y="102"/>
                    </a:lnTo>
                    <a:lnTo>
                      <a:pt x="609" y="117"/>
                    </a:lnTo>
                    <a:lnTo>
                      <a:pt x="624" y="133"/>
                    </a:lnTo>
                    <a:lnTo>
                      <a:pt x="639" y="152"/>
                    </a:lnTo>
                    <a:lnTo>
                      <a:pt x="657" y="176"/>
                    </a:lnTo>
                    <a:lnTo>
                      <a:pt x="672" y="198"/>
                    </a:lnTo>
                    <a:lnTo>
                      <a:pt x="686" y="219"/>
                    </a:lnTo>
                    <a:lnTo>
                      <a:pt x="699" y="239"/>
                    </a:lnTo>
                    <a:lnTo>
                      <a:pt x="710" y="257"/>
                    </a:lnTo>
                    <a:lnTo>
                      <a:pt x="720" y="273"/>
                    </a:lnTo>
                    <a:lnTo>
                      <a:pt x="728" y="289"/>
                    </a:lnTo>
                    <a:lnTo>
                      <a:pt x="735" y="303"/>
                    </a:lnTo>
                    <a:lnTo>
                      <a:pt x="742" y="316"/>
                    </a:lnTo>
                    <a:lnTo>
                      <a:pt x="747" y="328"/>
                    </a:lnTo>
                    <a:lnTo>
                      <a:pt x="751" y="338"/>
                    </a:lnTo>
                    <a:lnTo>
                      <a:pt x="755" y="348"/>
                    </a:lnTo>
                    <a:lnTo>
                      <a:pt x="757" y="356"/>
                    </a:lnTo>
                    <a:lnTo>
                      <a:pt x="759" y="363"/>
                    </a:lnTo>
                    <a:lnTo>
                      <a:pt x="761" y="369"/>
                    </a:lnTo>
                    <a:lnTo>
                      <a:pt x="763" y="374"/>
                    </a:lnTo>
                    <a:lnTo>
                      <a:pt x="769" y="391"/>
                    </a:lnTo>
                    <a:lnTo>
                      <a:pt x="773" y="405"/>
                    </a:lnTo>
                    <a:lnTo>
                      <a:pt x="778" y="418"/>
                    </a:lnTo>
                    <a:lnTo>
                      <a:pt x="780" y="430"/>
                    </a:lnTo>
                    <a:lnTo>
                      <a:pt x="782" y="440"/>
                    </a:lnTo>
                    <a:lnTo>
                      <a:pt x="783" y="450"/>
                    </a:lnTo>
                    <a:lnTo>
                      <a:pt x="784" y="459"/>
                    </a:lnTo>
                    <a:lnTo>
                      <a:pt x="785" y="467"/>
                    </a:lnTo>
                    <a:lnTo>
                      <a:pt x="785" y="474"/>
                    </a:lnTo>
                    <a:lnTo>
                      <a:pt x="785" y="481"/>
                    </a:lnTo>
                    <a:lnTo>
                      <a:pt x="785" y="488"/>
                    </a:lnTo>
                    <a:lnTo>
                      <a:pt x="786" y="495"/>
                    </a:lnTo>
                    <a:lnTo>
                      <a:pt x="786" y="502"/>
                    </a:lnTo>
                    <a:lnTo>
                      <a:pt x="787" y="510"/>
                    </a:lnTo>
                    <a:lnTo>
                      <a:pt x="788" y="517"/>
                    </a:lnTo>
                    <a:lnTo>
                      <a:pt x="790" y="526"/>
                    </a:lnTo>
                    <a:lnTo>
                      <a:pt x="792" y="535"/>
                    </a:lnTo>
                    <a:lnTo>
                      <a:pt x="795" y="545"/>
                    </a:lnTo>
                    <a:lnTo>
                      <a:pt x="798" y="556"/>
                    </a:lnTo>
                    <a:lnTo>
                      <a:pt x="801" y="567"/>
                    </a:lnTo>
                    <a:lnTo>
                      <a:pt x="803" y="579"/>
                    </a:lnTo>
                    <a:lnTo>
                      <a:pt x="806" y="591"/>
                    </a:lnTo>
                    <a:lnTo>
                      <a:pt x="809" y="604"/>
                    </a:lnTo>
                    <a:lnTo>
                      <a:pt x="812" y="616"/>
                    </a:lnTo>
                    <a:lnTo>
                      <a:pt x="814" y="629"/>
                    </a:lnTo>
                    <a:lnTo>
                      <a:pt x="817" y="641"/>
                    </a:lnTo>
                    <a:lnTo>
                      <a:pt x="819" y="654"/>
                    </a:lnTo>
                    <a:lnTo>
                      <a:pt x="821" y="664"/>
                    </a:lnTo>
                    <a:lnTo>
                      <a:pt x="822" y="676"/>
                    </a:lnTo>
                    <a:lnTo>
                      <a:pt x="824" y="686"/>
                    </a:lnTo>
                    <a:lnTo>
                      <a:pt x="825" y="696"/>
                    </a:lnTo>
                    <a:lnTo>
                      <a:pt x="825" y="704"/>
                    </a:lnTo>
                    <a:lnTo>
                      <a:pt x="825" y="710"/>
                    </a:lnTo>
                    <a:lnTo>
                      <a:pt x="825" y="716"/>
                    </a:lnTo>
                    <a:lnTo>
                      <a:pt x="825" y="726"/>
                    </a:lnTo>
                    <a:lnTo>
                      <a:pt x="825" y="737"/>
                    </a:lnTo>
                    <a:lnTo>
                      <a:pt x="826" y="749"/>
                    </a:lnTo>
                    <a:lnTo>
                      <a:pt x="826" y="763"/>
                    </a:lnTo>
                    <a:lnTo>
                      <a:pt x="825" y="778"/>
                    </a:lnTo>
                    <a:lnTo>
                      <a:pt x="825" y="795"/>
                    </a:lnTo>
                    <a:lnTo>
                      <a:pt x="825" y="813"/>
                    </a:lnTo>
                    <a:lnTo>
                      <a:pt x="824" y="832"/>
                    </a:lnTo>
                    <a:lnTo>
                      <a:pt x="822" y="852"/>
                    </a:lnTo>
                    <a:lnTo>
                      <a:pt x="821" y="874"/>
                    </a:lnTo>
                    <a:lnTo>
                      <a:pt x="818" y="896"/>
                    </a:lnTo>
                    <a:lnTo>
                      <a:pt x="816" y="918"/>
                    </a:lnTo>
                    <a:lnTo>
                      <a:pt x="813" y="942"/>
                    </a:lnTo>
                    <a:lnTo>
                      <a:pt x="809" y="966"/>
                    </a:lnTo>
                    <a:lnTo>
                      <a:pt x="804" y="991"/>
                    </a:lnTo>
                    <a:lnTo>
                      <a:pt x="799" y="1016"/>
                    </a:lnTo>
                    <a:lnTo>
                      <a:pt x="792" y="1041"/>
                    </a:lnTo>
                    <a:lnTo>
                      <a:pt x="786" y="1067"/>
                    </a:lnTo>
                    <a:lnTo>
                      <a:pt x="778" y="1093"/>
                    </a:lnTo>
                    <a:lnTo>
                      <a:pt x="769" y="1119"/>
                    </a:lnTo>
                    <a:lnTo>
                      <a:pt x="759" y="1144"/>
                    </a:lnTo>
                    <a:lnTo>
                      <a:pt x="749" y="1170"/>
                    </a:lnTo>
                    <a:lnTo>
                      <a:pt x="737" y="1194"/>
                    </a:lnTo>
                    <a:lnTo>
                      <a:pt x="723" y="1219"/>
                    </a:lnTo>
                    <a:lnTo>
                      <a:pt x="709" y="1243"/>
                    </a:lnTo>
                    <a:lnTo>
                      <a:pt x="693" y="1267"/>
                    </a:lnTo>
                    <a:lnTo>
                      <a:pt x="676" y="1290"/>
                    </a:lnTo>
                    <a:lnTo>
                      <a:pt x="658" y="1313"/>
                    </a:lnTo>
                    <a:lnTo>
                      <a:pt x="638" y="1334"/>
                    </a:lnTo>
                    <a:lnTo>
                      <a:pt x="617" y="1355"/>
                    </a:lnTo>
                    <a:lnTo>
                      <a:pt x="616" y="1357"/>
                    </a:lnTo>
                    <a:lnTo>
                      <a:pt x="613" y="1363"/>
                    </a:lnTo>
                    <a:lnTo>
                      <a:pt x="607" y="1371"/>
                    </a:lnTo>
                    <a:lnTo>
                      <a:pt x="601" y="1384"/>
                    </a:lnTo>
                    <a:lnTo>
                      <a:pt x="592" y="1398"/>
                    </a:lnTo>
                    <a:lnTo>
                      <a:pt x="581" y="1414"/>
                    </a:lnTo>
                    <a:lnTo>
                      <a:pt x="569" y="1431"/>
                    </a:lnTo>
                    <a:lnTo>
                      <a:pt x="556" y="1448"/>
                    </a:lnTo>
                    <a:lnTo>
                      <a:pt x="541" y="1467"/>
                    </a:lnTo>
                    <a:lnTo>
                      <a:pt x="525" y="1484"/>
                    </a:lnTo>
                    <a:lnTo>
                      <a:pt x="508" y="1502"/>
                    </a:lnTo>
                    <a:lnTo>
                      <a:pt x="491" y="1518"/>
                    </a:lnTo>
                    <a:lnTo>
                      <a:pt x="473" y="1533"/>
                    </a:lnTo>
                    <a:lnTo>
                      <a:pt x="454" y="1546"/>
                    </a:lnTo>
                    <a:lnTo>
                      <a:pt x="435" y="1556"/>
                    </a:lnTo>
                    <a:lnTo>
                      <a:pt x="415" y="1563"/>
                    </a:lnTo>
                    <a:lnTo>
                      <a:pt x="394" y="1567"/>
                    </a:lnTo>
                    <a:lnTo>
                      <a:pt x="371" y="1571"/>
                    </a:lnTo>
                    <a:lnTo>
                      <a:pt x="348" y="1573"/>
                    </a:lnTo>
                    <a:lnTo>
                      <a:pt x="325" y="1574"/>
                    </a:lnTo>
                    <a:lnTo>
                      <a:pt x="300" y="1573"/>
                    </a:lnTo>
                    <a:lnTo>
                      <a:pt x="275" y="1570"/>
                    </a:lnTo>
                    <a:lnTo>
                      <a:pt x="249" y="1566"/>
                    </a:lnTo>
                    <a:lnTo>
                      <a:pt x="224" y="1560"/>
                    </a:lnTo>
                    <a:lnTo>
                      <a:pt x="200" y="1552"/>
                    </a:lnTo>
                    <a:lnTo>
                      <a:pt x="175" y="1542"/>
                    </a:lnTo>
                    <a:lnTo>
                      <a:pt x="152" y="1529"/>
                    </a:lnTo>
                    <a:lnTo>
                      <a:pt x="129" y="1514"/>
                    </a:lnTo>
                    <a:lnTo>
                      <a:pt x="107" y="1497"/>
                    </a:lnTo>
                    <a:lnTo>
                      <a:pt x="87" y="1478"/>
                    </a:lnTo>
                    <a:lnTo>
                      <a:pt x="69" y="1455"/>
                    </a:lnTo>
                    <a:lnTo>
                      <a:pt x="53" y="1431"/>
                    </a:lnTo>
                    <a:lnTo>
                      <a:pt x="46" y="1419"/>
                    </a:lnTo>
                    <a:lnTo>
                      <a:pt x="40" y="1407"/>
                    </a:lnTo>
                    <a:lnTo>
                      <a:pt x="34" y="1395"/>
                    </a:lnTo>
                    <a:lnTo>
                      <a:pt x="29" y="1382"/>
                    </a:lnTo>
                    <a:lnTo>
                      <a:pt x="24" y="1371"/>
                    </a:lnTo>
                    <a:lnTo>
                      <a:pt x="20" y="1359"/>
                    </a:lnTo>
                    <a:lnTo>
                      <a:pt x="16" y="1347"/>
                    </a:lnTo>
                    <a:lnTo>
                      <a:pt x="13" y="1335"/>
                    </a:lnTo>
                    <a:lnTo>
                      <a:pt x="10" y="1323"/>
                    </a:lnTo>
                    <a:lnTo>
                      <a:pt x="7" y="1311"/>
                    </a:lnTo>
                    <a:lnTo>
                      <a:pt x="5" y="1299"/>
                    </a:lnTo>
                    <a:lnTo>
                      <a:pt x="3" y="1287"/>
                    </a:lnTo>
                    <a:lnTo>
                      <a:pt x="2" y="1275"/>
                    </a:lnTo>
                    <a:lnTo>
                      <a:pt x="1" y="1264"/>
                    </a:lnTo>
                    <a:lnTo>
                      <a:pt x="0" y="1252"/>
                    </a:lnTo>
                    <a:lnTo>
                      <a:pt x="0" y="1240"/>
                    </a:lnTo>
                    <a:lnTo>
                      <a:pt x="0" y="1228"/>
                    </a:lnTo>
                    <a:lnTo>
                      <a:pt x="1" y="1217"/>
                    </a:lnTo>
                    <a:lnTo>
                      <a:pt x="1" y="1205"/>
                    </a:lnTo>
                    <a:lnTo>
                      <a:pt x="3" y="1193"/>
                    </a:lnTo>
                    <a:lnTo>
                      <a:pt x="4" y="1181"/>
                    </a:lnTo>
                    <a:lnTo>
                      <a:pt x="5" y="1171"/>
                    </a:lnTo>
                    <a:lnTo>
                      <a:pt x="7" y="1159"/>
                    </a:lnTo>
                    <a:lnTo>
                      <a:pt x="9" y="1148"/>
                    </a:lnTo>
                    <a:lnTo>
                      <a:pt x="12" y="1136"/>
                    </a:lnTo>
                    <a:lnTo>
                      <a:pt x="14" y="1125"/>
                    </a:lnTo>
                    <a:lnTo>
                      <a:pt x="17" y="1114"/>
                    </a:lnTo>
                    <a:lnTo>
                      <a:pt x="20" y="1102"/>
                    </a:lnTo>
                    <a:lnTo>
                      <a:pt x="23" y="1091"/>
                    </a:lnTo>
                    <a:lnTo>
                      <a:pt x="27" y="1080"/>
                    </a:lnTo>
                    <a:lnTo>
                      <a:pt x="30" y="1068"/>
                    </a:lnTo>
                    <a:lnTo>
                      <a:pt x="34" y="1057"/>
                    </a:lnTo>
                    <a:lnTo>
                      <a:pt x="42" y="1034"/>
                    </a:lnTo>
                    <a:lnTo>
                      <a:pt x="50" y="1013"/>
                    </a:lnTo>
                    <a:lnTo>
                      <a:pt x="57" y="995"/>
                    </a:lnTo>
                    <a:lnTo>
                      <a:pt x="64" y="979"/>
                    </a:lnTo>
                    <a:lnTo>
                      <a:pt x="69" y="965"/>
                    </a:lnTo>
                    <a:lnTo>
                      <a:pt x="75" y="954"/>
                    </a:lnTo>
                    <a:lnTo>
                      <a:pt x="81" y="944"/>
                    </a:lnTo>
                    <a:lnTo>
                      <a:pt x="86" y="936"/>
                    </a:lnTo>
                    <a:lnTo>
                      <a:pt x="91" y="930"/>
                    </a:lnTo>
                    <a:lnTo>
                      <a:pt x="95" y="925"/>
                    </a:lnTo>
                    <a:lnTo>
                      <a:pt x="98" y="921"/>
                    </a:lnTo>
                    <a:lnTo>
                      <a:pt x="101" y="918"/>
                    </a:lnTo>
                    <a:lnTo>
                      <a:pt x="103" y="917"/>
                    </a:lnTo>
                    <a:lnTo>
                      <a:pt x="105" y="916"/>
                    </a:lnTo>
                    <a:lnTo>
                      <a:pt x="106" y="916"/>
                    </a:lnTo>
                    <a:lnTo>
                      <a:pt x="254" y="729"/>
                    </a:lnTo>
                  </a:path>
                </a:pathLst>
              </a:custGeom>
              <a:solidFill>
                <a:srgbClr val="FDA4B5"/>
              </a:solidFill>
              <a:ln>
                <a:noFill/>
              </a:ln>
              <a:effectLst/>
              <a:extLst>
                <a:ext uri="{91240B29-F687-4F45-9708-019B960494DF}">
                  <a14:hiddenLine xmlns=""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30" name="Freeform 12"/>
              <p:cNvSpPr>
                <a:spLocks/>
              </p:cNvSpPr>
              <p:nvPr/>
            </p:nvSpPr>
            <p:spPr bwMode="auto">
              <a:xfrm>
                <a:off x="661" y="2556"/>
                <a:ext cx="759" cy="1098"/>
              </a:xfrm>
              <a:custGeom>
                <a:avLst/>
                <a:gdLst>
                  <a:gd name="T0" fmla="*/ 414 w 759"/>
                  <a:gd name="T1" fmla="*/ 202 h 1098"/>
                  <a:gd name="T2" fmla="*/ 461 w 759"/>
                  <a:gd name="T3" fmla="*/ 208 h 1098"/>
                  <a:gd name="T4" fmla="*/ 501 w 759"/>
                  <a:gd name="T5" fmla="*/ 161 h 1098"/>
                  <a:gd name="T6" fmla="*/ 491 w 759"/>
                  <a:gd name="T7" fmla="*/ 65 h 1098"/>
                  <a:gd name="T8" fmla="*/ 476 w 759"/>
                  <a:gd name="T9" fmla="*/ 14 h 1098"/>
                  <a:gd name="T10" fmla="*/ 501 w 759"/>
                  <a:gd name="T11" fmla="*/ 58 h 1098"/>
                  <a:gd name="T12" fmla="*/ 534 w 759"/>
                  <a:gd name="T13" fmla="*/ 51 h 1098"/>
                  <a:gd name="T14" fmla="*/ 554 w 759"/>
                  <a:gd name="T15" fmla="*/ 0 h 1098"/>
                  <a:gd name="T16" fmla="*/ 549 w 759"/>
                  <a:gd name="T17" fmla="*/ 54 h 1098"/>
                  <a:gd name="T18" fmla="*/ 548 w 759"/>
                  <a:gd name="T19" fmla="*/ 154 h 1098"/>
                  <a:gd name="T20" fmla="*/ 598 w 759"/>
                  <a:gd name="T21" fmla="*/ 202 h 1098"/>
                  <a:gd name="T22" fmla="*/ 662 w 759"/>
                  <a:gd name="T23" fmla="*/ 173 h 1098"/>
                  <a:gd name="T24" fmla="*/ 625 w 759"/>
                  <a:gd name="T25" fmla="*/ 207 h 1098"/>
                  <a:gd name="T26" fmla="*/ 624 w 759"/>
                  <a:gd name="T27" fmla="*/ 256 h 1098"/>
                  <a:gd name="T28" fmla="*/ 692 w 759"/>
                  <a:gd name="T29" fmla="*/ 256 h 1098"/>
                  <a:gd name="T30" fmla="*/ 666 w 759"/>
                  <a:gd name="T31" fmla="*/ 275 h 1098"/>
                  <a:gd name="T32" fmla="*/ 624 w 759"/>
                  <a:gd name="T33" fmla="*/ 320 h 1098"/>
                  <a:gd name="T34" fmla="*/ 656 w 759"/>
                  <a:gd name="T35" fmla="*/ 429 h 1098"/>
                  <a:gd name="T36" fmla="*/ 731 w 759"/>
                  <a:gd name="T37" fmla="*/ 427 h 1098"/>
                  <a:gd name="T38" fmla="*/ 710 w 759"/>
                  <a:gd name="T39" fmla="*/ 447 h 1098"/>
                  <a:gd name="T40" fmla="*/ 641 w 759"/>
                  <a:gd name="T41" fmla="*/ 507 h 1098"/>
                  <a:gd name="T42" fmla="*/ 639 w 759"/>
                  <a:gd name="T43" fmla="*/ 588 h 1098"/>
                  <a:gd name="T44" fmla="*/ 706 w 759"/>
                  <a:gd name="T45" fmla="*/ 615 h 1098"/>
                  <a:gd name="T46" fmla="*/ 755 w 759"/>
                  <a:gd name="T47" fmla="*/ 603 h 1098"/>
                  <a:gd name="T48" fmla="*/ 726 w 759"/>
                  <a:gd name="T49" fmla="*/ 629 h 1098"/>
                  <a:gd name="T50" fmla="*/ 717 w 759"/>
                  <a:gd name="T51" fmla="*/ 675 h 1098"/>
                  <a:gd name="T52" fmla="*/ 740 w 759"/>
                  <a:gd name="T53" fmla="*/ 724 h 1098"/>
                  <a:gd name="T54" fmla="*/ 718 w 759"/>
                  <a:gd name="T55" fmla="*/ 710 h 1098"/>
                  <a:gd name="T56" fmla="*/ 648 w 759"/>
                  <a:gd name="T57" fmla="*/ 683 h 1098"/>
                  <a:gd name="T58" fmla="*/ 583 w 759"/>
                  <a:gd name="T59" fmla="*/ 748 h 1098"/>
                  <a:gd name="T60" fmla="*/ 614 w 759"/>
                  <a:gd name="T61" fmla="*/ 840 h 1098"/>
                  <a:gd name="T62" fmla="*/ 653 w 759"/>
                  <a:gd name="T63" fmla="*/ 887 h 1098"/>
                  <a:gd name="T64" fmla="*/ 613 w 759"/>
                  <a:gd name="T65" fmla="*/ 864 h 1098"/>
                  <a:gd name="T66" fmla="*/ 548 w 759"/>
                  <a:gd name="T67" fmla="*/ 835 h 1098"/>
                  <a:gd name="T68" fmla="*/ 493 w 759"/>
                  <a:gd name="T69" fmla="*/ 880 h 1098"/>
                  <a:gd name="T70" fmla="*/ 499 w 759"/>
                  <a:gd name="T71" fmla="*/ 963 h 1098"/>
                  <a:gd name="T72" fmla="*/ 502 w 759"/>
                  <a:gd name="T73" fmla="*/ 1013 h 1098"/>
                  <a:gd name="T74" fmla="*/ 470 w 759"/>
                  <a:gd name="T75" fmla="*/ 932 h 1098"/>
                  <a:gd name="T76" fmla="*/ 404 w 759"/>
                  <a:gd name="T77" fmla="*/ 878 h 1098"/>
                  <a:gd name="T78" fmla="*/ 348 w 759"/>
                  <a:gd name="T79" fmla="*/ 876 h 1098"/>
                  <a:gd name="T80" fmla="*/ 372 w 759"/>
                  <a:gd name="T81" fmla="*/ 861 h 1098"/>
                  <a:gd name="T82" fmla="*/ 395 w 759"/>
                  <a:gd name="T83" fmla="*/ 782 h 1098"/>
                  <a:gd name="T84" fmla="*/ 315 w 759"/>
                  <a:gd name="T85" fmla="*/ 678 h 1098"/>
                  <a:gd name="T86" fmla="*/ 235 w 759"/>
                  <a:gd name="T87" fmla="*/ 678 h 1098"/>
                  <a:gd name="T88" fmla="*/ 174 w 759"/>
                  <a:gd name="T89" fmla="*/ 715 h 1098"/>
                  <a:gd name="T90" fmla="*/ 121 w 759"/>
                  <a:gd name="T91" fmla="*/ 794 h 1098"/>
                  <a:gd name="T92" fmla="*/ 87 w 759"/>
                  <a:gd name="T93" fmla="*/ 917 h 1098"/>
                  <a:gd name="T94" fmla="*/ 67 w 759"/>
                  <a:gd name="T95" fmla="*/ 1059 h 1098"/>
                  <a:gd name="T96" fmla="*/ 27 w 759"/>
                  <a:gd name="T97" fmla="*/ 1096 h 1098"/>
                  <a:gd name="T98" fmla="*/ 1 w 759"/>
                  <a:gd name="T99" fmla="*/ 1048 h 1098"/>
                  <a:gd name="T100" fmla="*/ 22 w 759"/>
                  <a:gd name="T101" fmla="*/ 895 h 1098"/>
                  <a:gd name="T102" fmla="*/ 50 w 759"/>
                  <a:gd name="T103" fmla="*/ 771 h 1098"/>
                  <a:gd name="T104" fmla="*/ 137 w 759"/>
                  <a:gd name="T105" fmla="*/ 622 h 1098"/>
                  <a:gd name="T106" fmla="*/ 245 w 759"/>
                  <a:gd name="T107" fmla="*/ 547 h 1098"/>
                  <a:gd name="T108" fmla="*/ 328 w 759"/>
                  <a:gd name="T109" fmla="*/ 502 h 1098"/>
                  <a:gd name="T110" fmla="*/ 405 w 759"/>
                  <a:gd name="T111" fmla="*/ 424 h 1098"/>
                  <a:gd name="T112" fmla="*/ 449 w 759"/>
                  <a:gd name="T113" fmla="*/ 328 h 1098"/>
                  <a:gd name="T114" fmla="*/ 443 w 759"/>
                  <a:gd name="T115" fmla="*/ 252 h 10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59" h="1098">
                    <a:moveTo>
                      <a:pt x="435" y="231"/>
                    </a:moveTo>
                    <a:lnTo>
                      <a:pt x="432" y="227"/>
                    </a:lnTo>
                    <a:lnTo>
                      <a:pt x="428" y="225"/>
                    </a:lnTo>
                    <a:lnTo>
                      <a:pt x="423" y="222"/>
                    </a:lnTo>
                    <a:lnTo>
                      <a:pt x="418" y="218"/>
                    </a:lnTo>
                    <a:lnTo>
                      <a:pt x="414" y="215"/>
                    </a:lnTo>
                    <a:lnTo>
                      <a:pt x="412" y="211"/>
                    </a:lnTo>
                    <a:lnTo>
                      <a:pt x="410" y="207"/>
                    </a:lnTo>
                    <a:lnTo>
                      <a:pt x="412" y="203"/>
                    </a:lnTo>
                    <a:lnTo>
                      <a:pt x="414" y="202"/>
                    </a:lnTo>
                    <a:lnTo>
                      <a:pt x="418" y="202"/>
                    </a:lnTo>
                    <a:lnTo>
                      <a:pt x="423" y="202"/>
                    </a:lnTo>
                    <a:lnTo>
                      <a:pt x="428" y="204"/>
                    </a:lnTo>
                    <a:lnTo>
                      <a:pt x="433" y="206"/>
                    </a:lnTo>
                    <a:lnTo>
                      <a:pt x="439" y="207"/>
                    </a:lnTo>
                    <a:lnTo>
                      <a:pt x="443" y="208"/>
                    </a:lnTo>
                    <a:lnTo>
                      <a:pt x="447" y="209"/>
                    </a:lnTo>
                    <a:lnTo>
                      <a:pt x="451" y="209"/>
                    </a:lnTo>
                    <a:lnTo>
                      <a:pt x="456" y="208"/>
                    </a:lnTo>
                    <a:lnTo>
                      <a:pt x="461" y="208"/>
                    </a:lnTo>
                    <a:lnTo>
                      <a:pt x="465" y="206"/>
                    </a:lnTo>
                    <a:lnTo>
                      <a:pt x="469" y="204"/>
                    </a:lnTo>
                    <a:lnTo>
                      <a:pt x="474" y="202"/>
                    </a:lnTo>
                    <a:lnTo>
                      <a:pt x="479" y="197"/>
                    </a:lnTo>
                    <a:lnTo>
                      <a:pt x="484" y="193"/>
                    </a:lnTo>
                    <a:lnTo>
                      <a:pt x="489" y="188"/>
                    </a:lnTo>
                    <a:lnTo>
                      <a:pt x="493" y="182"/>
                    </a:lnTo>
                    <a:lnTo>
                      <a:pt x="496" y="176"/>
                    </a:lnTo>
                    <a:lnTo>
                      <a:pt x="499" y="168"/>
                    </a:lnTo>
                    <a:lnTo>
                      <a:pt x="501" y="161"/>
                    </a:lnTo>
                    <a:lnTo>
                      <a:pt x="502" y="153"/>
                    </a:lnTo>
                    <a:lnTo>
                      <a:pt x="503" y="144"/>
                    </a:lnTo>
                    <a:lnTo>
                      <a:pt x="503" y="135"/>
                    </a:lnTo>
                    <a:lnTo>
                      <a:pt x="503" y="126"/>
                    </a:lnTo>
                    <a:lnTo>
                      <a:pt x="501" y="116"/>
                    </a:lnTo>
                    <a:lnTo>
                      <a:pt x="500" y="106"/>
                    </a:lnTo>
                    <a:lnTo>
                      <a:pt x="499" y="96"/>
                    </a:lnTo>
                    <a:lnTo>
                      <a:pt x="496" y="86"/>
                    </a:lnTo>
                    <a:lnTo>
                      <a:pt x="494" y="76"/>
                    </a:lnTo>
                    <a:lnTo>
                      <a:pt x="491" y="65"/>
                    </a:lnTo>
                    <a:lnTo>
                      <a:pt x="488" y="55"/>
                    </a:lnTo>
                    <a:lnTo>
                      <a:pt x="485" y="50"/>
                    </a:lnTo>
                    <a:lnTo>
                      <a:pt x="482" y="44"/>
                    </a:lnTo>
                    <a:lnTo>
                      <a:pt x="478" y="38"/>
                    </a:lnTo>
                    <a:lnTo>
                      <a:pt x="474" y="32"/>
                    </a:lnTo>
                    <a:lnTo>
                      <a:pt x="472" y="27"/>
                    </a:lnTo>
                    <a:lnTo>
                      <a:pt x="470" y="22"/>
                    </a:lnTo>
                    <a:lnTo>
                      <a:pt x="470" y="18"/>
                    </a:lnTo>
                    <a:lnTo>
                      <a:pt x="473" y="14"/>
                    </a:lnTo>
                    <a:lnTo>
                      <a:pt x="476" y="14"/>
                    </a:lnTo>
                    <a:lnTo>
                      <a:pt x="480" y="16"/>
                    </a:lnTo>
                    <a:lnTo>
                      <a:pt x="483" y="20"/>
                    </a:lnTo>
                    <a:lnTo>
                      <a:pt x="486" y="26"/>
                    </a:lnTo>
                    <a:lnTo>
                      <a:pt x="489" y="33"/>
                    </a:lnTo>
                    <a:lnTo>
                      <a:pt x="492" y="39"/>
                    </a:lnTo>
                    <a:lnTo>
                      <a:pt x="494" y="45"/>
                    </a:lnTo>
                    <a:lnTo>
                      <a:pt x="496" y="51"/>
                    </a:lnTo>
                    <a:lnTo>
                      <a:pt x="497" y="53"/>
                    </a:lnTo>
                    <a:lnTo>
                      <a:pt x="499" y="56"/>
                    </a:lnTo>
                    <a:lnTo>
                      <a:pt x="501" y="58"/>
                    </a:lnTo>
                    <a:lnTo>
                      <a:pt x="504" y="60"/>
                    </a:lnTo>
                    <a:lnTo>
                      <a:pt x="507" y="61"/>
                    </a:lnTo>
                    <a:lnTo>
                      <a:pt x="511" y="63"/>
                    </a:lnTo>
                    <a:lnTo>
                      <a:pt x="515" y="63"/>
                    </a:lnTo>
                    <a:lnTo>
                      <a:pt x="519" y="63"/>
                    </a:lnTo>
                    <a:lnTo>
                      <a:pt x="523" y="61"/>
                    </a:lnTo>
                    <a:lnTo>
                      <a:pt x="527" y="59"/>
                    </a:lnTo>
                    <a:lnTo>
                      <a:pt x="529" y="57"/>
                    </a:lnTo>
                    <a:lnTo>
                      <a:pt x="532" y="53"/>
                    </a:lnTo>
                    <a:lnTo>
                      <a:pt x="534" y="51"/>
                    </a:lnTo>
                    <a:lnTo>
                      <a:pt x="536" y="47"/>
                    </a:lnTo>
                    <a:lnTo>
                      <a:pt x="538" y="44"/>
                    </a:lnTo>
                    <a:lnTo>
                      <a:pt x="540" y="41"/>
                    </a:lnTo>
                    <a:lnTo>
                      <a:pt x="543" y="36"/>
                    </a:lnTo>
                    <a:lnTo>
                      <a:pt x="545" y="30"/>
                    </a:lnTo>
                    <a:lnTo>
                      <a:pt x="547" y="22"/>
                    </a:lnTo>
                    <a:lnTo>
                      <a:pt x="549" y="15"/>
                    </a:lnTo>
                    <a:lnTo>
                      <a:pt x="550" y="8"/>
                    </a:lnTo>
                    <a:lnTo>
                      <a:pt x="552" y="3"/>
                    </a:lnTo>
                    <a:lnTo>
                      <a:pt x="554" y="0"/>
                    </a:lnTo>
                    <a:lnTo>
                      <a:pt x="557" y="0"/>
                    </a:lnTo>
                    <a:lnTo>
                      <a:pt x="558" y="2"/>
                    </a:lnTo>
                    <a:lnTo>
                      <a:pt x="558" y="4"/>
                    </a:lnTo>
                    <a:lnTo>
                      <a:pt x="558" y="8"/>
                    </a:lnTo>
                    <a:lnTo>
                      <a:pt x="557" y="14"/>
                    </a:lnTo>
                    <a:lnTo>
                      <a:pt x="555" y="21"/>
                    </a:lnTo>
                    <a:lnTo>
                      <a:pt x="553" y="27"/>
                    </a:lnTo>
                    <a:lnTo>
                      <a:pt x="552" y="36"/>
                    </a:lnTo>
                    <a:lnTo>
                      <a:pt x="550" y="45"/>
                    </a:lnTo>
                    <a:lnTo>
                      <a:pt x="549" y="54"/>
                    </a:lnTo>
                    <a:lnTo>
                      <a:pt x="548" y="63"/>
                    </a:lnTo>
                    <a:lnTo>
                      <a:pt x="547" y="73"/>
                    </a:lnTo>
                    <a:lnTo>
                      <a:pt x="546" y="83"/>
                    </a:lnTo>
                    <a:lnTo>
                      <a:pt x="545" y="93"/>
                    </a:lnTo>
                    <a:lnTo>
                      <a:pt x="545" y="103"/>
                    </a:lnTo>
                    <a:lnTo>
                      <a:pt x="545" y="114"/>
                    </a:lnTo>
                    <a:lnTo>
                      <a:pt x="545" y="124"/>
                    </a:lnTo>
                    <a:lnTo>
                      <a:pt x="545" y="134"/>
                    </a:lnTo>
                    <a:lnTo>
                      <a:pt x="546" y="144"/>
                    </a:lnTo>
                    <a:lnTo>
                      <a:pt x="548" y="154"/>
                    </a:lnTo>
                    <a:lnTo>
                      <a:pt x="549" y="162"/>
                    </a:lnTo>
                    <a:lnTo>
                      <a:pt x="552" y="170"/>
                    </a:lnTo>
                    <a:lnTo>
                      <a:pt x="554" y="178"/>
                    </a:lnTo>
                    <a:lnTo>
                      <a:pt x="557" y="184"/>
                    </a:lnTo>
                    <a:lnTo>
                      <a:pt x="561" y="189"/>
                    </a:lnTo>
                    <a:lnTo>
                      <a:pt x="568" y="195"/>
                    </a:lnTo>
                    <a:lnTo>
                      <a:pt x="574" y="199"/>
                    </a:lnTo>
                    <a:lnTo>
                      <a:pt x="581" y="201"/>
                    </a:lnTo>
                    <a:lnTo>
                      <a:pt x="589" y="202"/>
                    </a:lnTo>
                    <a:lnTo>
                      <a:pt x="598" y="202"/>
                    </a:lnTo>
                    <a:lnTo>
                      <a:pt x="606" y="200"/>
                    </a:lnTo>
                    <a:lnTo>
                      <a:pt x="616" y="197"/>
                    </a:lnTo>
                    <a:lnTo>
                      <a:pt x="625" y="193"/>
                    </a:lnTo>
                    <a:lnTo>
                      <a:pt x="630" y="191"/>
                    </a:lnTo>
                    <a:lnTo>
                      <a:pt x="636" y="188"/>
                    </a:lnTo>
                    <a:lnTo>
                      <a:pt x="641" y="184"/>
                    </a:lnTo>
                    <a:lnTo>
                      <a:pt x="648" y="181"/>
                    </a:lnTo>
                    <a:lnTo>
                      <a:pt x="654" y="177"/>
                    </a:lnTo>
                    <a:lnTo>
                      <a:pt x="658" y="175"/>
                    </a:lnTo>
                    <a:lnTo>
                      <a:pt x="662" y="173"/>
                    </a:lnTo>
                    <a:lnTo>
                      <a:pt x="663" y="173"/>
                    </a:lnTo>
                    <a:lnTo>
                      <a:pt x="666" y="178"/>
                    </a:lnTo>
                    <a:lnTo>
                      <a:pt x="665" y="181"/>
                    </a:lnTo>
                    <a:lnTo>
                      <a:pt x="662" y="185"/>
                    </a:lnTo>
                    <a:lnTo>
                      <a:pt x="657" y="188"/>
                    </a:lnTo>
                    <a:lnTo>
                      <a:pt x="651" y="191"/>
                    </a:lnTo>
                    <a:lnTo>
                      <a:pt x="644" y="194"/>
                    </a:lnTo>
                    <a:lnTo>
                      <a:pt x="637" y="197"/>
                    </a:lnTo>
                    <a:lnTo>
                      <a:pt x="631" y="202"/>
                    </a:lnTo>
                    <a:lnTo>
                      <a:pt x="625" y="207"/>
                    </a:lnTo>
                    <a:lnTo>
                      <a:pt x="621" y="212"/>
                    </a:lnTo>
                    <a:lnTo>
                      <a:pt x="618" y="218"/>
                    </a:lnTo>
                    <a:lnTo>
                      <a:pt x="616" y="223"/>
                    </a:lnTo>
                    <a:lnTo>
                      <a:pt x="614" y="230"/>
                    </a:lnTo>
                    <a:lnTo>
                      <a:pt x="614" y="236"/>
                    </a:lnTo>
                    <a:lnTo>
                      <a:pt x="616" y="243"/>
                    </a:lnTo>
                    <a:lnTo>
                      <a:pt x="618" y="250"/>
                    </a:lnTo>
                    <a:lnTo>
                      <a:pt x="619" y="250"/>
                    </a:lnTo>
                    <a:lnTo>
                      <a:pt x="621" y="253"/>
                    </a:lnTo>
                    <a:lnTo>
                      <a:pt x="624" y="256"/>
                    </a:lnTo>
                    <a:lnTo>
                      <a:pt x="628" y="260"/>
                    </a:lnTo>
                    <a:lnTo>
                      <a:pt x="634" y="263"/>
                    </a:lnTo>
                    <a:lnTo>
                      <a:pt x="642" y="265"/>
                    </a:lnTo>
                    <a:lnTo>
                      <a:pt x="652" y="267"/>
                    </a:lnTo>
                    <a:lnTo>
                      <a:pt x="664" y="267"/>
                    </a:lnTo>
                    <a:lnTo>
                      <a:pt x="670" y="265"/>
                    </a:lnTo>
                    <a:lnTo>
                      <a:pt x="675" y="263"/>
                    </a:lnTo>
                    <a:lnTo>
                      <a:pt x="681" y="260"/>
                    </a:lnTo>
                    <a:lnTo>
                      <a:pt x="687" y="258"/>
                    </a:lnTo>
                    <a:lnTo>
                      <a:pt x="692" y="256"/>
                    </a:lnTo>
                    <a:lnTo>
                      <a:pt x="696" y="256"/>
                    </a:lnTo>
                    <a:lnTo>
                      <a:pt x="699" y="256"/>
                    </a:lnTo>
                    <a:lnTo>
                      <a:pt x="700" y="260"/>
                    </a:lnTo>
                    <a:lnTo>
                      <a:pt x="699" y="263"/>
                    </a:lnTo>
                    <a:lnTo>
                      <a:pt x="695" y="266"/>
                    </a:lnTo>
                    <a:lnTo>
                      <a:pt x="690" y="269"/>
                    </a:lnTo>
                    <a:lnTo>
                      <a:pt x="683" y="271"/>
                    </a:lnTo>
                    <a:lnTo>
                      <a:pt x="677" y="274"/>
                    </a:lnTo>
                    <a:lnTo>
                      <a:pt x="670" y="274"/>
                    </a:lnTo>
                    <a:lnTo>
                      <a:pt x="666" y="275"/>
                    </a:lnTo>
                    <a:lnTo>
                      <a:pt x="663" y="276"/>
                    </a:lnTo>
                    <a:lnTo>
                      <a:pt x="659" y="279"/>
                    </a:lnTo>
                    <a:lnTo>
                      <a:pt x="654" y="282"/>
                    </a:lnTo>
                    <a:lnTo>
                      <a:pt x="649" y="286"/>
                    </a:lnTo>
                    <a:lnTo>
                      <a:pt x="644" y="291"/>
                    </a:lnTo>
                    <a:lnTo>
                      <a:pt x="639" y="296"/>
                    </a:lnTo>
                    <a:lnTo>
                      <a:pt x="635" y="301"/>
                    </a:lnTo>
                    <a:lnTo>
                      <a:pt x="631" y="306"/>
                    </a:lnTo>
                    <a:lnTo>
                      <a:pt x="627" y="313"/>
                    </a:lnTo>
                    <a:lnTo>
                      <a:pt x="624" y="320"/>
                    </a:lnTo>
                    <a:lnTo>
                      <a:pt x="621" y="327"/>
                    </a:lnTo>
                    <a:lnTo>
                      <a:pt x="620" y="335"/>
                    </a:lnTo>
                    <a:lnTo>
                      <a:pt x="619" y="343"/>
                    </a:lnTo>
                    <a:lnTo>
                      <a:pt x="619" y="352"/>
                    </a:lnTo>
                    <a:lnTo>
                      <a:pt x="621" y="361"/>
                    </a:lnTo>
                    <a:lnTo>
                      <a:pt x="623" y="372"/>
                    </a:lnTo>
                    <a:lnTo>
                      <a:pt x="627" y="382"/>
                    </a:lnTo>
                    <a:lnTo>
                      <a:pt x="636" y="403"/>
                    </a:lnTo>
                    <a:lnTo>
                      <a:pt x="646" y="418"/>
                    </a:lnTo>
                    <a:lnTo>
                      <a:pt x="656" y="429"/>
                    </a:lnTo>
                    <a:lnTo>
                      <a:pt x="666" y="435"/>
                    </a:lnTo>
                    <a:lnTo>
                      <a:pt x="677" y="438"/>
                    </a:lnTo>
                    <a:lnTo>
                      <a:pt x="688" y="438"/>
                    </a:lnTo>
                    <a:lnTo>
                      <a:pt x="699" y="437"/>
                    </a:lnTo>
                    <a:lnTo>
                      <a:pt x="712" y="435"/>
                    </a:lnTo>
                    <a:lnTo>
                      <a:pt x="715" y="434"/>
                    </a:lnTo>
                    <a:lnTo>
                      <a:pt x="719" y="432"/>
                    </a:lnTo>
                    <a:lnTo>
                      <a:pt x="723" y="430"/>
                    </a:lnTo>
                    <a:lnTo>
                      <a:pt x="727" y="428"/>
                    </a:lnTo>
                    <a:lnTo>
                      <a:pt x="731" y="427"/>
                    </a:lnTo>
                    <a:lnTo>
                      <a:pt x="735" y="427"/>
                    </a:lnTo>
                    <a:lnTo>
                      <a:pt x="738" y="429"/>
                    </a:lnTo>
                    <a:lnTo>
                      <a:pt x="741" y="433"/>
                    </a:lnTo>
                    <a:lnTo>
                      <a:pt x="741" y="435"/>
                    </a:lnTo>
                    <a:lnTo>
                      <a:pt x="739" y="438"/>
                    </a:lnTo>
                    <a:lnTo>
                      <a:pt x="734" y="440"/>
                    </a:lnTo>
                    <a:lnTo>
                      <a:pt x="729" y="442"/>
                    </a:lnTo>
                    <a:lnTo>
                      <a:pt x="722" y="443"/>
                    </a:lnTo>
                    <a:lnTo>
                      <a:pt x="716" y="445"/>
                    </a:lnTo>
                    <a:lnTo>
                      <a:pt x="710" y="447"/>
                    </a:lnTo>
                    <a:lnTo>
                      <a:pt x="704" y="449"/>
                    </a:lnTo>
                    <a:lnTo>
                      <a:pt x="697" y="454"/>
                    </a:lnTo>
                    <a:lnTo>
                      <a:pt x="690" y="458"/>
                    </a:lnTo>
                    <a:lnTo>
                      <a:pt x="683" y="464"/>
                    </a:lnTo>
                    <a:lnTo>
                      <a:pt x="675" y="470"/>
                    </a:lnTo>
                    <a:lnTo>
                      <a:pt x="668" y="477"/>
                    </a:lnTo>
                    <a:lnTo>
                      <a:pt x="660" y="483"/>
                    </a:lnTo>
                    <a:lnTo>
                      <a:pt x="654" y="491"/>
                    </a:lnTo>
                    <a:lnTo>
                      <a:pt x="647" y="499"/>
                    </a:lnTo>
                    <a:lnTo>
                      <a:pt x="641" y="507"/>
                    </a:lnTo>
                    <a:lnTo>
                      <a:pt x="636" y="515"/>
                    </a:lnTo>
                    <a:lnTo>
                      <a:pt x="632" y="524"/>
                    </a:lnTo>
                    <a:lnTo>
                      <a:pt x="629" y="534"/>
                    </a:lnTo>
                    <a:lnTo>
                      <a:pt x="627" y="543"/>
                    </a:lnTo>
                    <a:lnTo>
                      <a:pt x="627" y="552"/>
                    </a:lnTo>
                    <a:lnTo>
                      <a:pt x="627" y="562"/>
                    </a:lnTo>
                    <a:lnTo>
                      <a:pt x="629" y="572"/>
                    </a:lnTo>
                    <a:lnTo>
                      <a:pt x="631" y="577"/>
                    </a:lnTo>
                    <a:lnTo>
                      <a:pt x="634" y="582"/>
                    </a:lnTo>
                    <a:lnTo>
                      <a:pt x="639" y="588"/>
                    </a:lnTo>
                    <a:lnTo>
                      <a:pt x="643" y="592"/>
                    </a:lnTo>
                    <a:lnTo>
                      <a:pt x="650" y="596"/>
                    </a:lnTo>
                    <a:lnTo>
                      <a:pt x="656" y="600"/>
                    </a:lnTo>
                    <a:lnTo>
                      <a:pt x="663" y="604"/>
                    </a:lnTo>
                    <a:lnTo>
                      <a:pt x="670" y="607"/>
                    </a:lnTo>
                    <a:lnTo>
                      <a:pt x="677" y="610"/>
                    </a:lnTo>
                    <a:lnTo>
                      <a:pt x="685" y="612"/>
                    </a:lnTo>
                    <a:lnTo>
                      <a:pt x="693" y="614"/>
                    </a:lnTo>
                    <a:lnTo>
                      <a:pt x="699" y="615"/>
                    </a:lnTo>
                    <a:lnTo>
                      <a:pt x="706" y="615"/>
                    </a:lnTo>
                    <a:lnTo>
                      <a:pt x="713" y="615"/>
                    </a:lnTo>
                    <a:lnTo>
                      <a:pt x="719" y="614"/>
                    </a:lnTo>
                    <a:lnTo>
                      <a:pt x="725" y="613"/>
                    </a:lnTo>
                    <a:lnTo>
                      <a:pt x="729" y="611"/>
                    </a:lnTo>
                    <a:lnTo>
                      <a:pt x="734" y="608"/>
                    </a:lnTo>
                    <a:lnTo>
                      <a:pt x="739" y="606"/>
                    </a:lnTo>
                    <a:lnTo>
                      <a:pt x="743" y="604"/>
                    </a:lnTo>
                    <a:lnTo>
                      <a:pt x="748" y="602"/>
                    </a:lnTo>
                    <a:lnTo>
                      <a:pt x="752" y="601"/>
                    </a:lnTo>
                    <a:lnTo>
                      <a:pt x="755" y="603"/>
                    </a:lnTo>
                    <a:lnTo>
                      <a:pt x="757" y="605"/>
                    </a:lnTo>
                    <a:lnTo>
                      <a:pt x="758" y="609"/>
                    </a:lnTo>
                    <a:lnTo>
                      <a:pt x="756" y="612"/>
                    </a:lnTo>
                    <a:lnTo>
                      <a:pt x="753" y="614"/>
                    </a:lnTo>
                    <a:lnTo>
                      <a:pt x="749" y="616"/>
                    </a:lnTo>
                    <a:lnTo>
                      <a:pt x="743" y="618"/>
                    </a:lnTo>
                    <a:lnTo>
                      <a:pt x="738" y="620"/>
                    </a:lnTo>
                    <a:lnTo>
                      <a:pt x="734" y="623"/>
                    </a:lnTo>
                    <a:lnTo>
                      <a:pt x="730" y="626"/>
                    </a:lnTo>
                    <a:lnTo>
                      <a:pt x="726" y="629"/>
                    </a:lnTo>
                    <a:lnTo>
                      <a:pt x="723" y="633"/>
                    </a:lnTo>
                    <a:lnTo>
                      <a:pt x="720" y="637"/>
                    </a:lnTo>
                    <a:lnTo>
                      <a:pt x="718" y="640"/>
                    </a:lnTo>
                    <a:lnTo>
                      <a:pt x="716" y="644"/>
                    </a:lnTo>
                    <a:lnTo>
                      <a:pt x="715" y="648"/>
                    </a:lnTo>
                    <a:lnTo>
                      <a:pt x="714" y="653"/>
                    </a:lnTo>
                    <a:lnTo>
                      <a:pt x="714" y="657"/>
                    </a:lnTo>
                    <a:lnTo>
                      <a:pt x="715" y="663"/>
                    </a:lnTo>
                    <a:lnTo>
                      <a:pt x="716" y="670"/>
                    </a:lnTo>
                    <a:lnTo>
                      <a:pt x="717" y="675"/>
                    </a:lnTo>
                    <a:lnTo>
                      <a:pt x="718" y="681"/>
                    </a:lnTo>
                    <a:lnTo>
                      <a:pt x="720" y="687"/>
                    </a:lnTo>
                    <a:lnTo>
                      <a:pt x="722" y="693"/>
                    </a:lnTo>
                    <a:lnTo>
                      <a:pt x="723" y="698"/>
                    </a:lnTo>
                    <a:lnTo>
                      <a:pt x="724" y="702"/>
                    </a:lnTo>
                    <a:lnTo>
                      <a:pt x="726" y="706"/>
                    </a:lnTo>
                    <a:lnTo>
                      <a:pt x="730" y="710"/>
                    </a:lnTo>
                    <a:lnTo>
                      <a:pt x="733" y="714"/>
                    </a:lnTo>
                    <a:lnTo>
                      <a:pt x="737" y="720"/>
                    </a:lnTo>
                    <a:lnTo>
                      <a:pt x="740" y="724"/>
                    </a:lnTo>
                    <a:lnTo>
                      <a:pt x="742" y="728"/>
                    </a:lnTo>
                    <a:lnTo>
                      <a:pt x="742" y="732"/>
                    </a:lnTo>
                    <a:lnTo>
                      <a:pt x="740" y="735"/>
                    </a:lnTo>
                    <a:lnTo>
                      <a:pt x="737" y="736"/>
                    </a:lnTo>
                    <a:lnTo>
                      <a:pt x="733" y="735"/>
                    </a:lnTo>
                    <a:lnTo>
                      <a:pt x="730" y="731"/>
                    </a:lnTo>
                    <a:lnTo>
                      <a:pt x="727" y="726"/>
                    </a:lnTo>
                    <a:lnTo>
                      <a:pt x="724" y="720"/>
                    </a:lnTo>
                    <a:lnTo>
                      <a:pt x="722" y="714"/>
                    </a:lnTo>
                    <a:lnTo>
                      <a:pt x="718" y="710"/>
                    </a:lnTo>
                    <a:lnTo>
                      <a:pt x="714" y="706"/>
                    </a:lnTo>
                    <a:lnTo>
                      <a:pt x="708" y="703"/>
                    </a:lnTo>
                    <a:lnTo>
                      <a:pt x="703" y="700"/>
                    </a:lnTo>
                    <a:lnTo>
                      <a:pt x="696" y="696"/>
                    </a:lnTo>
                    <a:lnTo>
                      <a:pt x="689" y="693"/>
                    </a:lnTo>
                    <a:lnTo>
                      <a:pt x="682" y="689"/>
                    </a:lnTo>
                    <a:lnTo>
                      <a:pt x="674" y="687"/>
                    </a:lnTo>
                    <a:lnTo>
                      <a:pt x="665" y="685"/>
                    </a:lnTo>
                    <a:lnTo>
                      <a:pt x="657" y="683"/>
                    </a:lnTo>
                    <a:lnTo>
                      <a:pt x="648" y="683"/>
                    </a:lnTo>
                    <a:lnTo>
                      <a:pt x="640" y="683"/>
                    </a:lnTo>
                    <a:lnTo>
                      <a:pt x="631" y="685"/>
                    </a:lnTo>
                    <a:lnTo>
                      <a:pt x="623" y="689"/>
                    </a:lnTo>
                    <a:lnTo>
                      <a:pt x="615" y="693"/>
                    </a:lnTo>
                    <a:lnTo>
                      <a:pt x="608" y="700"/>
                    </a:lnTo>
                    <a:lnTo>
                      <a:pt x="601" y="708"/>
                    </a:lnTo>
                    <a:lnTo>
                      <a:pt x="594" y="718"/>
                    </a:lnTo>
                    <a:lnTo>
                      <a:pt x="589" y="728"/>
                    </a:lnTo>
                    <a:lnTo>
                      <a:pt x="586" y="738"/>
                    </a:lnTo>
                    <a:lnTo>
                      <a:pt x="583" y="748"/>
                    </a:lnTo>
                    <a:lnTo>
                      <a:pt x="582" y="758"/>
                    </a:lnTo>
                    <a:lnTo>
                      <a:pt x="583" y="768"/>
                    </a:lnTo>
                    <a:lnTo>
                      <a:pt x="584" y="778"/>
                    </a:lnTo>
                    <a:lnTo>
                      <a:pt x="586" y="788"/>
                    </a:lnTo>
                    <a:lnTo>
                      <a:pt x="589" y="797"/>
                    </a:lnTo>
                    <a:lnTo>
                      <a:pt x="593" y="807"/>
                    </a:lnTo>
                    <a:lnTo>
                      <a:pt x="598" y="816"/>
                    </a:lnTo>
                    <a:lnTo>
                      <a:pt x="602" y="824"/>
                    </a:lnTo>
                    <a:lnTo>
                      <a:pt x="608" y="832"/>
                    </a:lnTo>
                    <a:lnTo>
                      <a:pt x="614" y="840"/>
                    </a:lnTo>
                    <a:lnTo>
                      <a:pt x="620" y="848"/>
                    </a:lnTo>
                    <a:lnTo>
                      <a:pt x="626" y="854"/>
                    </a:lnTo>
                    <a:lnTo>
                      <a:pt x="632" y="860"/>
                    </a:lnTo>
                    <a:lnTo>
                      <a:pt x="637" y="864"/>
                    </a:lnTo>
                    <a:lnTo>
                      <a:pt x="641" y="868"/>
                    </a:lnTo>
                    <a:lnTo>
                      <a:pt x="646" y="872"/>
                    </a:lnTo>
                    <a:lnTo>
                      <a:pt x="649" y="876"/>
                    </a:lnTo>
                    <a:lnTo>
                      <a:pt x="652" y="879"/>
                    </a:lnTo>
                    <a:lnTo>
                      <a:pt x="653" y="883"/>
                    </a:lnTo>
                    <a:lnTo>
                      <a:pt x="653" y="887"/>
                    </a:lnTo>
                    <a:lnTo>
                      <a:pt x="651" y="891"/>
                    </a:lnTo>
                    <a:lnTo>
                      <a:pt x="648" y="893"/>
                    </a:lnTo>
                    <a:lnTo>
                      <a:pt x="646" y="893"/>
                    </a:lnTo>
                    <a:lnTo>
                      <a:pt x="643" y="890"/>
                    </a:lnTo>
                    <a:lnTo>
                      <a:pt x="639" y="887"/>
                    </a:lnTo>
                    <a:lnTo>
                      <a:pt x="635" y="882"/>
                    </a:lnTo>
                    <a:lnTo>
                      <a:pt x="631" y="876"/>
                    </a:lnTo>
                    <a:lnTo>
                      <a:pt x="625" y="872"/>
                    </a:lnTo>
                    <a:lnTo>
                      <a:pt x="618" y="867"/>
                    </a:lnTo>
                    <a:lnTo>
                      <a:pt x="613" y="864"/>
                    </a:lnTo>
                    <a:lnTo>
                      <a:pt x="608" y="861"/>
                    </a:lnTo>
                    <a:lnTo>
                      <a:pt x="602" y="857"/>
                    </a:lnTo>
                    <a:lnTo>
                      <a:pt x="596" y="853"/>
                    </a:lnTo>
                    <a:lnTo>
                      <a:pt x="590" y="849"/>
                    </a:lnTo>
                    <a:lnTo>
                      <a:pt x="583" y="846"/>
                    </a:lnTo>
                    <a:lnTo>
                      <a:pt x="576" y="842"/>
                    </a:lnTo>
                    <a:lnTo>
                      <a:pt x="569" y="840"/>
                    </a:lnTo>
                    <a:lnTo>
                      <a:pt x="562" y="837"/>
                    </a:lnTo>
                    <a:lnTo>
                      <a:pt x="556" y="836"/>
                    </a:lnTo>
                    <a:lnTo>
                      <a:pt x="548" y="835"/>
                    </a:lnTo>
                    <a:lnTo>
                      <a:pt x="541" y="836"/>
                    </a:lnTo>
                    <a:lnTo>
                      <a:pt x="533" y="837"/>
                    </a:lnTo>
                    <a:lnTo>
                      <a:pt x="525" y="840"/>
                    </a:lnTo>
                    <a:lnTo>
                      <a:pt x="518" y="845"/>
                    </a:lnTo>
                    <a:lnTo>
                      <a:pt x="510" y="851"/>
                    </a:lnTo>
                    <a:lnTo>
                      <a:pt x="506" y="856"/>
                    </a:lnTo>
                    <a:lnTo>
                      <a:pt x="501" y="861"/>
                    </a:lnTo>
                    <a:lnTo>
                      <a:pt x="499" y="867"/>
                    </a:lnTo>
                    <a:lnTo>
                      <a:pt x="496" y="874"/>
                    </a:lnTo>
                    <a:lnTo>
                      <a:pt x="493" y="880"/>
                    </a:lnTo>
                    <a:lnTo>
                      <a:pt x="492" y="888"/>
                    </a:lnTo>
                    <a:lnTo>
                      <a:pt x="491" y="895"/>
                    </a:lnTo>
                    <a:lnTo>
                      <a:pt x="491" y="903"/>
                    </a:lnTo>
                    <a:lnTo>
                      <a:pt x="491" y="911"/>
                    </a:lnTo>
                    <a:lnTo>
                      <a:pt x="491" y="920"/>
                    </a:lnTo>
                    <a:lnTo>
                      <a:pt x="492" y="928"/>
                    </a:lnTo>
                    <a:lnTo>
                      <a:pt x="493" y="937"/>
                    </a:lnTo>
                    <a:lnTo>
                      <a:pt x="494" y="946"/>
                    </a:lnTo>
                    <a:lnTo>
                      <a:pt x="496" y="954"/>
                    </a:lnTo>
                    <a:lnTo>
                      <a:pt x="499" y="963"/>
                    </a:lnTo>
                    <a:lnTo>
                      <a:pt x="501" y="972"/>
                    </a:lnTo>
                    <a:lnTo>
                      <a:pt x="503" y="977"/>
                    </a:lnTo>
                    <a:lnTo>
                      <a:pt x="506" y="982"/>
                    </a:lnTo>
                    <a:lnTo>
                      <a:pt x="509" y="988"/>
                    </a:lnTo>
                    <a:lnTo>
                      <a:pt x="512" y="994"/>
                    </a:lnTo>
                    <a:lnTo>
                      <a:pt x="514" y="1001"/>
                    </a:lnTo>
                    <a:lnTo>
                      <a:pt x="514" y="1006"/>
                    </a:lnTo>
                    <a:lnTo>
                      <a:pt x="512" y="1010"/>
                    </a:lnTo>
                    <a:lnTo>
                      <a:pt x="507" y="1012"/>
                    </a:lnTo>
                    <a:lnTo>
                      <a:pt x="502" y="1013"/>
                    </a:lnTo>
                    <a:lnTo>
                      <a:pt x="498" y="1011"/>
                    </a:lnTo>
                    <a:lnTo>
                      <a:pt x="495" y="1007"/>
                    </a:lnTo>
                    <a:lnTo>
                      <a:pt x="492" y="1003"/>
                    </a:lnTo>
                    <a:lnTo>
                      <a:pt x="491" y="995"/>
                    </a:lnTo>
                    <a:lnTo>
                      <a:pt x="489" y="988"/>
                    </a:lnTo>
                    <a:lnTo>
                      <a:pt x="487" y="979"/>
                    </a:lnTo>
                    <a:lnTo>
                      <a:pt x="485" y="971"/>
                    </a:lnTo>
                    <a:lnTo>
                      <a:pt x="480" y="956"/>
                    </a:lnTo>
                    <a:lnTo>
                      <a:pt x="476" y="944"/>
                    </a:lnTo>
                    <a:lnTo>
                      <a:pt x="470" y="932"/>
                    </a:lnTo>
                    <a:lnTo>
                      <a:pt x="465" y="923"/>
                    </a:lnTo>
                    <a:lnTo>
                      <a:pt x="459" y="914"/>
                    </a:lnTo>
                    <a:lnTo>
                      <a:pt x="453" y="906"/>
                    </a:lnTo>
                    <a:lnTo>
                      <a:pt x="447" y="900"/>
                    </a:lnTo>
                    <a:lnTo>
                      <a:pt x="441" y="894"/>
                    </a:lnTo>
                    <a:lnTo>
                      <a:pt x="434" y="890"/>
                    </a:lnTo>
                    <a:lnTo>
                      <a:pt x="427" y="886"/>
                    </a:lnTo>
                    <a:lnTo>
                      <a:pt x="420" y="883"/>
                    </a:lnTo>
                    <a:lnTo>
                      <a:pt x="412" y="880"/>
                    </a:lnTo>
                    <a:lnTo>
                      <a:pt x="404" y="878"/>
                    </a:lnTo>
                    <a:lnTo>
                      <a:pt x="396" y="875"/>
                    </a:lnTo>
                    <a:lnTo>
                      <a:pt x="388" y="874"/>
                    </a:lnTo>
                    <a:lnTo>
                      <a:pt x="379" y="872"/>
                    </a:lnTo>
                    <a:lnTo>
                      <a:pt x="375" y="871"/>
                    </a:lnTo>
                    <a:lnTo>
                      <a:pt x="371" y="872"/>
                    </a:lnTo>
                    <a:lnTo>
                      <a:pt x="366" y="873"/>
                    </a:lnTo>
                    <a:lnTo>
                      <a:pt x="360" y="875"/>
                    </a:lnTo>
                    <a:lnTo>
                      <a:pt x="355" y="876"/>
                    </a:lnTo>
                    <a:lnTo>
                      <a:pt x="351" y="876"/>
                    </a:lnTo>
                    <a:lnTo>
                      <a:pt x="348" y="876"/>
                    </a:lnTo>
                    <a:lnTo>
                      <a:pt x="345" y="875"/>
                    </a:lnTo>
                    <a:lnTo>
                      <a:pt x="345" y="872"/>
                    </a:lnTo>
                    <a:lnTo>
                      <a:pt x="346" y="871"/>
                    </a:lnTo>
                    <a:lnTo>
                      <a:pt x="348" y="870"/>
                    </a:lnTo>
                    <a:lnTo>
                      <a:pt x="352" y="869"/>
                    </a:lnTo>
                    <a:lnTo>
                      <a:pt x="356" y="868"/>
                    </a:lnTo>
                    <a:lnTo>
                      <a:pt x="360" y="867"/>
                    </a:lnTo>
                    <a:lnTo>
                      <a:pt x="364" y="866"/>
                    </a:lnTo>
                    <a:lnTo>
                      <a:pt x="367" y="864"/>
                    </a:lnTo>
                    <a:lnTo>
                      <a:pt x="372" y="861"/>
                    </a:lnTo>
                    <a:lnTo>
                      <a:pt x="377" y="857"/>
                    </a:lnTo>
                    <a:lnTo>
                      <a:pt x="382" y="852"/>
                    </a:lnTo>
                    <a:lnTo>
                      <a:pt x="386" y="847"/>
                    </a:lnTo>
                    <a:lnTo>
                      <a:pt x="391" y="840"/>
                    </a:lnTo>
                    <a:lnTo>
                      <a:pt x="394" y="833"/>
                    </a:lnTo>
                    <a:lnTo>
                      <a:pt x="397" y="825"/>
                    </a:lnTo>
                    <a:lnTo>
                      <a:pt x="398" y="817"/>
                    </a:lnTo>
                    <a:lnTo>
                      <a:pt x="399" y="807"/>
                    </a:lnTo>
                    <a:lnTo>
                      <a:pt x="398" y="795"/>
                    </a:lnTo>
                    <a:lnTo>
                      <a:pt x="395" y="782"/>
                    </a:lnTo>
                    <a:lnTo>
                      <a:pt x="391" y="769"/>
                    </a:lnTo>
                    <a:lnTo>
                      <a:pt x="385" y="754"/>
                    </a:lnTo>
                    <a:lnTo>
                      <a:pt x="376" y="737"/>
                    </a:lnTo>
                    <a:lnTo>
                      <a:pt x="365" y="719"/>
                    </a:lnTo>
                    <a:lnTo>
                      <a:pt x="351" y="700"/>
                    </a:lnTo>
                    <a:lnTo>
                      <a:pt x="347" y="696"/>
                    </a:lnTo>
                    <a:lnTo>
                      <a:pt x="341" y="691"/>
                    </a:lnTo>
                    <a:lnTo>
                      <a:pt x="334" y="687"/>
                    </a:lnTo>
                    <a:lnTo>
                      <a:pt x="325" y="682"/>
                    </a:lnTo>
                    <a:lnTo>
                      <a:pt x="315" y="678"/>
                    </a:lnTo>
                    <a:lnTo>
                      <a:pt x="304" y="675"/>
                    </a:lnTo>
                    <a:lnTo>
                      <a:pt x="291" y="673"/>
                    </a:lnTo>
                    <a:lnTo>
                      <a:pt x="277" y="672"/>
                    </a:lnTo>
                    <a:lnTo>
                      <a:pt x="272" y="672"/>
                    </a:lnTo>
                    <a:lnTo>
                      <a:pt x="266" y="672"/>
                    </a:lnTo>
                    <a:lnTo>
                      <a:pt x="260" y="672"/>
                    </a:lnTo>
                    <a:lnTo>
                      <a:pt x="254" y="674"/>
                    </a:lnTo>
                    <a:lnTo>
                      <a:pt x="248" y="675"/>
                    </a:lnTo>
                    <a:lnTo>
                      <a:pt x="242" y="676"/>
                    </a:lnTo>
                    <a:lnTo>
                      <a:pt x="235" y="678"/>
                    </a:lnTo>
                    <a:lnTo>
                      <a:pt x="229" y="681"/>
                    </a:lnTo>
                    <a:lnTo>
                      <a:pt x="223" y="683"/>
                    </a:lnTo>
                    <a:lnTo>
                      <a:pt x="216" y="686"/>
                    </a:lnTo>
                    <a:lnTo>
                      <a:pt x="210" y="689"/>
                    </a:lnTo>
                    <a:lnTo>
                      <a:pt x="203" y="693"/>
                    </a:lnTo>
                    <a:lnTo>
                      <a:pt x="197" y="697"/>
                    </a:lnTo>
                    <a:lnTo>
                      <a:pt x="190" y="701"/>
                    </a:lnTo>
                    <a:lnTo>
                      <a:pt x="185" y="705"/>
                    </a:lnTo>
                    <a:lnTo>
                      <a:pt x="179" y="710"/>
                    </a:lnTo>
                    <a:lnTo>
                      <a:pt x="174" y="715"/>
                    </a:lnTo>
                    <a:lnTo>
                      <a:pt x="168" y="720"/>
                    </a:lnTo>
                    <a:lnTo>
                      <a:pt x="163" y="725"/>
                    </a:lnTo>
                    <a:lnTo>
                      <a:pt x="157" y="732"/>
                    </a:lnTo>
                    <a:lnTo>
                      <a:pt x="152" y="738"/>
                    </a:lnTo>
                    <a:lnTo>
                      <a:pt x="147" y="746"/>
                    </a:lnTo>
                    <a:lnTo>
                      <a:pt x="141" y="754"/>
                    </a:lnTo>
                    <a:lnTo>
                      <a:pt x="136" y="762"/>
                    </a:lnTo>
                    <a:lnTo>
                      <a:pt x="131" y="772"/>
                    </a:lnTo>
                    <a:lnTo>
                      <a:pt x="126" y="782"/>
                    </a:lnTo>
                    <a:lnTo>
                      <a:pt x="121" y="794"/>
                    </a:lnTo>
                    <a:lnTo>
                      <a:pt x="116" y="806"/>
                    </a:lnTo>
                    <a:lnTo>
                      <a:pt x="111" y="820"/>
                    </a:lnTo>
                    <a:lnTo>
                      <a:pt x="106" y="833"/>
                    </a:lnTo>
                    <a:lnTo>
                      <a:pt x="102" y="849"/>
                    </a:lnTo>
                    <a:lnTo>
                      <a:pt x="98" y="866"/>
                    </a:lnTo>
                    <a:lnTo>
                      <a:pt x="95" y="875"/>
                    </a:lnTo>
                    <a:lnTo>
                      <a:pt x="94" y="885"/>
                    </a:lnTo>
                    <a:lnTo>
                      <a:pt x="91" y="895"/>
                    </a:lnTo>
                    <a:lnTo>
                      <a:pt x="89" y="906"/>
                    </a:lnTo>
                    <a:lnTo>
                      <a:pt x="87" y="917"/>
                    </a:lnTo>
                    <a:lnTo>
                      <a:pt x="85" y="928"/>
                    </a:lnTo>
                    <a:lnTo>
                      <a:pt x="83" y="940"/>
                    </a:lnTo>
                    <a:lnTo>
                      <a:pt x="81" y="954"/>
                    </a:lnTo>
                    <a:lnTo>
                      <a:pt x="79" y="967"/>
                    </a:lnTo>
                    <a:lnTo>
                      <a:pt x="77" y="981"/>
                    </a:lnTo>
                    <a:lnTo>
                      <a:pt x="75" y="995"/>
                    </a:lnTo>
                    <a:lnTo>
                      <a:pt x="73" y="1009"/>
                    </a:lnTo>
                    <a:lnTo>
                      <a:pt x="71" y="1025"/>
                    </a:lnTo>
                    <a:lnTo>
                      <a:pt x="69" y="1041"/>
                    </a:lnTo>
                    <a:lnTo>
                      <a:pt x="67" y="1059"/>
                    </a:lnTo>
                    <a:lnTo>
                      <a:pt x="65" y="1076"/>
                    </a:lnTo>
                    <a:lnTo>
                      <a:pt x="65" y="1078"/>
                    </a:lnTo>
                    <a:lnTo>
                      <a:pt x="64" y="1079"/>
                    </a:lnTo>
                    <a:lnTo>
                      <a:pt x="63" y="1083"/>
                    </a:lnTo>
                    <a:lnTo>
                      <a:pt x="60" y="1086"/>
                    </a:lnTo>
                    <a:lnTo>
                      <a:pt x="56" y="1090"/>
                    </a:lnTo>
                    <a:lnTo>
                      <a:pt x="50" y="1094"/>
                    </a:lnTo>
                    <a:lnTo>
                      <a:pt x="43" y="1095"/>
                    </a:lnTo>
                    <a:lnTo>
                      <a:pt x="35" y="1097"/>
                    </a:lnTo>
                    <a:lnTo>
                      <a:pt x="27" y="1096"/>
                    </a:lnTo>
                    <a:lnTo>
                      <a:pt x="19" y="1095"/>
                    </a:lnTo>
                    <a:lnTo>
                      <a:pt x="13" y="1092"/>
                    </a:lnTo>
                    <a:lnTo>
                      <a:pt x="8" y="1089"/>
                    </a:lnTo>
                    <a:lnTo>
                      <a:pt x="4" y="1086"/>
                    </a:lnTo>
                    <a:lnTo>
                      <a:pt x="2" y="1081"/>
                    </a:lnTo>
                    <a:lnTo>
                      <a:pt x="0" y="1076"/>
                    </a:lnTo>
                    <a:lnTo>
                      <a:pt x="0" y="1072"/>
                    </a:lnTo>
                    <a:lnTo>
                      <a:pt x="0" y="1066"/>
                    </a:lnTo>
                    <a:lnTo>
                      <a:pt x="0" y="1058"/>
                    </a:lnTo>
                    <a:lnTo>
                      <a:pt x="1" y="1048"/>
                    </a:lnTo>
                    <a:lnTo>
                      <a:pt x="3" y="1036"/>
                    </a:lnTo>
                    <a:lnTo>
                      <a:pt x="4" y="1022"/>
                    </a:lnTo>
                    <a:lnTo>
                      <a:pt x="5" y="1007"/>
                    </a:lnTo>
                    <a:lnTo>
                      <a:pt x="8" y="993"/>
                    </a:lnTo>
                    <a:lnTo>
                      <a:pt x="9" y="977"/>
                    </a:lnTo>
                    <a:lnTo>
                      <a:pt x="12" y="960"/>
                    </a:lnTo>
                    <a:lnTo>
                      <a:pt x="14" y="943"/>
                    </a:lnTo>
                    <a:lnTo>
                      <a:pt x="16" y="927"/>
                    </a:lnTo>
                    <a:lnTo>
                      <a:pt x="19" y="910"/>
                    </a:lnTo>
                    <a:lnTo>
                      <a:pt x="22" y="895"/>
                    </a:lnTo>
                    <a:lnTo>
                      <a:pt x="24" y="881"/>
                    </a:lnTo>
                    <a:lnTo>
                      <a:pt x="27" y="868"/>
                    </a:lnTo>
                    <a:lnTo>
                      <a:pt x="29" y="856"/>
                    </a:lnTo>
                    <a:lnTo>
                      <a:pt x="31" y="845"/>
                    </a:lnTo>
                    <a:lnTo>
                      <a:pt x="34" y="834"/>
                    </a:lnTo>
                    <a:lnTo>
                      <a:pt x="36" y="823"/>
                    </a:lnTo>
                    <a:lnTo>
                      <a:pt x="39" y="811"/>
                    </a:lnTo>
                    <a:lnTo>
                      <a:pt x="42" y="798"/>
                    </a:lnTo>
                    <a:lnTo>
                      <a:pt x="46" y="785"/>
                    </a:lnTo>
                    <a:lnTo>
                      <a:pt x="50" y="771"/>
                    </a:lnTo>
                    <a:lnTo>
                      <a:pt x="54" y="757"/>
                    </a:lnTo>
                    <a:lnTo>
                      <a:pt x="59" y="743"/>
                    </a:lnTo>
                    <a:lnTo>
                      <a:pt x="65" y="728"/>
                    </a:lnTo>
                    <a:lnTo>
                      <a:pt x="72" y="713"/>
                    </a:lnTo>
                    <a:lnTo>
                      <a:pt x="81" y="697"/>
                    </a:lnTo>
                    <a:lnTo>
                      <a:pt x="90" y="682"/>
                    </a:lnTo>
                    <a:lnTo>
                      <a:pt x="101" y="666"/>
                    </a:lnTo>
                    <a:lnTo>
                      <a:pt x="113" y="649"/>
                    </a:lnTo>
                    <a:lnTo>
                      <a:pt x="126" y="634"/>
                    </a:lnTo>
                    <a:lnTo>
                      <a:pt x="137" y="622"/>
                    </a:lnTo>
                    <a:lnTo>
                      <a:pt x="148" y="611"/>
                    </a:lnTo>
                    <a:lnTo>
                      <a:pt x="159" y="601"/>
                    </a:lnTo>
                    <a:lnTo>
                      <a:pt x="170" y="592"/>
                    </a:lnTo>
                    <a:lnTo>
                      <a:pt x="181" y="584"/>
                    </a:lnTo>
                    <a:lnTo>
                      <a:pt x="192" y="576"/>
                    </a:lnTo>
                    <a:lnTo>
                      <a:pt x="203" y="569"/>
                    </a:lnTo>
                    <a:lnTo>
                      <a:pt x="213" y="563"/>
                    </a:lnTo>
                    <a:lnTo>
                      <a:pt x="224" y="557"/>
                    </a:lnTo>
                    <a:lnTo>
                      <a:pt x="235" y="552"/>
                    </a:lnTo>
                    <a:lnTo>
                      <a:pt x="245" y="547"/>
                    </a:lnTo>
                    <a:lnTo>
                      <a:pt x="255" y="542"/>
                    </a:lnTo>
                    <a:lnTo>
                      <a:pt x="265" y="538"/>
                    </a:lnTo>
                    <a:lnTo>
                      <a:pt x="274" y="534"/>
                    </a:lnTo>
                    <a:lnTo>
                      <a:pt x="282" y="529"/>
                    </a:lnTo>
                    <a:lnTo>
                      <a:pt x="291" y="525"/>
                    </a:lnTo>
                    <a:lnTo>
                      <a:pt x="298" y="521"/>
                    </a:lnTo>
                    <a:lnTo>
                      <a:pt x="306" y="516"/>
                    </a:lnTo>
                    <a:lnTo>
                      <a:pt x="314" y="512"/>
                    </a:lnTo>
                    <a:lnTo>
                      <a:pt x="321" y="508"/>
                    </a:lnTo>
                    <a:lnTo>
                      <a:pt x="328" y="502"/>
                    </a:lnTo>
                    <a:lnTo>
                      <a:pt x="336" y="497"/>
                    </a:lnTo>
                    <a:lnTo>
                      <a:pt x="344" y="491"/>
                    </a:lnTo>
                    <a:lnTo>
                      <a:pt x="351" y="485"/>
                    </a:lnTo>
                    <a:lnTo>
                      <a:pt x="359" y="479"/>
                    </a:lnTo>
                    <a:lnTo>
                      <a:pt x="367" y="471"/>
                    </a:lnTo>
                    <a:lnTo>
                      <a:pt x="374" y="463"/>
                    </a:lnTo>
                    <a:lnTo>
                      <a:pt x="382" y="455"/>
                    </a:lnTo>
                    <a:lnTo>
                      <a:pt x="390" y="446"/>
                    </a:lnTo>
                    <a:lnTo>
                      <a:pt x="397" y="435"/>
                    </a:lnTo>
                    <a:lnTo>
                      <a:pt x="405" y="424"/>
                    </a:lnTo>
                    <a:lnTo>
                      <a:pt x="412" y="411"/>
                    </a:lnTo>
                    <a:lnTo>
                      <a:pt x="418" y="401"/>
                    </a:lnTo>
                    <a:lnTo>
                      <a:pt x="424" y="391"/>
                    </a:lnTo>
                    <a:lnTo>
                      <a:pt x="429" y="381"/>
                    </a:lnTo>
                    <a:lnTo>
                      <a:pt x="433" y="372"/>
                    </a:lnTo>
                    <a:lnTo>
                      <a:pt x="438" y="362"/>
                    </a:lnTo>
                    <a:lnTo>
                      <a:pt x="441" y="354"/>
                    </a:lnTo>
                    <a:lnTo>
                      <a:pt x="443" y="345"/>
                    </a:lnTo>
                    <a:lnTo>
                      <a:pt x="446" y="336"/>
                    </a:lnTo>
                    <a:lnTo>
                      <a:pt x="449" y="328"/>
                    </a:lnTo>
                    <a:lnTo>
                      <a:pt x="450" y="320"/>
                    </a:lnTo>
                    <a:lnTo>
                      <a:pt x="451" y="311"/>
                    </a:lnTo>
                    <a:lnTo>
                      <a:pt x="451" y="302"/>
                    </a:lnTo>
                    <a:lnTo>
                      <a:pt x="451" y="294"/>
                    </a:lnTo>
                    <a:lnTo>
                      <a:pt x="451" y="285"/>
                    </a:lnTo>
                    <a:lnTo>
                      <a:pt x="450" y="277"/>
                    </a:lnTo>
                    <a:lnTo>
                      <a:pt x="448" y="268"/>
                    </a:lnTo>
                    <a:lnTo>
                      <a:pt x="446" y="262"/>
                    </a:lnTo>
                    <a:lnTo>
                      <a:pt x="445" y="257"/>
                    </a:lnTo>
                    <a:lnTo>
                      <a:pt x="443" y="252"/>
                    </a:lnTo>
                    <a:lnTo>
                      <a:pt x="442" y="247"/>
                    </a:lnTo>
                    <a:lnTo>
                      <a:pt x="441" y="242"/>
                    </a:lnTo>
                    <a:lnTo>
                      <a:pt x="439" y="238"/>
                    </a:lnTo>
                    <a:lnTo>
                      <a:pt x="437" y="234"/>
                    </a:lnTo>
                    <a:lnTo>
                      <a:pt x="435" y="231"/>
                    </a:lnTo>
                  </a:path>
                </a:pathLst>
              </a:custGeom>
              <a:solidFill>
                <a:srgbClr val="BC3700"/>
              </a:solidFill>
              <a:ln w="12700" cap="rnd" cmpd="sng">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31" name="Freeform 13"/>
              <p:cNvSpPr>
                <a:spLocks/>
              </p:cNvSpPr>
              <p:nvPr/>
            </p:nvSpPr>
            <p:spPr bwMode="auto">
              <a:xfrm>
                <a:off x="1199" y="2429"/>
                <a:ext cx="236" cy="330"/>
              </a:xfrm>
              <a:custGeom>
                <a:avLst/>
                <a:gdLst>
                  <a:gd name="T0" fmla="*/ 12 w 236"/>
                  <a:gd name="T1" fmla="*/ 140 h 330"/>
                  <a:gd name="T2" fmla="*/ 8 w 236"/>
                  <a:gd name="T3" fmla="*/ 158 h 330"/>
                  <a:gd name="T4" fmla="*/ 4 w 236"/>
                  <a:gd name="T5" fmla="*/ 183 h 330"/>
                  <a:gd name="T6" fmla="*/ 2 w 236"/>
                  <a:gd name="T7" fmla="*/ 211 h 330"/>
                  <a:gd name="T8" fmla="*/ 0 w 236"/>
                  <a:gd name="T9" fmla="*/ 240 h 330"/>
                  <a:gd name="T10" fmla="*/ 2 w 236"/>
                  <a:gd name="T11" fmla="*/ 268 h 330"/>
                  <a:gd name="T12" fmla="*/ 7 w 236"/>
                  <a:gd name="T13" fmla="*/ 294 h 330"/>
                  <a:gd name="T14" fmla="*/ 17 w 236"/>
                  <a:gd name="T15" fmla="*/ 314 h 330"/>
                  <a:gd name="T16" fmla="*/ 31 w 236"/>
                  <a:gd name="T17" fmla="*/ 325 h 330"/>
                  <a:gd name="T18" fmla="*/ 47 w 236"/>
                  <a:gd name="T19" fmla="*/ 329 h 330"/>
                  <a:gd name="T20" fmla="*/ 69 w 236"/>
                  <a:gd name="T21" fmla="*/ 326 h 330"/>
                  <a:gd name="T22" fmla="*/ 99 w 236"/>
                  <a:gd name="T23" fmla="*/ 312 h 330"/>
                  <a:gd name="T24" fmla="*/ 131 w 236"/>
                  <a:gd name="T25" fmla="*/ 292 h 330"/>
                  <a:gd name="T26" fmla="*/ 152 w 236"/>
                  <a:gd name="T27" fmla="*/ 279 h 330"/>
                  <a:gd name="T28" fmla="*/ 168 w 236"/>
                  <a:gd name="T29" fmla="*/ 273 h 330"/>
                  <a:gd name="T30" fmla="*/ 181 w 236"/>
                  <a:gd name="T31" fmla="*/ 268 h 330"/>
                  <a:gd name="T32" fmla="*/ 191 w 236"/>
                  <a:gd name="T33" fmla="*/ 263 h 330"/>
                  <a:gd name="T34" fmla="*/ 200 w 236"/>
                  <a:gd name="T35" fmla="*/ 258 h 330"/>
                  <a:gd name="T36" fmla="*/ 209 w 236"/>
                  <a:gd name="T37" fmla="*/ 248 h 330"/>
                  <a:gd name="T38" fmla="*/ 221 w 236"/>
                  <a:gd name="T39" fmla="*/ 232 h 330"/>
                  <a:gd name="T40" fmla="*/ 231 w 236"/>
                  <a:gd name="T41" fmla="*/ 216 h 330"/>
                  <a:gd name="T42" fmla="*/ 234 w 236"/>
                  <a:gd name="T43" fmla="*/ 201 h 330"/>
                  <a:gd name="T44" fmla="*/ 234 w 236"/>
                  <a:gd name="T45" fmla="*/ 188 h 330"/>
                  <a:gd name="T46" fmla="*/ 231 w 236"/>
                  <a:gd name="T47" fmla="*/ 172 h 330"/>
                  <a:gd name="T48" fmla="*/ 223 w 236"/>
                  <a:gd name="T49" fmla="*/ 157 h 330"/>
                  <a:gd name="T50" fmla="*/ 212 w 236"/>
                  <a:gd name="T51" fmla="*/ 142 h 330"/>
                  <a:gd name="T52" fmla="*/ 198 w 236"/>
                  <a:gd name="T53" fmla="*/ 130 h 330"/>
                  <a:gd name="T54" fmla="*/ 181 w 236"/>
                  <a:gd name="T55" fmla="*/ 121 h 330"/>
                  <a:gd name="T56" fmla="*/ 167 w 236"/>
                  <a:gd name="T57" fmla="*/ 114 h 330"/>
                  <a:gd name="T58" fmla="*/ 162 w 236"/>
                  <a:gd name="T59" fmla="*/ 107 h 330"/>
                  <a:gd name="T60" fmla="*/ 160 w 236"/>
                  <a:gd name="T61" fmla="*/ 97 h 330"/>
                  <a:gd name="T62" fmla="*/ 157 w 236"/>
                  <a:gd name="T63" fmla="*/ 84 h 330"/>
                  <a:gd name="T64" fmla="*/ 152 w 236"/>
                  <a:gd name="T65" fmla="*/ 68 h 330"/>
                  <a:gd name="T66" fmla="*/ 144 w 236"/>
                  <a:gd name="T67" fmla="*/ 52 h 330"/>
                  <a:gd name="T68" fmla="*/ 130 w 236"/>
                  <a:gd name="T69" fmla="*/ 34 h 330"/>
                  <a:gd name="T70" fmla="*/ 110 w 236"/>
                  <a:gd name="T71" fmla="*/ 15 h 330"/>
                  <a:gd name="T72" fmla="*/ 85 w 236"/>
                  <a:gd name="T73" fmla="*/ 2 h 330"/>
                  <a:gd name="T74" fmla="*/ 67 w 236"/>
                  <a:gd name="T75" fmla="*/ 3 h 330"/>
                  <a:gd name="T76" fmla="*/ 52 w 236"/>
                  <a:gd name="T77" fmla="*/ 14 h 330"/>
                  <a:gd name="T78" fmla="*/ 41 w 236"/>
                  <a:gd name="T79" fmla="*/ 35 h 330"/>
                  <a:gd name="T80" fmla="*/ 32 w 236"/>
                  <a:gd name="T81" fmla="*/ 59 h 330"/>
                  <a:gd name="T82" fmla="*/ 26 w 236"/>
                  <a:gd name="T83" fmla="*/ 86 h 330"/>
                  <a:gd name="T84" fmla="*/ 21 w 236"/>
                  <a:gd name="T85" fmla="*/ 109 h 330"/>
                  <a:gd name="T86" fmla="*/ 16 w 236"/>
                  <a:gd name="T87" fmla="*/ 128 h 3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6" h="330">
                    <a:moveTo>
                      <a:pt x="14" y="134"/>
                    </a:moveTo>
                    <a:lnTo>
                      <a:pt x="12" y="140"/>
                    </a:lnTo>
                    <a:lnTo>
                      <a:pt x="10" y="149"/>
                    </a:lnTo>
                    <a:lnTo>
                      <a:pt x="8" y="158"/>
                    </a:lnTo>
                    <a:lnTo>
                      <a:pt x="6" y="169"/>
                    </a:lnTo>
                    <a:lnTo>
                      <a:pt x="4" y="183"/>
                    </a:lnTo>
                    <a:lnTo>
                      <a:pt x="3" y="196"/>
                    </a:lnTo>
                    <a:lnTo>
                      <a:pt x="2" y="211"/>
                    </a:lnTo>
                    <a:lnTo>
                      <a:pt x="1" y="225"/>
                    </a:lnTo>
                    <a:lnTo>
                      <a:pt x="0" y="240"/>
                    </a:lnTo>
                    <a:lnTo>
                      <a:pt x="1" y="255"/>
                    </a:lnTo>
                    <a:lnTo>
                      <a:pt x="2" y="268"/>
                    </a:lnTo>
                    <a:lnTo>
                      <a:pt x="4" y="283"/>
                    </a:lnTo>
                    <a:lnTo>
                      <a:pt x="7" y="294"/>
                    </a:lnTo>
                    <a:lnTo>
                      <a:pt x="11" y="305"/>
                    </a:lnTo>
                    <a:lnTo>
                      <a:pt x="17" y="314"/>
                    </a:lnTo>
                    <a:lnTo>
                      <a:pt x="24" y="321"/>
                    </a:lnTo>
                    <a:lnTo>
                      <a:pt x="31" y="325"/>
                    </a:lnTo>
                    <a:lnTo>
                      <a:pt x="38" y="327"/>
                    </a:lnTo>
                    <a:lnTo>
                      <a:pt x="47" y="329"/>
                    </a:lnTo>
                    <a:lnTo>
                      <a:pt x="57" y="329"/>
                    </a:lnTo>
                    <a:lnTo>
                      <a:pt x="69" y="326"/>
                    </a:lnTo>
                    <a:lnTo>
                      <a:pt x="83" y="321"/>
                    </a:lnTo>
                    <a:lnTo>
                      <a:pt x="99" y="312"/>
                    </a:lnTo>
                    <a:lnTo>
                      <a:pt x="118" y="300"/>
                    </a:lnTo>
                    <a:lnTo>
                      <a:pt x="131" y="292"/>
                    </a:lnTo>
                    <a:lnTo>
                      <a:pt x="142" y="286"/>
                    </a:lnTo>
                    <a:lnTo>
                      <a:pt x="152" y="279"/>
                    </a:lnTo>
                    <a:lnTo>
                      <a:pt x="161" y="275"/>
                    </a:lnTo>
                    <a:lnTo>
                      <a:pt x="168" y="273"/>
                    </a:lnTo>
                    <a:lnTo>
                      <a:pt x="175" y="270"/>
                    </a:lnTo>
                    <a:lnTo>
                      <a:pt x="181" y="268"/>
                    </a:lnTo>
                    <a:lnTo>
                      <a:pt x="186" y="266"/>
                    </a:lnTo>
                    <a:lnTo>
                      <a:pt x="191" y="263"/>
                    </a:lnTo>
                    <a:lnTo>
                      <a:pt x="195" y="261"/>
                    </a:lnTo>
                    <a:lnTo>
                      <a:pt x="200" y="258"/>
                    </a:lnTo>
                    <a:lnTo>
                      <a:pt x="204" y="254"/>
                    </a:lnTo>
                    <a:lnTo>
                      <a:pt x="209" y="248"/>
                    </a:lnTo>
                    <a:lnTo>
                      <a:pt x="214" y="240"/>
                    </a:lnTo>
                    <a:lnTo>
                      <a:pt x="221" y="232"/>
                    </a:lnTo>
                    <a:lnTo>
                      <a:pt x="228" y="221"/>
                    </a:lnTo>
                    <a:lnTo>
                      <a:pt x="231" y="216"/>
                    </a:lnTo>
                    <a:lnTo>
                      <a:pt x="233" y="208"/>
                    </a:lnTo>
                    <a:lnTo>
                      <a:pt x="234" y="201"/>
                    </a:lnTo>
                    <a:lnTo>
                      <a:pt x="235" y="195"/>
                    </a:lnTo>
                    <a:lnTo>
                      <a:pt x="234" y="188"/>
                    </a:lnTo>
                    <a:lnTo>
                      <a:pt x="233" y="179"/>
                    </a:lnTo>
                    <a:lnTo>
                      <a:pt x="231" y="172"/>
                    </a:lnTo>
                    <a:lnTo>
                      <a:pt x="227" y="164"/>
                    </a:lnTo>
                    <a:lnTo>
                      <a:pt x="223" y="157"/>
                    </a:lnTo>
                    <a:lnTo>
                      <a:pt x="219" y="150"/>
                    </a:lnTo>
                    <a:lnTo>
                      <a:pt x="212" y="142"/>
                    </a:lnTo>
                    <a:lnTo>
                      <a:pt x="205" y="136"/>
                    </a:lnTo>
                    <a:lnTo>
                      <a:pt x="198" y="130"/>
                    </a:lnTo>
                    <a:lnTo>
                      <a:pt x="190" y="125"/>
                    </a:lnTo>
                    <a:lnTo>
                      <a:pt x="181" y="121"/>
                    </a:lnTo>
                    <a:lnTo>
                      <a:pt x="170" y="116"/>
                    </a:lnTo>
                    <a:lnTo>
                      <a:pt x="167" y="114"/>
                    </a:lnTo>
                    <a:lnTo>
                      <a:pt x="164" y="111"/>
                    </a:lnTo>
                    <a:lnTo>
                      <a:pt x="162" y="107"/>
                    </a:lnTo>
                    <a:lnTo>
                      <a:pt x="161" y="102"/>
                    </a:lnTo>
                    <a:lnTo>
                      <a:pt x="160" y="97"/>
                    </a:lnTo>
                    <a:lnTo>
                      <a:pt x="159" y="91"/>
                    </a:lnTo>
                    <a:lnTo>
                      <a:pt x="157" y="84"/>
                    </a:lnTo>
                    <a:lnTo>
                      <a:pt x="155" y="76"/>
                    </a:lnTo>
                    <a:lnTo>
                      <a:pt x="152" y="68"/>
                    </a:lnTo>
                    <a:lnTo>
                      <a:pt x="149" y="60"/>
                    </a:lnTo>
                    <a:lnTo>
                      <a:pt x="144" y="52"/>
                    </a:lnTo>
                    <a:lnTo>
                      <a:pt x="138" y="43"/>
                    </a:lnTo>
                    <a:lnTo>
                      <a:pt x="130" y="34"/>
                    </a:lnTo>
                    <a:lnTo>
                      <a:pt x="121" y="25"/>
                    </a:lnTo>
                    <a:lnTo>
                      <a:pt x="110" y="15"/>
                    </a:lnTo>
                    <a:lnTo>
                      <a:pt x="96" y="7"/>
                    </a:lnTo>
                    <a:lnTo>
                      <a:pt x="85" y="2"/>
                    </a:lnTo>
                    <a:lnTo>
                      <a:pt x="75" y="0"/>
                    </a:lnTo>
                    <a:lnTo>
                      <a:pt x="67" y="3"/>
                    </a:lnTo>
                    <a:lnTo>
                      <a:pt x="58" y="7"/>
                    </a:lnTo>
                    <a:lnTo>
                      <a:pt x="52" y="14"/>
                    </a:lnTo>
                    <a:lnTo>
                      <a:pt x="46" y="24"/>
                    </a:lnTo>
                    <a:lnTo>
                      <a:pt x="41" y="35"/>
                    </a:lnTo>
                    <a:lnTo>
                      <a:pt x="36" y="46"/>
                    </a:lnTo>
                    <a:lnTo>
                      <a:pt x="32" y="59"/>
                    </a:lnTo>
                    <a:lnTo>
                      <a:pt x="29" y="72"/>
                    </a:lnTo>
                    <a:lnTo>
                      <a:pt x="26" y="86"/>
                    </a:lnTo>
                    <a:lnTo>
                      <a:pt x="23" y="98"/>
                    </a:lnTo>
                    <a:lnTo>
                      <a:pt x="21" y="109"/>
                    </a:lnTo>
                    <a:lnTo>
                      <a:pt x="18" y="120"/>
                    </a:lnTo>
                    <a:lnTo>
                      <a:pt x="16" y="128"/>
                    </a:lnTo>
                    <a:lnTo>
                      <a:pt x="14" y="134"/>
                    </a:lnTo>
                  </a:path>
                </a:pathLst>
              </a:custGeom>
              <a:solidFill>
                <a:srgbClr val="F76681"/>
              </a:solidFill>
              <a:ln w="12700" cap="rnd" cmpd="sng">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32" name="Freeform 14"/>
              <p:cNvSpPr>
                <a:spLocks/>
              </p:cNvSpPr>
              <p:nvPr/>
            </p:nvSpPr>
            <p:spPr bwMode="auto">
              <a:xfrm>
                <a:off x="884" y="3420"/>
                <a:ext cx="283" cy="379"/>
              </a:xfrm>
              <a:custGeom>
                <a:avLst/>
                <a:gdLst>
                  <a:gd name="T0" fmla="*/ 99 w 283"/>
                  <a:gd name="T1" fmla="*/ 10 h 379"/>
                  <a:gd name="T2" fmla="*/ 84 w 283"/>
                  <a:gd name="T3" fmla="*/ 14 h 379"/>
                  <a:gd name="T4" fmla="*/ 70 w 283"/>
                  <a:gd name="T5" fmla="*/ 18 h 379"/>
                  <a:gd name="T6" fmla="*/ 53 w 283"/>
                  <a:gd name="T7" fmla="*/ 27 h 379"/>
                  <a:gd name="T8" fmla="*/ 34 w 283"/>
                  <a:gd name="T9" fmla="*/ 42 h 379"/>
                  <a:gd name="T10" fmla="*/ 24 w 283"/>
                  <a:gd name="T11" fmla="*/ 56 h 379"/>
                  <a:gd name="T12" fmla="*/ 14 w 283"/>
                  <a:gd name="T13" fmla="*/ 76 h 379"/>
                  <a:gd name="T14" fmla="*/ 6 w 283"/>
                  <a:gd name="T15" fmla="*/ 98 h 379"/>
                  <a:gd name="T16" fmla="*/ 2 w 283"/>
                  <a:gd name="T17" fmla="*/ 121 h 379"/>
                  <a:gd name="T18" fmla="*/ 0 w 283"/>
                  <a:gd name="T19" fmla="*/ 143 h 379"/>
                  <a:gd name="T20" fmla="*/ 1 w 283"/>
                  <a:gd name="T21" fmla="*/ 166 h 379"/>
                  <a:gd name="T22" fmla="*/ 5 w 283"/>
                  <a:gd name="T23" fmla="*/ 185 h 379"/>
                  <a:gd name="T24" fmla="*/ 18 w 283"/>
                  <a:gd name="T25" fmla="*/ 209 h 379"/>
                  <a:gd name="T26" fmla="*/ 40 w 283"/>
                  <a:gd name="T27" fmla="*/ 231 h 379"/>
                  <a:gd name="T28" fmla="*/ 65 w 283"/>
                  <a:gd name="T29" fmla="*/ 250 h 379"/>
                  <a:gd name="T30" fmla="*/ 91 w 283"/>
                  <a:gd name="T31" fmla="*/ 268 h 379"/>
                  <a:gd name="T32" fmla="*/ 115 w 283"/>
                  <a:gd name="T33" fmla="*/ 293 h 379"/>
                  <a:gd name="T34" fmla="*/ 126 w 283"/>
                  <a:gd name="T35" fmla="*/ 323 h 379"/>
                  <a:gd name="T36" fmla="*/ 136 w 283"/>
                  <a:gd name="T37" fmla="*/ 351 h 379"/>
                  <a:gd name="T38" fmla="*/ 159 w 283"/>
                  <a:gd name="T39" fmla="*/ 373 h 379"/>
                  <a:gd name="T40" fmla="*/ 194 w 283"/>
                  <a:gd name="T41" fmla="*/ 378 h 379"/>
                  <a:gd name="T42" fmla="*/ 216 w 283"/>
                  <a:gd name="T43" fmla="*/ 377 h 379"/>
                  <a:gd name="T44" fmla="*/ 236 w 283"/>
                  <a:gd name="T45" fmla="*/ 371 h 379"/>
                  <a:gd name="T46" fmla="*/ 252 w 283"/>
                  <a:gd name="T47" fmla="*/ 362 h 379"/>
                  <a:gd name="T48" fmla="*/ 265 w 283"/>
                  <a:gd name="T49" fmla="*/ 348 h 379"/>
                  <a:gd name="T50" fmla="*/ 273 w 283"/>
                  <a:gd name="T51" fmla="*/ 330 h 379"/>
                  <a:gd name="T52" fmla="*/ 279 w 283"/>
                  <a:gd name="T53" fmla="*/ 308 h 379"/>
                  <a:gd name="T54" fmla="*/ 282 w 283"/>
                  <a:gd name="T55" fmla="*/ 284 h 379"/>
                  <a:gd name="T56" fmla="*/ 281 w 283"/>
                  <a:gd name="T57" fmla="*/ 253 h 379"/>
                  <a:gd name="T58" fmla="*/ 279 w 283"/>
                  <a:gd name="T59" fmla="*/ 221 h 379"/>
                  <a:gd name="T60" fmla="*/ 276 w 283"/>
                  <a:gd name="T61" fmla="*/ 186 h 379"/>
                  <a:gd name="T62" fmla="*/ 271 w 283"/>
                  <a:gd name="T63" fmla="*/ 151 h 379"/>
                  <a:gd name="T64" fmla="*/ 265 w 283"/>
                  <a:gd name="T65" fmla="*/ 118 h 379"/>
                  <a:gd name="T66" fmla="*/ 257 w 283"/>
                  <a:gd name="T67" fmla="*/ 89 h 379"/>
                  <a:gd name="T68" fmla="*/ 248 w 283"/>
                  <a:gd name="T69" fmla="*/ 64 h 379"/>
                  <a:gd name="T70" fmla="*/ 237 w 283"/>
                  <a:gd name="T71" fmla="*/ 43 h 379"/>
                  <a:gd name="T72" fmla="*/ 225 w 283"/>
                  <a:gd name="T73" fmla="*/ 32 h 379"/>
                  <a:gd name="T74" fmla="*/ 213 w 283"/>
                  <a:gd name="T75" fmla="*/ 23 h 379"/>
                  <a:gd name="T76" fmla="*/ 200 w 283"/>
                  <a:gd name="T77" fmla="*/ 14 h 379"/>
                  <a:gd name="T78" fmla="*/ 186 w 283"/>
                  <a:gd name="T79" fmla="*/ 8 h 379"/>
                  <a:gd name="T80" fmla="*/ 170 w 283"/>
                  <a:gd name="T81" fmla="*/ 2 h 379"/>
                  <a:gd name="T82" fmla="*/ 153 w 283"/>
                  <a:gd name="T83" fmla="*/ 0 h 379"/>
                  <a:gd name="T84" fmla="*/ 136 w 283"/>
                  <a:gd name="T85" fmla="*/ 1 h 379"/>
                  <a:gd name="T86" fmla="*/ 117 w 283"/>
                  <a:gd name="T87" fmla="*/ 3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3" h="379">
                    <a:moveTo>
                      <a:pt x="109" y="7"/>
                    </a:moveTo>
                    <a:lnTo>
                      <a:pt x="99" y="10"/>
                    </a:lnTo>
                    <a:lnTo>
                      <a:pt x="91" y="12"/>
                    </a:lnTo>
                    <a:lnTo>
                      <a:pt x="84" y="14"/>
                    </a:lnTo>
                    <a:lnTo>
                      <a:pt x="77" y="15"/>
                    </a:lnTo>
                    <a:lnTo>
                      <a:pt x="70" y="18"/>
                    </a:lnTo>
                    <a:lnTo>
                      <a:pt x="61" y="22"/>
                    </a:lnTo>
                    <a:lnTo>
                      <a:pt x="53" y="27"/>
                    </a:lnTo>
                    <a:lnTo>
                      <a:pt x="41" y="36"/>
                    </a:lnTo>
                    <a:lnTo>
                      <a:pt x="34" y="42"/>
                    </a:lnTo>
                    <a:lnTo>
                      <a:pt x="29" y="49"/>
                    </a:lnTo>
                    <a:lnTo>
                      <a:pt x="24" y="56"/>
                    </a:lnTo>
                    <a:lnTo>
                      <a:pt x="18" y="66"/>
                    </a:lnTo>
                    <a:lnTo>
                      <a:pt x="14" y="76"/>
                    </a:lnTo>
                    <a:lnTo>
                      <a:pt x="11" y="87"/>
                    </a:lnTo>
                    <a:lnTo>
                      <a:pt x="6" y="98"/>
                    </a:lnTo>
                    <a:lnTo>
                      <a:pt x="4" y="110"/>
                    </a:lnTo>
                    <a:lnTo>
                      <a:pt x="2" y="121"/>
                    </a:lnTo>
                    <a:lnTo>
                      <a:pt x="1" y="133"/>
                    </a:lnTo>
                    <a:lnTo>
                      <a:pt x="0" y="143"/>
                    </a:lnTo>
                    <a:lnTo>
                      <a:pt x="0" y="155"/>
                    </a:lnTo>
                    <a:lnTo>
                      <a:pt x="1" y="166"/>
                    </a:lnTo>
                    <a:lnTo>
                      <a:pt x="3" y="176"/>
                    </a:lnTo>
                    <a:lnTo>
                      <a:pt x="5" y="185"/>
                    </a:lnTo>
                    <a:lnTo>
                      <a:pt x="10" y="194"/>
                    </a:lnTo>
                    <a:lnTo>
                      <a:pt x="18" y="209"/>
                    </a:lnTo>
                    <a:lnTo>
                      <a:pt x="28" y="221"/>
                    </a:lnTo>
                    <a:lnTo>
                      <a:pt x="40" y="231"/>
                    </a:lnTo>
                    <a:lnTo>
                      <a:pt x="52" y="241"/>
                    </a:lnTo>
                    <a:lnTo>
                      <a:pt x="65" y="250"/>
                    </a:lnTo>
                    <a:lnTo>
                      <a:pt x="77" y="259"/>
                    </a:lnTo>
                    <a:lnTo>
                      <a:pt x="91" y="268"/>
                    </a:lnTo>
                    <a:lnTo>
                      <a:pt x="104" y="279"/>
                    </a:lnTo>
                    <a:lnTo>
                      <a:pt x="115" y="293"/>
                    </a:lnTo>
                    <a:lnTo>
                      <a:pt x="122" y="307"/>
                    </a:lnTo>
                    <a:lnTo>
                      <a:pt x="126" y="323"/>
                    </a:lnTo>
                    <a:lnTo>
                      <a:pt x="130" y="337"/>
                    </a:lnTo>
                    <a:lnTo>
                      <a:pt x="136" y="351"/>
                    </a:lnTo>
                    <a:lnTo>
                      <a:pt x="145" y="363"/>
                    </a:lnTo>
                    <a:lnTo>
                      <a:pt x="159" y="373"/>
                    </a:lnTo>
                    <a:lnTo>
                      <a:pt x="182" y="377"/>
                    </a:lnTo>
                    <a:lnTo>
                      <a:pt x="194" y="378"/>
                    </a:lnTo>
                    <a:lnTo>
                      <a:pt x="206" y="378"/>
                    </a:lnTo>
                    <a:lnTo>
                      <a:pt x="216" y="377"/>
                    </a:lnTo>
                    <a:lnTo>
                      <a:pt x="227" y="375"/>
                    </a:lnTo>
                    <a:lnTo>
                      <a:pt x="236" y="371"/>
                    </a:lnTo>
                    <a:lnTo>
                      <a:pt x="244" y="367"/>
                    </a:lnTo>
                    <a:lnTo>
                      <a:pt x="252" y="362"/>
                    </a:lnTo>
                    <a:lnTo>
                      <a:pt x="258" y="355"/>
                    </a:lnTo>
                    <a:lnTo>
                      <a:pt x="265" y="348"/>
                    </a:lnTo>
                    <a:lnTo>
                      <a:pt x="269" y="340"/>
                    </a:lnTo>
                    <a:lnTo>
                      <a:pt x="273" y="330"/>
                    </a:lnTo>
                    <a:lnTo>
                      <a:pt x="277" y="320"/>
                    </a:lnTo>
                    <a:lnTo>
                      <a:pt x="279" y="308"/>
                    </a:lnTo>
                    <a:lnTo>
                      <a:pt x="281" y="297"/>
                    </a:lnTo>
                    <a:lnTo>
                      <a:pt x="282" y="284"/>
                    </a:lnTo>
                    <a:lnTo>
                      <a:pt x="282" y="269"/>
                    </a:lnTo>
                    <a:lnTo>
                      <a:pt x="281" y="253"/>
                    </a:lnTo>
                    <a:lnTo>
                      <a:pt x="281" y="237"/>
                    </a:lnTo>
                    <a:lnTo>
                      <a:pt x="279" y="221"/>
                    </a:lnTo>
                    <a:lnTo>
                      <a:pt x="278" y="203"/>
                    </a:lnTo>
                    <a:lnTo>
                      <a:pt x="276" y="186"/>
                    </a:lnTo>
                    <a:lnTo>
                      <a:pt x="273" y="168"/>
                    </a:lnTo>
                    <a:lnTo>
                      <a:pt x="271" y="151"/>
                    </a:lnTo>
                    <a:lnTo>
                      <a:pt x="268" y="135"/>
                    </a:lnTo>
                    <a:lnTo>
                      <a:pt x="265" y="118"/>
                    </a:lnTo>
                    <a:lnTo>
                      <a:pt x="262" y="103"/>
                    </a:lnTo>
                    <a:lnTo>
                      <a:pt x="257" y="89"/>
                    </a:lnTo>
                    <a:lnTo>
                      <a:pt x="253" y="76"/>
                    </a:lnTo>
                    <a:lnTo>
                      <a:pt x="248" y="64"/>
                    </a:lnTo>
                    <a:lnTo>
                      <a:pt x="242" y="52"/>
                    </a:lnTo>
                    <a:lnTo>
                      <a:pt x="237" y="43"/>
                    </a:lnTo>
                    <a:lnTo>
                      <a:pt x="230" y="36"/>
                    </a:lnTo>
                    <a:lnTo>
                      <a:pt x="225" y="32"/>
                    </a:lnTo>
                    <a:lnTo>
                      <a:pt x="220" y="27"/>
                    </a:lnTo>
                    <a:lnTo>
                      <a:pt x="213" y="23"/>
                    </a:lnTo>
                    <a:lnTo>
                      <a:pt x="208" y="18"/>
                    </a:lnTo>
                    <a:lnTo>
                      <a:pt x="200" y="14"/>
                    </a:lnTo>
                    <a:lnTo>
                      <a:pt x="193" y="11"/>
                    </a:lnTo>
                    <a:lnTo>
                      <a:pt x="186" y="8"/>
                    </a:lnTo>
                    <a:lnTo>
                      <a:pt x="179" y="5"/>
                    </a:lnTo>
                    <a:lnTo>
                      <a:pt x="170" y="2"/>
                    </a:lnTo>
                    <a:lnTo>
                      <a:pt x="161" y="1"/>
                    </a:lnTo>
                    <a:lnTo>
                      <a:pt x="153" y="0"/>
                    </a:lnTo>
                    <a:lnTo>
                      <a:pt x="144" y="0"/>
                    </a:lnTo>
                    <a:lnTo>
                      <a:pt x="136" y="1"/>
                    </a:lnTo>
                    <a:lnTo>
                      <a:pt x="126" y="2"/>
                    </a:lnTo>
                    <a:lnTo>
                      <a:pt x="117" y="3"/>
                    </a:lnTo>
                    <a:lnTo>
                      <a:pt x="109" y="7"/>
                    </a:lnTo>
                  </a:path>
                </a:pathLst>
              </a:custGeom>
              <a:solidFill>
                <a:srgbClr val="F76681"/>
              </a:solidFill>
              <a:ln w="12700" cap="rnd" cmpd="sng">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33" name="Freeform 15"/>
              <p:cNvSpPr>
                <a:spLocks/>
              </p:cNvSpPr>
              <p:nvPr/>
            </p:nvSpPr>
            <p:spPr bwMode="auto">
              <a:xfrm>
                <a:off x="1144" y="3384"/>
                <a:ext cx="219" cy="340"/>
              </a:xfrm>
              <a:custGeom>
                <a:avLst/>
                <a:gdLst>
                  <a:gd name="T0" fmla="*/ 16 w 219"/>
                  <a:gd name="T1" fmla="*/ 19 h 340"/>
                  <a:gd name="T2" fmla="*/ 9 w 219"/>
                  <a:gd name="T3" fmla="*/ 32 h 340"/>
                  <a:gd name="T4" fmla="*/ 3 w 219"/>
                  <a:gd name="T5" fmla="*/ 48 h 340"/>
                  <a:gd name="T6" fmla="*/ 0 w 219"/>
                  <a:gd name="T7" fmla="*/ 67 h 340"/>
                  <a:gd name="T8" fmla="*/ 0 w 219"/>
                  <a:gd name="T9" fmla="*/ 88 h 340"/>
                  <a:gd name="T10" fmla="*/ 2 w 219"/>
                  <a:gd name="T11" fmla="*/ 110 h 340"/>
                  <a:gd name="T12" fmla="*/ 9 w 219"/>
                  <a:gd name="T13" fmla="*/ 134 h 340"/>
                  <a:gd name="T14" fmla="*/ 17 w 219"/>
                  <a:gd name="T15" fmla="*/ 160 h 340"/>
                  <a:gd name="T16" fmla="*/ 29 w 219"/>
                  <a:gd name="T17" fmla="*/ 186 h 340"/>
                  <a:gd name="T18" fmla="*/ 37 w 219"/>
                  <a:gd name="T19" fmla="*/ 209 h 340"/>
                  <a:gd name="T20" fmla="*/ 42 w 219"/>
                  <a:gd name="T21" fmla="*/ 229 h 340"/>
                  <a:gd name="T22" fmla="*/ 43 w 219"/>
                  <a:gd name="T23" fmla="*/ 247 h 340"/>
                  <a:gd name="T24" fmla="*/ 45 w 219"/>
                  <a:gd name="T25" fmla="*/ 263 h 340"/>
                  <a:gd name="T26" fmla="*/ 49 w 219"/>
                  <a:gd name="T27" fmla="*/ 278 h 340"/>
                  <a:gd name="T28" fmla="*/ 55 w 219"/>
                  <a:gd name="T29" fmla="*/ 294 h 340"/>
                  <a:gd name="T30" fmla="*/ 66 w 219"/>
                  <a:gd name="T31" fmla="*/ 308 h 340"/>
                  <a:gd name="T32" fmla="*/ 82 w 219"/>
                  <a:gd name="T33" fmla="*/ 322 h 340"/>
                  <a:gd name="T34" fmla="*/ 98 w 219"/>
                  <a:gd name="T35" fmla="*/ 331 h 340"/>
                  <a:gd name="T36" fmla="*/ 112 w 219"/>
                  <a:gd name="T37" fmla="*/ 337 h 340"/>
                  <a:gd name="T38" fmla="*/ 127 w 219"/>
                  <a:gd name="T39" fmla="*/ 339 h 340"/>
                  <a:gd name="T40" fmla="*/ 142 w 219"/>
                  <a:gd name="T41" fmla="*/ 336 h 340"/>
                  <a:gd name="T42" fmla="*/ 156 w 219"/>
                  <a:gd name="T43" fmla="*/ 328 h 340"/>
                  <a:gd name="T44" fmla="*/ 170 w 219"/>
                  <a:gd name="T45" fmla="*/ 317 h 340"/>
                  <a:gd name="T46" fmla="*/ 184 w 219"/>
                  <a:gd name="T47" fmla="*/ 301 h 340"/>
                  <a:gd name="T48" fmla="*/ 198 w 219"/>
                  <a:gd name="T49" fmla="*/ 281 h 340"/>
                  <a:gd name="T50" fmla="*/ 208 w 219"/>
                  <a:gd name="T51" fmla="*/ 260 h 340"/>
                  <a:gd name="T52" fmla="*/ 215 w 219"/>
                  <a:gd name="T53" fmla="*/ 239 h 340"/>
                  <a:gd name="T54" fmla="*/ 218 w 219"/>
                  <a:gd name="T55" fmla="*/ 220 h 340"/>
                  <a:gd name="T56" fmla="*/ 218 w 219"/>
                  <a:gd name="T57" fmla="*/ 200 h 340"/>
                  <a:gd name="T58" fmla="*/ 217 w 219"/>
                  <a:gd name="T59" fmla="*/ 182 h 340"/>
                  <a:gd name="T60" fmla="*/ 213 w 219"/>
                  <a:gd name="T61" fmla="*/ 166 h 340"/>
                  <a:gd name="T62" fmla="*/ 208 w 219"/>
                  <a:gd name="T63" fmla="*/ 148 h 340"/>
                  <a:gd name="T64" fmla="*/ 202 w 219"/>
                  <a:gd name="T65" fmla="*/ 133 h 340"/>
                  <a:gd name="T66" fmla="*/ 193 w 219"/>
                  <a:gd name="T67" fmla="*/ 118 h 340"/>
                  <a:gd name="T68" fmla="*/ 185 w 219"/>
                  <a:gd name="T69" fmla="*/ 102 h 340"/>
                  <a:gd name="T70" fmla="*/ 175 w 219"/>
                  <a:gd name="T71" fmla="*/ 86 h 340"/>
                  <a:gd name="T72" fmla="*/ 164 w 219"/>
                  <a:gd name="T73" fmla="*/ 71 h 340"/>
                  <a:gd name="T74" fmla="*/ 152 w 219"/>
                  <a:gd name="T75" fmla="*/ 56 h 340"/>
                  <a:gd name="T76" fmla="*/ 140 w 219"/>
                  <a:gd name="T77" fmla="*/ 44 h 340"/>
                  <a:gd name="T78" fmla="*/ 127 w 219"/>
                  <a:gd name="T79" fmla="*/ 34 h 340"/>
                  <a:gd name="T80" fmla="*/ 114 w 219"/>
                  <a:gd name="T81" fmla="*/ 24 h 340"/>
                  <a:gd name="T82" fmla="*/ 103 w 219"/>
                  <a:gd name="T83" fmla="*/ 17 h 340"/>
                  <a:gd name="T84" fmla="*/ 91 w 219"/>
                  <a:gd name="T85" fmla="*/ 10 h 340"/>
                  <a:gd name="T86" fmla="*/ 79 w 219"/>
                  <a:gd name="T87" fmla="*/ 4 h 340"/>
                  <a:gd name="T88" fmla="*/ 66 w 219"/>
                  <a:gd name="T89" fmla="*/ 1 h 340"/>
                  <a:gd name="T90" fmla="*/ 53 w 219"/>
                  <a:gd name="T91" fmla="*/ 0 h 340"/>
                  <a:gd name="T92" fmla="*/ 41 w 219"/>
                  <a:gd name="T93" fmla="*/ 3 h 340"/>
                  <a:gd name="T94" fmla="*/ 27 w 219"/>
                  <a:gd name="T95" fmla="*/ 10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9" h="340">
                    <a:moveTo>
                      <a:pt x="20" y="15"/>
                    </a:moveTo>
                    <a:lnTo>
                      <a:pt x="16" y="19"/>
                    </a:lnTo>
                    <a:lnTo>
                      <a:pt x="12" y="26"/>
                    </a:lnTo>
                    <a:lnTo>
                      <a:pt x="9" y="32"/>
                    </a:lnTo>
                    <a:lnTo>
                      <a:pt x="5" y="40"/>
                    </a:lnTo>
                    <a:lnTo>
                      <a:pt x="3" y="48"/>
                    </a:lnTo>
                    <a:lnTo>
                      <a:pt x="1" y="56"/>
                    </a:lnTo>
                    <a:lnTo>
                      <a:pt x="0" y="67"/>
                    </a:lnTo>
                    <a:lnTo>
                      <a:pt x="0" y="77"/>
                    </a:lnTo>
                    <a:lnTo>
                      <a:pt x="0" y="88"/>
                    </a:lnTo>
                    <a:lnTo>
                      <a:pt x="1" y="99"/>
                    </a:lnTo>
                    <a:lnTo>
                      <a:pt x="2" y="110"/>
                    </a:lnTo>
                    <a:lnTo>
                      <a:pt x="5" y="122"/>
                    </a:lnTo>
                    <a:lnTo>
                      <a:pt x="9" y="134"/>
                    </a:lnTo>
                    <a:lnTo>
                      <a:pt x="13" y="147"/>
                    </a:lnTo>
                    <a:lnTo>
                      <a:pt x="17" y="160"/>
                    </a:lnTo>
                    <a:lnTo>
                      <a:pt x="24" y="173"/>
                    </a:lnTo>
                    <a:lnTo>
                      <a:pt x="29" y="186"/>
                    </a:lnTo>
                    <a:lnTo>
                      <a:pt x="33" y="198"/>
                    </a:lnTo>
                    <a:lnTo>
                      <a:pt x="37" y="209"/>
                    </a:lnTo>
                    <a:lnTo>
                      <a:pt x="40" y="219"/>
                    </a:lnTo>
                    <a:lnTo>
                      <a:pt x="42" y="229"/>
                    </a:lnTo>
                    <a:lnTo>
                      <a:pt x="43" y="238"/>
                    </a:lnTo>
                    <a:lnTo>
                      <a:pt x="43" y="247"/>
                    </a:lnTo>
                    <a:lnTo>
                      <a:pt x="45" y="256"/>
                    </a:lnTo>
                    <a:lnTo>
                      <a:pt x="45" y="263"/>
                    </a:lnTo>
                    <a:lnTo>
                      <a:pt x="46" y="272"/>
                    </a:lnTo>
                    <a:lnTo>
                      <a:pt x="49" y="278"/>
                    </a:lnTo>
                    <a:lnTo>
                      <a:pt x="51" y="286"/>
                    </a:lnTo>
                    <a:lnTo>
                      <a:pt x="55" y="294"/>
                    </a:lnTo>
                    <a:lnTo>
                      <a:pt x="60" y="301"/>
                    </a:lnTo>
                    <a:lnTo>
                      <a:pt x="66" y="308"/>
                    </a:lnTo>
                    <a:lnTo>
                      <a:pt x="74" y="315"/>
                    </a:lnTo>
                    <a:lnTo>
                      <a:pt x="82" y="322"/>
                    </a:lnTo>
                    <a:lnTo>
                      <a:pt x="90" y="327"/>
                    </a:lnTo>
                    <a:lnTo>
                      <a:pt x="98" y="331"/>
                    </a:lnTo>
                    <a:lnTo>
                      <a:pt x="106" y="335"/>
                    </a:lnTo>
                    <a:lnTo>
                      <a:pt x="112" y="337"/>
                    </a:lnTo>
                    <a:lnTo>
                      <a:pt x="120" y="338"/>
                    </a:lnTo>
                    <a:lnTo>
                      <a:pt x="127" y="339"/>
                    </a:lnTo>
                    <a:lnTo>
                      <a:pt x="135" y="338"/>
                    </a:lnTo>
                    <a:lnTo>
                      <a:pt x="142" y="336"/>
                    </a:lnTo>
                    <a:lnTo>
                      <a:pt x="149" y="333"/>
                    </a:lnTo>
                    <a:lnTo>
                      <a:pt x="156" y="328"/>
                    </a:lnTo>
                    <a:lnTo>
                      <a:pt x="162" y="323"/>
                    </a:lnTo>
                    <a:lnTo>
                      <a:pt x="170" y="317"/>
                    </a:lnTo>
                    <a:lnTo>
                      <a:pt x="176" y="310"/>
                    </a:lnTo>
                    <a:lnTo>
                      <a:pt x="184" y="301"/>
                    </a:lnTo>
                    <a:lnTo>
                      <a:pt x="191" y="290"/>
                    </a:lnTo>
                    <a:lnTo>
                      <a:pt x="198" y="281"/>
                    </a:lnTo>
                    <a:lnTo>
                      <a:pt x="204" y="270"/>
                    </a:lnTo>
                    <a:lnTo>
                      <a:pt x="208" y="260"/>
                    </a:lnTo>
                    <a:lnTo>
                      <a:pt x="213" y="249"/>
                    </a:lnTo>
                    <a:lnTo>
                      <a:pt x="215" y="239"/>
                    </a:lnTo>
                    <a:lnTo>
                      <a:pt x="217" y="230"/>
                    </a:lnTo>
                    <a:lnTo>
                      <a:pt x="218" y="220"/>
                    </a:lnTo>
                    <a:lnTo>
                      <a:pt x="218" y="210"/>
                    </a:lnTo>
                    <a:lnTo>
                      <a:pt x="218" y="200"/>
                    </a:lnTo>
                    <a:lnTo>
                      <a:pt x="218" y="192"/>
                    </a:lnTo>
                    <a:lnTo>
                      <a:pt x="217" y="182"/>
                    </a:lnTo>
                    <a:lnTo>
                      <a:pt x="215" y="173"/>
                    </a:lnTo>
                    <a:lnTo>
                      <a:pt x="213" y="166"/>
                    </a:lnTo>
                    <a:lnTo>
                      <a:pt x="211" y="157"/>
                    </a:lnTo>
                    <a:lnTo>
                      <a:pt x="208" y="148"/>
                    </a:lnTo>
                    <a:lnTo>
                      <a:pt x="205" y="141"/>
                    </a:lnTo>
                    <a:lnTo>
                      <a:pt x="202" y="133"/>
                    </a:lnTo>
                    <a:lnTo>
                      <a:pt x="198" y="126"/>
                    </a:lnTo>
                    <a:lnTo>
                      <a:pt x="193" y="118"/>
                    </a:lnTo>
                    <a:lnTo>
                      <a:pt x="189" y="109"/>
                    </a:lnTo>
                    <a:lnTo>
                      <a:pt x="185" y="102"/>
                    </a:lnTo>
                    <a:lnTo>
                      <a:pt x="181" y="94"/>
                    </a:lnTo>
                    <a:lnTo>
                      <a:pt x="175" y="86"/>
                    </a:lnTo>
                    <a:lnTo>
                      <a:pt x="170" y="79"/>
                    </a:lnTo>
                    <a:lnTo>
                      <a:pt x="164" y="71"/>
                    </a:lnTo>
                    <a:lnTo>
                      <a:pt x="158" y="64"/>
                    </a:lnTo>
                    <a:lnTo>
                      <a:pt x="152" y="56"/>
                    </a:lnTo>
                    <a:lnTo>
                      <a:pt x="146" y="51"/>
                    </a:lnTo>
                    <a:lnTo>
                      <a:pt x="140" y="44"/>
                    </a:lnTo>
                    <a:lnTo>
                      <a:pt x="133" y="38"/>
                    </a:lnTo>
                    <a:lnTo>
                      <a:pt x="127" y="34"/>
                    </a:lnTo>
                    <a:lnTo>
                      <a:pt x="120" y="28"/>
                    </a:lnTo>
                    <a:lnTo>
                      <a:pt x="114" y="24"/>
                    </a:lnTo>
                    <a:lnTo>
                      <a:pt x="108" y="21"/>
                    </a:lnTo>
                    <a:lnTo>
                      <a:pt x="103" y="17"/>
                    </a:lnTo>
                    <a:lnTo>
                      <a:pt x="97" y="13"/>
                    </a:lnTo>
                    <a:lnTo>
                      <a:pt x="91" y="10"/>
                    </a:lnTo>
                    <a:lnTo>
                      <a:pt x="85" y="6"/>
                    </a:lnTo>
                    <a:lnTo>
                      <a:pt x="79" y="4"/>
                    </a:lnTo>
                    <a:lnTo>
                      <a:pt x="73" y="2"/>
                    </a:lnTo>
                    <a:lnTo>
                      <a:pt x="66" y="1"/>
                    </a:lnTo>
                    <a:lnTo>
                      <a:pt x="60" y="0"/>
                    </a:lnTo>
                    <a:lnTo>
                      <a:pt x="53" y="0"/>
                    </a:lnTo>
                    <a:lnTo>
                      <a:pt x="47" y="1"/>
                    </a:lnTo>
                    <a:lnTo>
                      <a:pt x="41" y="3"/>
                    </a:lnTo>
                    <a:lnTo>
                      <a:pt x="33" y="6"/>
                    </a:lnTo>
                    <a:lnTo>
                      <a:pt x="27" y="10"/>
                    </a:lnTo>
                    <a:lnTo>
                      <a:pt x="20" y="15"/>
                    </a:lnTo>
                  </a:path>
                </a:pathLst>
              </a:custGeom>
              <a:solidFill>
                <a:srgbClr val="F76681"/>
              </a:solidFill>
              <a:ln w="12700" cap="rnd" cmpd="sng">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34" name="Freeform 16"/>
              <p:cNvSpPr>
                <a:spLocks/>
              </p:cNvSpPr>
              <p:nvPr/>
            </p:nvSpPr>
            <p:spPr bwMode="auto">
              <a:xfrm>
                <a:off x="1369" y="3102"/>
                <a:ext cx="216" cy="292"/>
              </a:xfrm>
              <a:custGeom>
                <a:avLst/>
                <a:gdLst>
                  <a:gd name="T0" fmla="*/ 2 w 216"/>
                  <a:gd name="T1" fmla="*/ 128 h 292"/>
                  <a:gd name="T2" fmla="*/ 9 w 216"/>
                  <a:gd name="T3" fmla="*/ 153 h 292"/>
                  <a:gd name="T4" fmla="*/ 20 w 216"/>
                  <a:gd name="T5" fmla="*/ 174 h 292"/>
                  <a:gd name="T6" fmla="*/ 31 w 216"/>
                  <a:gd name="T7" fmla="*/ 191 h 292"/>
                  <a:gd name="T8" fmla="*/ 37 w 216"/>
                  <a:gd name="T9" fmla="*/ 209 h 292"/>
                  <a:gd name="T10" fmla="*/ 56 w 216"/>
                  <a:gd name="T11" fmla="*/ 231 h 292"/>
                  <a:gd name="T12" fmla="*/ 82 w 216"/>
                  <a:gd name="T13" fmla="*/ 257 h 292"/>
                  <a:gd name="T14" fmla="*/ 115 w 216"/>
                  <a:gd name="T15" fmla="*/ 279 h 292"/>
                  <a:gd name="T16" fmla="*/ 141 w 216"/>
                  <a:gd name="T17" fmla="*/ 291 h 292"/>
                  <a:gd name="T18" fmla="*/ 159 w 216"/>
                  <a:gd name="T19" fmla="*/ 288 h 292"/>
                  <a:gd name="T20" fmla="*/ 172 w 216"/>
                  <a:gd name="T21" fmla="*/ 275 h 292"/>
                  <a:gd name="T22" fmla="*/ 179 w 216"/>
                  <a:gd name="T23" fmla="*/ 251 h 292"/>
                  <a:gd name="T24" fmla="*/ 177 w 216"/>
                  <a:gd name="T25" fmla="*/ 226 h 292"/>
                  <a:gd name="T26" fmla="*/ 170 w 216"/>
                  <a:gd name="T27" fmla="*/ 209 h 292"/>
                  <a:gd name="T28" fmla="*/ 163 w 216"/>
                  <a:gd name="T29" fmla="*/ 192 h 292"/>
                  <a:gd name="T30" fmla="*/ 160 w 216"/>
                  <a:gd name="T31" fmla="*/ 170 h 292"/>
                  <a:gd name="T32" fmla="*/ 165 w 216"/>
                  <a:gd name="T33" fmla="*/ 144 h 292"/>
                  <a:gd name="T34" fmla="*/ 172 w 216"/>
                  <a:gd name="T35" fmla="*/ 128 h 292"/>
                  <a:gd name="T36" fmla="*/ 180 w 216"/>
                  <a:gd name="T37" fmla="*/ 117 h 292"/>
                  <a:gd name="T38" fmla="*/ 190 w 216"/>
                  <a:gd name="T39" fmla="*/ 108 h 292"/>
                  <a:gd name="T40" fmla="*/ 199 w 216"/>
                  <a:gd name="T41" fmla="*/ 99 h 292"/>
                  <a:gd name="T42" fmla="*/ 206 w 216"/>
                  <a:gd name="T43" fmla="*/ 88 h 292"/>
                  <a:gd name="T44" fmla="*/ 212 w 216"/>
                  <a:gd name="T45" fmla="*/ 76 h 292"/>
                  <a:gd name="T46" fmla="*/ 215 w 216"/>
                  <a:gd name="T47" fmla="*/ 60 h 292"/>
                  <a:gd name="T48" fmla="*/ 211 w 216"/>
                  <a:gd name="T49" fmla="*/ 32 h 292"/>
                  <a:gd name="T50" fmla="*/ 198 w 216"/>
                  <a:gd name="T51" fmla="*/ 9 h 292"/>
                  <a:gd name="T52" fmla="*/ 179 w 216"/>
                  <a:gd name="T53" fmla="*/ 0 h 292"/>
                  <a:gd name="T54" fmla="*/ 156 w 216"/>
                  <a:gd name="T55" fmla="*/ 1 h 292"/>
                  <a:gd name="T56" fmla="*/ 132 w 216"/>
                  <a:gd name="T57" fmla="*/ 8 h 292"/>
                  <a:gd name="T58" fmla="*/ 109 w 216"/>
                  <a:gd name="T59" fmla="*/ 24 h 292"/>
                  <a:gd name="T60" fmla="*/ 86 w 216"/>
                  <a:gd name="T61" fmla="*/ 42 h 292"/>
                  <a:gd name="T62" fmla="*/ 63 w 216"/>
                  <a:gd name="T63" fmla="*/ 57 h 292"/>
                  <a:gd name="T64" fmla="*/ 35 w 216"/>
                  <a:gd name="T65" fmla="*/ 66 h 292"/>
                  <a:gd name="T66" fmla="*/ 13 w 216"/>
                  <a:gd name="T67" fmla="*/ 77 h 292"/>
                  <a:gd name="T68" fmla="*/ 3 w 216"/>
                  <a:gd name="T69" fmla="*/ 88 h 292"/>
                  <a:gd name="T70" fmla="*/ 0 w 216"/>
                  <a:gd name="T71" fmla="*/ 104 h 2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 h="292">
                    <a:moveTo>
                      <a:pt x="0" y="114"/>
                    </a:moveTo>
                    <a:lnTo>
                      <a:pt x="2" y="128"/>
                    </a:lnTo>
                    <a:lnTo>
                      <a:pt x="4" y="142"/>
                    </a:lnTo>
                    <a:lnTo>
                      <a:pt x="9" y="153"/>
                    </a:lnTo>
                    <a:lnTo>
                      <a:pt x="14" y="164"/>
                    </a:lnTo>
                    <a:lnTo>
                      <a:pt x="20" y="174"/>
                    </a:lnTo>
                    <a:lnTo>
                      <a:pt x="25" y="182"/>
                    </a:lnTo>
                    <a:lnTo>
                      <a:pt x="31" y="191"/>
                    </a:lnTo>
                    <a:lnTo>
                      <a:pt x="34" y="200"/>
                    </a:lnTo>
                    <a:lnTo>
                      <a:pt x="37" y="209"/>
                    </a:lnTo>
                    <a:lnTo>
                      <a:pt x="45" y="219"/>
                    </a:lnTo>
                    <a:lnTo>
                      <a:pt x="56" y="231"/>
                    </a:lnTo>
                    <a:lnTo>
                      <a:pt x="68" y="244"/>
                    </a:lnTo>
                    <a:lnTo>
                      <a:pt x="82" y="257"/>
                    </a:lnTo>
                    <a:lnTo>
                      <a:pt x="98" y="269"/>
                    </a:lnTo>
                    <a:lnTo>
                      <a:pt x="115" y="279"/>
                    </a:lnTo>
                    <a:lnTo>
                      <a:pt x="131" y="288"/>
                    </a:lnTo>
                    <a:lnTo>
                      <a:pt x="141" y="291"/>
                    </a:lnTo>
                    <a:lnTo>
                      <a:pt x="151" y="291"/>
                    </a:lnTo>
                    <a:lnTo>
                      <a:pt x="159" y="288"/>
                    </a:lnTo>
                    <a:lnTo>
                      <a:pt x="167" y="282"/>
                    </a:lnTo>
                    <a:lnTo>
                      <a:pt x="172" y="275"/>
                    </a:lnTo>
                    <a:lnTo>
                      <a:pt x="177" y="265"/>
                    </a:lnTo>
                    <a:lnTo>
                      <a:pt x="179" y="251"/>
                    </a:lnTo>
                    <a:lnTo>
                      <a:pt x="179" y="237"/>
                    </a:lnTo>
                    <a:lnTo>
                      <a:pt x="177" y="226"/>
                    </a:lnTo>
                    <a:lnTo>
                      <a:pt x="174" y="216"/>
                    </a:lnTo>
                    <a:lnTo>
                      <a:pt x="170" y="209"/>
                    </a:lnTo>
                    <a:lnTo>
                      <a:pt x="166" y="202"/>
                    </a:lnTo>
                    <a:lnTo>
                      <a:pt x="163" y="192"/>
                    </a:lnTo>
                    <a:lnTo>
                      <a:pt x="160" y="182"/>
                    </a:lnTo>
                    <a:lnTo>
                      <a:pt x="160" y="170"/>
                    </a:lnTo>
                    <a:lnTo>
                      <a:pt x="163" y="153"/>
                    </a:lnTo>
                    <a:lnTo>
                      <a:pt x="165" y="144"/>
                    </a:lnTo>
                    <a:lnTo>
                      <a:pt x="168" y="136"/>
                    </a:lnTo>
                    <a:lnTo>
                      <a:pt x="172" y="128"/>
                    </a:lnTo>
                    <a:lnTo>
                      <a:pt x="176" y="123"/>
                    </a:lnTo>
                    <a:lnTo>
                      <a:pt x="180" y="117"/>
                    </a:lnTo>
                    <a:lnTo>
                      <a:pt x="186" y="112"/>
                    </a:lnTo>
                    <a:lnTo>
                      <a:pt x="190" y="108"/>
                    </a:lnTo>
                    <a:lnTo>
                      <a:pt x="194" y="103"/>
                    </a:lnTo>
                    <a:lnTo>
                      <a:pt x="199" y="99"/>
                    </a:lnTo>
                    <a:lnTo>
                      <a:pt x="203" y="94"/>
                    </a:lnTo>
                    <a:lnTo>
                      <a:pt x="206" y="88"/>
                    </a:lnTo>
                    <a:lnTo>
                      <a:pt x="210" y="82"/>
                    </a:lnTo>
                    <a:lnTo>
                      <a:pt x="212" y="76"/>
                    </a:lnTo>
                    <a:lnTo>
                      <a:pt x="214" y="68"/>
                    </a:lnTo>
                    <a:lnTo>
                      <a:pt x="215" y="60"/>
                    </a:lnTo>
                    <a:lnTo>
                      <a:pt x="214" y="49"/>
                    </a:lnTo>
                    <a:lnTo>
                      <a:pt x="211" y="32"/>
                    </a:lnTo>
                    <a:lnTo>
                      <a:pt x="205" y="18"/>
                    </a:lnTo>
                    <a:lnTo>
                      <a:pt x="198" y="9"/>
                    </a:lnTo>
                    <a:lnTo>
                      <a:pt x="189" y="3"/>
                    </a:lnTo>
                    <a:lnTo>
                      <a:pt x="179" y="0"/>
                    </a:lnTo>
                    <a:lnTo>
                      <a:pt x="168" y="0"/>
                    </a:lnTo>
                    <a:lnTo>
                      <a:pt x="156" y="1"/>
                    </a:lnTo>
                    <a:lnTo>
                      <a:pt x="144" y="3"/>
                    </a:lnTo>
                    <a:lnTo>
                      <a:pt x="132" y="8"/>
                    </a:lnTo>
                    <a:lnTo>
                      <a:pt x="120" y="15"/>
                    </a:lnTo>
                    <a:lnTo>
                      <a:pt x="109" y="24"/>
                    </a:lnTo>
                    <a:lnTo>
                      <a:pt x="98" y="33"/>
                    </a:lnTo>
                    <a:lnTo>
                      <a:pt x="86" y="42"/>
                    </a:lnTo>
                    <a:lnTo>
                      <a:pt x="75" y="51"/>
                    </a:lnTo>
                    <a:lnTo>
                      <a:pt x="63" y="57"/>
                    </a:lnTo>
                    <a:lnTo>
                      <a:pt x="51" y="61"/>
                    </a:lnTo>
                    <a:lnTo>
                      <a:pt x="35" y="66"/>
                    </a:lnTo>
                    <a:lnTo>
                      <a:pt x="22" y="70"/>
                    </a:lnTo>
                    <a:lnTo>
                      <a:pt x="13" y="77"/>
                    </a:lnTo>
                    <a:lnTo>
                      <a:pt x="7" y="82"/>
                    </a:lnTo>
                    <a:lnTo>
                      <a:pt x="3" y="88"/>
                    </a:lnTo>
                    <a:lnTo>
                      <a:pt x="1" y="96"/>
                    </a:lnTo>
                    <a:lnTo>
                      <a:pt x="0" y="104"/>
                    </a:lnTo>
                    <a:lnTo>
                      <a:pt x="0" y="114"/>
                    </a:lnTo>
                  </a:path>
                </a:pathLst>
              </a:custGeom>
              <a:solidFill>
                <a:srgbClr val="F76681"/>
              </a:solidFill>
              <a:ln w="12700" cap="rnd" cmpd="sng">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35" name="Freeform 17"/>
              <p:cNvSpPr>
                <a:spLocks/>
              </p:cNvSpPr>
              <p:nvPr/>
            </p:nvSpPr>
            <p:spPr bwMode="auto">
              <a:xfrm>
                <a:off x="1261" y="2718"/>
                <a:ext cx="312" cy="306"/>
              </a:xfrm>
              <a:custGeom>
                <a:avLst/>
                <a:gdLst>
                  <a:gd name="T0" fmla="*/ 6 w 312"/>
                  <a:gd name="T1" fmla="*/ 227 h 306"/>
                  <a:gd name="T2" fmla="*/ 11 w 312"/>
                  <a:gd name="T3" fmla="*/ 242 h 306"/>
                  <a:gd name="T4" fmla="*/ 18 w 312"/>
                  <a:gd name="T5" fmla="*/ 257 h 306"/>
                  <a:gd name="T6" fmla="*/ 30 w 312"/>
                  <a:gd name="T7" fmla="*/ 270 h 306"/>
                  <a:gd name="T8" fmla="*/ 44 w 312"/>
                  <a:gd name="T9" fmla="*/ 280 h 306"/>
                  <a:gd name="T10" fmla="*/ 61 w 312"/>
                  <a:gd name="T11" fmla="*/ 287 h 306"/>
                  <a:gd name="T12" fmla="*/ 84 w 312"/>
                  <a:gd name="T13" fmla="*/ 287 h 306"/>
                  <a:gd name="T14" fmla="*/ 111 w 312"/>
                  <a:gd name="T15" fmla="*/ 282 h 306"/>
                  <a:gd name="T16" fmla="*/ 135 w 312"/>
                  <a:gd name="T17" fmla="*/ 274 h 306"/>
                  <a:gd name="T18" fmla="*/ 150 w 312"/>
                  <a:gd name="T19" fmla="*/ 274 h 306"/>
                  <a:gd name="T20" fmla="*/ 165 w 312"/>
                  <a:gd name="T21" fmla="*/ 278 h 306"/>
                  <a:gd name="T22" fmla="*/ 180 w 312"/>
                  <a:gd name="T23" fmla="*/ 283 h 306"/>
                  <a:gd name="T24" fmla="*/ 196 w 312"/>
                  <a:gd name="T25" fmla="*/ 290 h 306"/>
                  <a:gd name="T26" fmla="*/ 211 w 312"/>
                  <a:gd name="T27" fmla="*/ 297 h 306"/>
                  <a:gd name="T28" fmla="*/ 227 w 312"/>
                  <a:gd name="T29" fmla="*/ 303 h 306"/>
                  <a:gd name="T30" fmla="*/ 244 w 312"/>
                  <a:gd name="T31" fmla="*/ 305 h 306"/>
                  <a:gd name="T32" fmla="*/ 262 w 312"/>
                  <a:gd name="T33" fmla="*/ 304 h 306"/>
                  <a:gd name="T34" fmla="*/ 277 w 312"/>
                  <a:gd name="T35" fmla="*/ 295 h 306"/>
                  <a:gd name="T36" fmla="*/ 289 w 312"/>
                  <a:gd name="T37" fmla="*/ 279 h 306"/>
                  <a:gd name="T38" fmla="*/ 300 w 312"/>
                  <a:gd name="T39" fmla="*/ 258 h 306"/>
                  <a:gd name="T40" fmla="*/ 308 w 312"/>
                  <a:gd name="T41" fmla="*/ 235 h 306"/>
                  <a:gd name="T42" fmla="*/ 311 w 312"/>
                  <a:gd name="T43" fmla="*/ 212 h 306"/>
                  <a:gd name="T44" fmla="*/ 311 w 312"/>
                  <a:gd name="T45" fmla="*/ 190 h 306"/>
                  <a:gd name="T46" fmla="*/ 308 w 312"/>
                  <a:gd name="T47" fmla="*/ 170 h 306"/>
                  <a:gd name="T48" fmla="*/ 300 w 312"/>
                  <a:gd name="T49" fmla="*/ 154 h 306"/>
                  <a:gd name="T50" fmla="*/ 293 w 312"/>
                  <a:gd name="T51" fmla="*/ 142 h 306"/>
                  <a:gd name="T52" fmla="*/ 288 w 312"/>
                  <a:gd name="T53" fmla="*/ 130 h 306"/>
                  <a:gd name="T54" fmla="*/ 283 w 312"/>
                  <a:gd name="T55" fmla="*/ 119 h 306"/>
                  <a:gd name="T56" fmla="*/ 281 w 312"/>
                  <a:gd name="T57" fmla="*/ 105 h 306"/>
                  <a:gd name="T58" fmla="*/ 279 w 312"/>
                  <a:gd name="T59" fmla="*/ 90 h 306"/>
                  <a:gd name="T60" fmla="*/ 278 w 312"/>
                  <a:gd name="T61" fmla="*/ 71 h 306"/>
                  <a:gd name="T62" fmla="*/ 278 w 312"/>
                  <a:gd name="T63" fmla="*/ 48 h 306"/>
                  <a:gd name="T64" fmla="*/ 277 w 312"/>
                  <a:gd name="T65" fmla="*/ 25 h 306"/>
                  <a:gd name="T66" fmla="*/ 267 w 312"/>
                  <a:gd name="T67" fmla="*/ 10 h 306"/>
                  <a:gd name="T68" fmla="*/ 250 w 312"/>
                  <a:gd name="T69" fmla="*/ 2 h 306"/>
                  <a:gd name="T70" fmla="*/ 228 w 312"/>
                  <a:gd name="T71" fmla="*/ 0 h 306"/>
                  <a:gd name="T72" fmla="*/ 203 w 312"/>
                  <a:gd name="T73" fmla="*/ 5 h 306"/>
                  <a:gd name="T74" fmla="*/ 177 w 312"/>
                  <a:gd name="T75" fmla="*/ 14 h 306"/>
                  <a:gd name="T76" fmla="*/ 153 w 312"/>
                  <a:gd name="T77" fmla="*/ 30 h 306"/>
                  <a:gd name="T78" fmla="*/ 133 w 312"/>
                  <a:gd name="T79" fmla="*/ 50 h 306"/>
                  <a:gd name="T80" fmla="*/ 116 w 312"/>
                  <a:gd name="T81" fmla="*/ 80 h 306"/>
                  <a:gd name="T82" fmla="*/ 92 w 312"/>
                  <a:gd name="T83" fmla="*/ 98 h 306"/>
                  <a:gd name="T84" fmla="*/ 67 w 312"/>
                  <a:gd name="T85" fmla="*/ 106 h 306"/>
                  <a:gd name="T86" fmla="*/ 46 w 312"/>
                  <a:gd name="T87" fmla="*/ 113 h 306"/>
                  <a:gd name="T88" fmla="*/ 31 w 312"/>
                  <a:gd name="T89" fmla="*/ 123 h 306"/>
                  <a:gd name="T90" fmla="*/ 15 w 312"/>
                  <a:gd name="T91" fmla="*/ 137 h 306"/>
                  <a:gd name="T92" fmla="*/ 3 w 312"/>
                  <a:gd name="T93" fmla="*/ 161 h 306"/>
                  <a:gd name="T94" fmla="*/ 0 w 312"/>
                  <a:gd name="T95" fmla="*/ 196 h 3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2" h="306">
                    <a:moveTo>
                      <a:pt x="5" y="219"/>
                    </a:moveTo>
                    <a:lnTo>
                      <a:pt x="6" y="227"/>
                    </a:lnTo>
                    <a:lnTo>
                      <a:pt x="8" y="234"/>
                    </a:lnTo>
                    <a:lnTo>
                      <a:pt x="11" y="242"/>
                    </a:lnTo>
                    <a:lnTo>
                      <a:pt x="15" y="249"/>
                    </a:lnTo>
                    <a:lnTo>
                      <a:pt x="18" y="257"/>
                    </a:lnTo>
                    <a:lnTo>
                      <a:pt x="23" y="263"/>
                    </a:lnTo>
                    <a:lnTo>
                      <a:pt x="30" y="270"/>
                    </a:lnTo>
                    <a:lnTo>
                      <a:pt x="36" y="275"/>
                    </a:lnTo>
                    <a:lnTo>
                      <a:pt x="44" y="280"/>
                    </a:lnTo>
                    <a:lnTo>
                      <a:pt x="52" y="283"/>
                    </a:lnTo>
                    <a:lnTo>
                      <a:pt x="61" y="287"/>
                    </a:lnTo>
                    <a:lnTo>
                      <a:pt x="71" y="288"/>
                    </a:lnTo>
                    <a:lnTo>
                      <a:pt x="84" y="287"/>
                    </a:lnTo>
                    <a:lnTo>
                      <a:pt x="98" y="286"/>
                    </a:lnTo>
                    <a:lnTo>
                      <a:pt x="111" y="282"/>
                    </a:lnTo>
                    <a:lnTo>
                      <a:pt x="129" y="276"/>
                    </a:lnTo>
                    <a:lnTo>
                      <a:pt x="135" y="274"/>
                    </a:lnTo>
                    <a:lnTo>
                      <a:pt x="143" y="274"/>
                    </a:lnTo>
                    <a:lnTo>
                      <a:pt x="150" y="274"/>
                    </a:lnTo>
                    <a:lnTo>
                      <a:pt x="157" y="275"/>
                    </a:lnTo>
                    <a:lnTo>
                      <a:pt x="165" y="278"/>
                    </a:lnTo>
                    <a:lnTo>
                      <a:pt x="172" y="280"/>
                    </a:lnTo>
                    <a:lnTo>
                      <a:pt x="180" y="283"/>
                    </a:lnTo>
                    <a:lnTo>
                      <a:pt x="188" y="287"/>
                    </a:lnTo>
                    <a:lnTo>
                      <a:pt x="196" y="290"/>
                    </a:lnTo>
                    <a:lnTo>
                      <a:pt x="203" y="294"/>
                    </a:lnTo>
                    <a:lnTo>
                      <a:pt x="211" y="297"/>
                    </a:lnTo>
                    <a:lnTo>
                      <a:pt x="219" y="300"/>
                    </a:lnTo>
                    <a:lnTo>
                      <a:pt x="227" y="303"/>
                    </a:lnTo>
                    <a:lnTo>
                      <a:pt x="236" y="305"/>
                    </a:lnTo>
                    <a:lnTo>
                      <a:pt x="244" y="305"/>
                    </a:lnTo>
                    <a:lnTo>
                      <a:pt x="252" y="305"/>
                    </a:lnTo>
                    <a:lnTo>
                      <a:pt x="262" y="304"/>
                    </a:lnTo>
                    <a:lnTo>
                      <a:pt x="269" y="300"/>
                    </a:lnTo>
                    <a:lnTo>
                      <a:pt x="277" y="295"/>
                    </a:lnTo>
                    <a:lnTo>
                      <a:pt x="283" y="288"/>
                    </a:lnTo>
                    <a:lnTo>
                      <a:pt x="289" y="279"/>
                    </a:lnTo>
                    <a:lnTo>
                      <a:pt x="295" y="270"/>
                    </a:lnTo>
                    <a:lnTo>
                      <a:pt x="300" y="258"/>
                    </a:lnTo>
                    <a:lnTo>
                      <a:pt x="304" y="248"/>
                    </a:lnTo>
                    <a:lnTo>
                      <a:pt x="308" y="235"/>
                    </a:lnTo>
                    <a:lnTo>
                      <a:pt x="310" y="224"/>
                    </a:lnTo>
                    <a:lnTo>
                      <a:pt x="311" y="212"/>
                    </a:lnTo>
                    <a:lnTo>
                      <a:pt x="311" y="201"/>
                    </a:lnTo>
                    <a:lnTo>
                      <a:pt x="311" y="190"/>
                    </a:lnTo>
                    <a:lnTo>
                      <a:pt x="310" y="179"/>
                    </a:lnTo>
                    <a:lnTo>
                      <a:pt x="308" y="170"/>
                    </a:lnTo>
                    <a:lnTo>
                      <a:pt x="303" y="162"/>
                    </a:lnTo>
                    <a:lnTo>
                      <a:pt x="300" y="154"/>
                    </a:lnTo>
                    <a:lnTo>
                      <a:pt x="296" y="149"/>
                    </a:lnTo>
                    <a:lnTo>
                      <a:pt x="293" y="142"/>
                    </a:lnTo>
                    <a:lnTo>
                      <a:pt x="289" y="136"/>
                    </a:lnTo>
                    <a:lnTo>
                      <a:pt x="288" y="130"/>
                    </a:lnTo>
                    <a:lnTo>
                      <a:pt x="286" y="125"/>
                    </a:lnTo>
                    <a:lnTo>
                      <a:pt x="283" y="119"/>
                    </a:lnTo>
                    <a:lnTo>
                      <a:pt x="282" y="112"/>
                    </a:lnTo>
                    <a:lnTo>
                      <a:pt x="281" y="105"/>
                    </a:lnTo>
                    <a:lnTo>
                      <a:pt x="280" y="98"/>
                    </a:lnTo>
                    <a:lnTo>
                      <a:pt x="279" y="90"/>
                    </a:lnTo>
                    <a:lnTo>
                      <a:pt x="278" y="81"/>
                    </a:lnTo>
                    <a:lnTo>
                      <a:pt x="278" y="71"/>
                    </a:lnTo>
                    <a:lnTo>
                      <a:pt x="278" y="61"/>
                    </a:lnTo>
                    <a:lnTo>
                      <a:pt x="278" y="48"/>
                    </a:lnTo>
                    <a:lnTo>
                      <a:pt x="278" y="34"/>
                    </a:lnTo>
                    <a:lnTo>
                      <a:pt x="277" y="25"/>
                    </a:lnTo>
                    <a:lnTo>
                      <a:pt x="273" y="17"/>
                    </a:lnTo>
                    <a:lnTo>
                      <a:pt x="267" y="10"/>
                    </a:lnTo>
                    <a:lnTo>
                      <a:pt x="259" y="6"/>
                    </a:lnTo>
                    <a:lnTo>
                      <a:pt x="250" y="2"/>
                    </a:lnTo>
                    <a:lnTo>
                      <a:pt x="240" y="0"/>
                    </a:lnTo>
                    <a:lnTo>
                      <a:pt x="228" y="0"/>
                    </a:lnTo>
                    <a:lnTo>
                      <a:pt x="216" y="1"/>
                    </a:lnTo>
                    <a:lnTo>
                      <a:pt x="203" y="5"/>
                    </a:lnTo>
                    <a:lnTo>
                      <a:pt x="189" y="8"/>
                    </a:lnTo>
                    <a:lnTo>
                      <a:pt x="177" y="14"/>
                    </a:lnTo>
                    <a:lnTo>
                      <a:pt x="165" y="21"/>
                    </a:lnTo>
                    <a:lnTo>
                      <a:pt x="153" y="30"/>
                    </a:lnTo>
                    <a:lnTo>
                      <a:pt x="142" y="40"/>
                    </a:lnTo>
                    <a:lnTo>
                      <a:pt x="133" y="50"/>
                    </a:lnTo>
                    <a:lnTo>
                      <a:pt x="126" y="64"/>
                    </a:lnTo>
                    <a:lnTo>
                      <a:pt x="116" y="80"/>
                    </a:lnTo>
                    <a:lnTo>
                      <a:pt x="104" y="91"/>
                    </a:lnTo>
                    <a:lnTo>
                      <a:pt x="92" y="98"/>
                    </a:lnTo>
                    <a:lnTo>
                      <a:pt x="79" y="104"/>
                    </a:lnTo>
                    <a:lnTo>
                      <a:pt x="67" y="106"/>
                    </a:lnTo>
                    <a:lnTo>
                      <a:pt x="56" y="110"/>
                    </a:lnTo>
                    <a:lnTo>
                      <a:pt x="46" y="113"/>
                    </a:lnTo>
                    <a:lnTo>
                      <a:pt x="38" y="118"/>
                    </a:lnTo>
                    <a:lnTo>
                      <a:pt x="31" y="123"/>
                    </a:lnTo>
                    <a:lnTo>
                      <a:pt x="23" y="130"/>
                    </a:lnTo>
                    <a:lnTo>
                      <a:pt x="15" y="137"/>
                    </a:lnTo>
                    <a:lnTo>
                      <a:pt x="9" y="149"/>
                    </a:lnTo>
                    <a:lnTo>
                      <a:pt x="3" y="161"/>
                    </a:lnTo>
                    <a:lnTo>
                      <a:pt x="0" y="177"/>
                    </a:lnTo>
                    <a:lnTo>
                      <a:pt x="0" y="196"/>
                    </a:lnTo>
                    <a:lnTo>
                      <a:pt x="5" y="219"/>
                    </a:lnTo>
                  </a:path>
                </a:pathLst>
              </a:custGeom>
              <a:solidFill>
                <a:srgbClr val="F76681"/>
              </a:solidFill>
              <a:ln w="12700" cap="rnd" cmpd="sng">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36" name="Freeform 18"/>
              <p:cNvSpPr>
                <a:spLocks/>
              </p:cNvSpPr>
              <p:nvPr/>
            </p:nvSpPr>
            <p:spPr bwMode="auto">
              <a:xfrm>
                <a:off x="1104" y="2380"/>
                <a:ext cx="121" cy="228"/>
              </a:xfrm>
              <a:custGeom>
                <a:avLst/>
                <a:gdLst>
                  <a:gd name="T0" fmla="*/ 58 w 121"/>
                  <a:gd name="T1" fmla="*/ 225 h 228"/>
                  <a:gd name="T2" fmla="*/ 48 w 121"/>
                  <a:gd name="T3" fmla="*/ 208 h 228"/>
                  <a:gd name="T4" fmla="*/ 41 w 121"/>
                  <a:gd name="T5" fmla="*/ 185 h 228"/>
                  <a:gd name="T6" fmla="*/ 34 w 121"/>
                  <a:gd name="T7" fmla="*/ 161 h 228"/>
                  <a:gd name="T8" fmla="*/ 28 w 121"/>
                  <a:gd name="T9" fmla="*/ 148 h 228"/>
                  <a:gd name="T10" fmla="*/ 23 w 121"/>
                  <a:gd name="T11" fmla="*/ 138 h 228"/>
                  <a:gd name="T12" fmla="*/ 17 w 121"/>
                  <a:gd name="T13" fmla="*/ 124 h 228"/>
                  <a:gd name="T14" fmla="*/ 11 w 121"/>
                  <a:gd name="T15" fmla="*/ 107 h 228"/>
                  <a:gd name="T16" fmla="*/ 6 w 121"/>
                  <a:gd name="T17" fmla="*/ 90 h 228"/>
                  <a:gd name="T18" fmla="*/ 1 w 121"/>
                  <a:gd name="T19" fmla="*/ 71 h 228"/>
                  <a:gd name="T20" fmla="*/ 0 w 121"/>
                  <a:gd name="T21" fmla="*/ 55 h 228"/>
                  <a:gd name="T22" fmla="*/ 1 w 121"/>
                  <a:gd name="T23" fmla="*/ 41 h 228"/>
                  <a:gd name="T24" fmla="*/ 9 w 121"/>
                  <a:gd name="T25" fmla="*/ 26 h 228"/>
                  <a:gd name="T26" fmla="*/ 20 w 121"/>
                  <a:gd name="T27" fmla="*/ 13 h 228"/>
                  <a:gd name="T28" fmla="*/ 34 w 121"/>
                  <a:gd name="T29" fmla="*/ 4 h 228"/>
                  <a:gd name="T30" fmla="*/ 52 w 121"/>
                  <a:gd name="T31" fmla="*/ 0 h 228"/>
                  <a:gd name="T32" fmla="*/ 74 w 121"/>
                  <a:gd name="T33" fmla="*/ 1 h 228"/>
                  <a:gd name="T34" fmla="*/ 93 w 121"/>
                  <a:gd name="T35" fmla="*/ 9 h 228"/>
                  <a:gd name="T36" fmla="*/ 106 w 121"/>
                  <a:gd name="T37" fmla="*/ 20 h 228"/>
                  <a:gd name="T38" fmla="*/ 114 w 121"/>
                  <a:gd name="T39" fmla="*/ 33 h 228"/>
                  <a:gd name="T40" fmla="*/ 119 w 121"/>
                  <a:gd name="T41" fmla="*/ 44 h 228"/>
                  <a:gd name="T42" fmla="*/ 120 w 121"/>
                  <a:gd name="T43" fmla="*/ 57 h 228"/>
                  <a:gd name="T44" fmla="*/ 120 w 121"/>
                  <a:gd name="T45" fmla="*/ 72 h 228"/>
                  <a:gd name="T46" fmla="*/ 119 w 121"/>
                  <a:gd name="T47" fmla="*/ 92 h 228"/>
                  <a:gd name="T48" fmla="*/ 117 w 121"/>
                  <a:gd name="T49" fmla="*/ 111 h 228"/>
                  <a:gd name="T50" fmla="*/ 113 w 121"/>
                  <a:gd name="T51" fmla="*/ 131 h 228"/>
                  <a:gd name="T52" fmla="*/ 110 w 121"/>
                  <a:gd name="T53" fmla="*/ 146 h 228"/>
                  <a:gd name="T54" fmla="*/ 107 w 121"/>
                  <a:gd name="T55" fmla="*/ 158 h 228"/>
                  <a:gd name="T56" fmla="*/ 102 w 121"/>
                  <a:gd name="T57" fmla="*/ 169 h 228"/>
                  <a:gd name="T58" fmla="*/ 95 w 121"/>
                  <a:gd name="T59" fmla="*/ 189 h 228"/>
                  <a:gd name="T60" fmla="*/ 88 w 121"/>
                  <a:gd name="T61" fmla="*/ 210 h 228"/>
                  <a:gd name="T62" fmla="*/ 75 w 121"/>
                  <a:gd name="T63" fmla="*/ 225 h 2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228">
                    <a:moveTo>
                      <a:pt x="67" y="227"/>
                    </a:moveTo>
                    <a:lnTo>
                      <a:pt x="58" y="225"/>
                    </a:lnTo>
                    <a:lnTo>
                      <a:pt x="52" y="218"/>
                    </a:lnTo>
                    <a:lnTo>
                      <a:pt x="48" y="208"/>
                    </a:lnTo>
                    <a:lnTo>
                      <a:pt x="44" y="197"/>
                    </a:lnTo>
                    <a:lnTo>
                      <a:pt x="41" y="185"/>
                    </a:lnTo>
                    <a:lnTo>
                      <a:pt x="38" y="172"/>
                    </a:lnTo>
                    <a:lnTo>
                      <a:pt x="34" y="161"/>
                    </a:lnTo>
                    <a:lnTo>
                      <a:pt x="30" y="152"/>
                    </a:lnTo>
                    <a:lnTo>
                      <a:pt x="28" y="148"/>
                    </a:lnTo>
                    <a:lnTo>
                      <a:pt x="26" y="144"/>
                    </a:lnTo>
                    <a:lnTo>
                      <a:pt x="23" y="138"/>
                    </a:lnTo>
                    <a:lnTo>
                      <a:pt x="20" y="132"/>
                    </a:lnTo>
                    <a:lnTo>
                      <a:pt x="17" y="124"/>
                    </a:lnTo>
                    <a:lnTo>
                      <a:pt x="13" y="116"/>
                    </a:lnTo>
                    <a:lnTo>
                      <a:pt x="11" y="107"/>
                    </a:lnTo>
                    <a:lnTo>
                      <a:pt x="8" y="98"/>
                    </a:lnTo>
                    <a:lnTo>
                      <a:pt x="6" y="90"/>
                    </a:lnTo>
                    <a:lnTo>
                      <a:pt x="4" y="81"/>
                    </a:lnTo>
                    <a:lnTo>
                      <a:pt x="1" y="71"/>
                    </a:lnTo>
                    <a:lnTo>
                      <a:pt x="0" y="63"/>
                    </a:lnTo>
                    <a:lnTo>
                      <a:pt x="0" y="55"/>
                    </a:lnTo>
                    <a:lnTo>
                      <a:pt x="0" y="48"/>
                    </a:lnTo>
                    <a:lnTo>
                      <a:pt x="1" y="41"/>
                    </a:lnTo>
                    <a:lnTo>
                      <a:pt x="4" y="35"/>
                    </a:lnTo>
                    <a:lnTo>
                      <a:pt x="9" y="26"/>
                    </a:lnTo>
                    <a:lnTo>
                      <a:pt x="14" y="19"/>
                    </a:lnTo>
                    <a:lnTo>
                      <a:pt x="20" y="13"/>
                    </a:lnTo>
                    <a:lnTo>
                      <a:pt x="28" y="8"/>
                    </a:lnTo>
                    <a:lnTo>
                      <a:pt x="34" y="4"/>
                    </a:lnTo>
                    <a:lnTo>
                      <a:pt x="44" y="1"/>
                    </a:lnTo>
                    <a:lnTo>
                      <a:pt x="52" y="0"/>
                    </a:lnTo>
                    <a:lnTo>
                      <a:pt x="63" y="0"/>
                    </a:lnTo>
                    <a:lnTo>
                      <a:pt x="74" y="1"/>
                    </a:lnTo>
                    <a:lnTo>
                      <a:pt x="85" y="4"/>
                    </a:lnTo>
                    <a:lnTo>
                      <a:pt x="93" y="9"/>
                    </a:lnTo>
                    <a:lnTo>
                      <a:pt x="100" y="14"/>
                    </a:lnTo>
                    <a:lnTo>
                      <a:pt x="106" y="20"/>
                    </a:lnTo>
                    <a:lnTo>
                      <a:pt x="110" y="26"/>
                    </a:lnTo>
                    <a:lnTo>
                      <a:pt x="114" y="33"/>
                    </a:lnTo>
                    <a:lnTo>
                      <a:pt x="118" y="40"/>
                    </a:lnTo>
                    <a:lnTo>
                      <a:pt x="119" y="44"/>
                    </a:lnTo>
                    <a:lnTo>
                      <a:pt x="120" y="50"/>
                    </a:lnTo>
                    <a:lnTo>
                      <a:pt x="120" y="57"/>
                    </a:lnTo>
                    <a:lnTo>
                      <a:pt x="120" y="64"/>
                    </a:lnTo>
                    <a:lnTo>
                      <a:pt x="120" y="72"/>
                    </a:lnTo>
                    <a:lnTo>
                      <a:pt x="120" y="82"/>
                    </a:lnTo>
                    <a:lnTo>
                      <a:pt x="119" y="92"/>
                    </a:lnTo>
                    <a:lnTo>
                      <a:pt x="118" y="101"/>
                    </a:lnTo>
                    <a:lnTo>
                      <a:pt x="117" y="111"/>
                    </a:lnTo>
                    <a:lnTo>
                      <a:pt x="115" y="122"/>
                    </a:lnTo>
                    <a:lnTo>
                      <a:pt x="113" y="131"/>
                    </a:lnTo>
                    <a:lnTo>
                      <a:pt x="112" y="138"/>
                    </a:lnTo>
                    <a:lnTo>
                      <a:pt x="110" y="146"/>
                    </a:lnTo>
                    <a:lnTo>
                      <a:pt x="109" y="153"/>
                    </a:lnTo>
                    <a:lnTo>
                      <a:pt x="107" y="158"/>
                    </a:lnTo>
                    <a:lnTo>
                      <a:pt x="106" y="161"/>
                    </a:lnTo>
                    <a:lnTo>
                      <a:pt x="102" y="169"/>
                    </a:lnTo>
                    <a:lnTo>
                      <a:pt x="99" y="177"/>
                    </a:lnTo>
                    <a:lnTo>
                      <a:pt x="95" y="189"/>
                    </a:lnTo>
                    <a:lnTo>
                      <a:pt x="92" y="200"/>
                    </a:lnTo>
                    <a:lnTo>
                      <a:pt x="88" y="210"/>
                    </a:lnTo>
                    <a:lnTo>
                      <a:pt x="82" y="219"/>
                    </a:lnTo>
                    <a:lnTo>
                      <a:pt x="75" y="225"/>
                    </a:lnTo>
                    <a:lnTo>
                      <a:pt x="67" y="227"/>
                    </a:lnTo>
                  </a:path>
                </a:pathLst>
              </a:custGeom>
              <a:solidFill>
                <a:srgbClr val="F76681"/>
              </a:solidFill>
              <a:ln w="12700" cap="rnd" cmpd="sng">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37" name="Freeform 19"/>
              <p:cNvSpPr>
                <a:spLocks/>
              </p:cNvSpPr>
              <p:nvPr/>
            </p:nvSpPr>
            <p:spPr bwMode="auto">
              <a:xfrm>
                <a:off x="919" y="2426"/>
                <a:ext cx="241" cy="344"/>
              </a:xfrm>
              <a:custGeom>
                <a:avLst/>
                <a:gdLst>
                  <a:gd name="T0" fmla="*/ 45 w 241"/>
                  <a:gd name="T1" fmla="*/ 122 h 344"/>
                  <a:gd name="T2" fmla="*/ 47 w 241"/>
                  <a:gd name="T3" fmla="*/ 109 h 344"/>
                  <a:gd name="T4" fmla="*/ 48 w 241"/>
                  <a:gd name="T5" fmla="*/ 96 h 344"/>
                  <a:gd name="T6" fmla="*/ 48 w 241"/>
                  <a:gd name="T7" fmla="*/ 81 h 344"/>
                  <a:gd name="T8" fmla="*/ 48 w 241"/>
                  <a:gd name="T9" fmla="*/ 67 h 344"/>
                  <a:gd name="T10" fmla="*/ 51 w 241"/>
                  <a:gd name="T11" fmla="*/ 50 h 344"/>
                  <a:gd name="T12" fmla="*/ 57 w 241"/>
                  <a:gd name="T13" fmla="*/ 35 h 344"/>
                  <a:gd name="T14" fmla="*/ 69 w 241"/>
                  <a:gd name="T15" fmla="*/ 19 h 344"/>
                  <a:gd name="T16" fmla="*/ 87 w 241"/>
                  <a:gd name="T17" fmla="*/ 4 h 344"/>
                  <a:gd name="T18" fmla="*/ 106 w 241"/>
                  <a:gd name="T19" fmla="*/ 0 h 344"/>
                  <a:gd name="T20" fmla="*/ 123 w 241"/>
                  <a:gd name="T21" fmla="*/ 3 h 344"/>
                  <a:gd name="T22" fmla="*/ 139 w 241"/>
                  <a:gd name="T23" fmla="*/ 13 h 344"/>
                  <a:gd name="T24" fmla="*/ 154 w 241"/>
                  <a:gd name="T25" fmla="*/ 28 h 344"/>
                  <a:gd name="T26" fmla="*/ 166 w 241"/>
                  <a:gd name="T27" fmla="*/ 45 h 344"/>
                  <a:gd name="T28" fmla="*/ 176 w 241"/>
                  <a:gd name="T29" fmla="*/ 63 h 344"/>
                  <a:gd name="T30" fmla="*/ 182 w 241"/>
                  <a:gd name="T31" fmla="*/ 79 h 344"/>
                  <a:gd name="T32" fmla="*/ 186 w 241"/>
                  <a:gd name="T33" fmla="*/ 98 h 344"/>
                  <a:gd name="T34" fmla="*/ 193 w 241"/>
                  <a:gd name="T35" fmla="*/ 123 h 344"/>
                  <a:gd name="T36" fmla="*/ 202 w 241"/>
                  <a:gd name="T37" fmla="*/ 145 h 344"/>
                  <a:gd name="T38" fmla="*/ 213 w 241"/>
                  <a:gd name="T39" fmla="*/ 165 h 344"/>
                  <a:gd name="T40" fmla="*/ 223 w 241"/>
                  <a:gd name="T41" fmla="*/ 178 h 344"/>
                  <a:gd name="T42" fmla="*/ 229 w 241"/>
                  <a:gd name="T43" fmla="*/ 191 h 344"/>
                  <a:gd name="T44" fmla="*/ 233 w 241"/>
                  <a:gd name="T45" fmla="*/ 207 h 344"/>
                  <a:gd name="T46" fmla="*/ 237 w 241"/>
                  <a:gd name="T47" fmla="*/ 227 h 344"/>
                  <a:gd name="T48" fmla="*/ 239 w 241"/>
                  <a:gd name="T49" fmla="*/ 247 h 344"/>
                  <a:gd name="T50" fmla="*/ 240 w 241"/>
                  <a:gd name="T51" fmla="*/ 267 h 344"/>
                  <a:gd name="T52" fmla="*/ 238 w 241"/>
                  <a:gd name="T53" fmla="*/ 286 h 344"/>
                  <a:gd name="T54" fmla="*/ 234 w 241"/>
                  <a:gd name="T55" fmla="*/ 303 h 344"/>
                  <a:gd name="T56" fmla="*/ 219 w 241"/>
                  <a:gd name="T57" fmla="*/ 325 h 344"/>
                  <a:gd name="T58" fmla="*/ 195 w 241"/>
                  <a:gd name="T59" fmla="*/ 339 h 344"/>
                  <a:gd name="T60" fmla="*/ 170 w 241"/>
                  <a:gd name="T61" fmla="*/ 336 h 344"/>
                  <a:gd name="T62" fmla="*/ 149 w 241"/>
                  <a:gd name="T63" fmla="*/ 331 h 344"/>
                  <a:gd name="T64" fmla="*/ 136 w 241"/>
                  <a:gd name="T65" fmla="*/ 332 h 344"/>
                  <a:gd name="T66" fmla="*/ 127 w 241"/>
                  <a:gd name="T67" fmla="*/ 335 h 344"/>
                  <a:gd name="T68" fmla="*/ 115 w 241"/>
                  <a:gd name="T69" fmla="*/ 339 h 344"/>
                  <a:gd name="T70" fmla="*/ 103 w 241"/>
                  <a:gd name="T71" fmla="*/ 341 h 344"/>
                  <a:gd name="T72" fmla="*/ 88 w 241"/>
                  <a:gd name="T73" fmla="*/ 343 h 344"/>
                  <a:gd name="T74" fmla="*/ 74 w 241"/>
                  <a:gd name="T75" fmla="*/ 343 h 344"/>
                  <a:gd name="T76" fmla="*/ 59 w 241"/>
                  <a:gd name="T77" fmla="*/ 340 h 344"/>
                  <a:gd name="T78" fmla="*/ 47 w 241"/>
                  <a:gd name="T79" fmla="*/ 333 h 344"/>
                  <a:gd name="T80" fmla="*/ 34 w 241"/>
                  <a:gd name="T81" fmla="*/ 321 h 344"/>
                  <a:gd name="T82" fmla="*/ 24 w 241"/>
                  <a:gd name="T83" fmla="*/ 306 h 344"/>
                  <a:gd name="T84" fmla="*/ 13 w 241"/>
                  <a:gd name="T85" fmla="*/ 288 h 344"/>
                  <a:gd name="T86" fmla="*/ 6 w 241"/>
                  <a:gd name="T87" fmla="*/ 269 h 344"/>
                  <a:gd name="T88" fmla="*/ 2 w 241"/>
                  <a:gd name="T89" fmla="*/ 248 h 344"/>
                  <a:gd name="T90" fmla="*/ 0 w 241"/>
                  <a:gd name="T91" fmla="*/ 228 h 344"/>
                  <a:gd name="T92" fmla="*/ 0 w 241"/>
                  <a:gd name="T93" fmla="*/ 209 h 344"/>
                  <a:gd name="T94" fmla="*/ 3 w 241"/>
                  <a:gd name="T95" fmla="*/ 193 h 344"/>
                  <a:gd name="T96" fmla="*/ 10 w 241"/>
                  <a:gd name="T97" fmla="*/ 172 h 344"/>
                  <a:gd name="T98" fmla="*/ 19 w 241"/>
                  <a:gd name="T99" fmla="*/ 157 h 344"/>
                  <a:gd name="T100" fmla="*/ 27 w 241"/>
                  <a:gd name="T101" fmla="*/ 147 h 344"/>
                  <a:gd name="T102" fmla="*/ 36 w 241"/>
                  <a:gd name="T103" fmla="*/ 136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1" h="344">
                    <a:moveTo>
                      <a:pt x="42" y="127"/>
                    </a:moveTo>
                    <a:lnTo>
                      <a:pt x="45" y="122"/>
                    </a:lnTo>
                    <a:lnTo>
                      <a:pt x="47" y="115"/>
                    </a:lnTo>
                    <a:lnTo>
                      <a:pt x="47" y="109"/>
                    </a:lnTo>
                    <a:lnTo>
                      <a:pt x="48" y="103"/>
                    </a:lnTo>
                    <a:lnTo>
                      <a:pt x="48" y="96"/>
                    </a:lnTo>
                    <a:lnTo>
                      <a:pt x="48" y="89"/>
                    </a:lnTo>
                    <a:lnTo>
                      <a:pt x="48" y="81"/>
                    </a:lnTo>
                    <a:lnTo>
                      <a:pt x="48" y="74"/>
                    </a:lnTo>
                    <a:lnTo>
                      <a:pt x="48" y="67"/>
                    </a:lnTo>
                    <a:lnTo>
                      <a:pt x="49" y="59"/>
                    </a:lnTo>
                    <a:lnTo>
                      <a:pt x="51" y="50"/>
                    </a:lnTo>
                    <a:lnTo>
                      <a:pt x="53" y="43"/>
                    </a:lnTo>
                    <a:lnTo>
                      <a:pt x="57" y="35"/>
                    </a:lnTo>
                    <a:lnTo>
                      <a:pt x="63" y="27"/>
                    </a:lnTo>
                    <a:lnTo>
                      <a:pt x="69" y="19"/>
                    </a:lnTo>
                    <a:lnTo>
                      <a:pt x="77" y="11"/>
                    </a:lnTo>
                    <a:lnTo>
                      <a:pt x="87" y="4"/>
                    </a:lnTo>
                    <a:lnTo>
                      <a:pt x="95" y="1"/>
                    </a:lnTo>
                    <a:lnTo>
                      <a:pt x="106" y="0"/>
                    </a:lnTo>
                    <a:lnTo>
                      <a:pt x="114" y="0"/>
                    </a:lnTo>
                    <a:lnTo>
                      <a:pt x="123" y="3"/>
                    </a:lnTo>
                    <a:lnTo>
                      <a:pt x="131" y="7"/>
                    </a:lnTo>
                    <a:lnTo>
                      <a:pt x="139" y="13"/>
                    </a:lnTo>
                    <a:lnTo>
                      <a:pt x="147" y="21"/>
                    </a:lnTo>
                    <a:lnTo>
                      <a:pt x="154" y="28"/>
                    </a:lnTo>
                    <a:lnTo>
                      <a:pt x="161" y="36"/>
                    </a:lnTo>
                    <a:lnTo>
                      <a:pt x="166" y="45"/>
                    </a:lnTo>
                    <a:lnTo>
                      <a:pt x="171" y="55"/>
                    </a:lnTo>
                    <a:lnTo>
                      <a:pt x="176" y="63"/>
                    </a:lnTo>
                    <a:lnTo>
                      <a:pt x="178" y="71"/>
                    </a:lnTo>
                    <a:lnTo>
                      <a:pt x="182" y="79"/>
                    </a:lnTo>
                    <a:lnTo>
                      <a:pt x="184" y="85"/>
                    </a:lnTo>
                    <a:lnTo>
                      <a:pt x="186" y="98"/>
                    </a:lnTo>
                    <a:lnTo>
                      <a:pt x="189" y="110"/>
                    </a:lnTo>
                    <a:lnTo>
                      <a:pt x="193" y="123"/>
                    </a:lnTo>
                    <a:lnTo>
                      <a:pt x="197" y="134"/>
                    </a:lnTo>
                    <a:lnTo>
                      <a:pt x="202" y="145"/>
                    </a:lnTo>
                    <a:lnTo>
                      <a:pt x="207" y="156"/>
                    </a:lnTo>
                    <a:lnTo>
                      <a:pt x="213" y="165"/>
                    </a:lnTo>
                    <a:lnTo>
                      <a:pt x="219" y="173"/>
                    </a:lnTo>
                    <a:lnTo>
                      <a:pt x="223" y="178"/>
                    </a:lnTo>
                    <a:lnTo>
                      <a:pt x="226" y="183"/>
                    </a:lnTo>
                    <a:lnTo>
                      <a:pt x="229" y="191"/>
                    </a:lnTo>
                    <a:lnTo>
                      <a:pt x="231" y="199"/>
                    </a:lnTo>
                    <a:lnTo>
                      <a:pt x="233" y="207"/>
                    </a:lnTo>
                    <a:lnTo>
                      <a:pt x="235" y="217"/>
                    </a:lnTo>
                    <a:lnTo>
                      <a:pt x="237" y="227"/>
                    </a:lnTo>
                    <a:lnTo>
                      <a:pt x="238" y="237"/>
                    </a:lnTo>
                    <a:lnTo>
                      <a:pt x="239" y="247"/>
                    </a:lnTo>
                    <a:lnTo>
                      <a:pt x="240" y="258"/>
                    </a:lnTo>
                    <a:lnTo>
                      <a:pt x="240" y="267"/>
                    </a:lnTo>
                    <a:lnTo>
                      <a:pt x="239" y="277"/>
                    </a:lnTo>
                    <a:lnTo>
                      <a:pt x="238" y="286"/>
                    </a:lnTo>
                    <a:lnTo>
                      <a:pt x="236" y="295"/>
                    </a:lnTo>
                    <a:lnTo>
                      <a:pt x="234" y="303"/>
                    </a:lnTo>
                    <a:lnTo>
                      <a:pt x="231" y="309"/>
                    </a:lnTo>
                    <a:lnTo>
                      <a:pt x="219" y="325"/>
                    </a:lnTo>
                    <a:lnTo>
                      <a:pt x="207" y="335"/>
                    </a:lnTo>
                    <a:lnTo>
                      <a:pt x="195" y="339"/>
                    </a:lnTo>
                    <a:lnTo>
                      <a:pt x="183" y="338"/>
                    </a:lnTo>
                    <a:lnTo>
                      <a:pt x="170" y="336"/>
                    </a:lnTo>
                    <a:lnTo>
                      <a:pt x="159" y="333"/>
                    </a:lnTo>
                    <a:lnTo>
                      <a:pt x="149" y="331"/>
                    </a:lnTo>
                    <a:lnTo>
                      <a:pt x="139" y="331"/>
                    </a:lnTo>
                    <a:lnTo>
                      <a:pt x="136" y="332"/>
                    </a:lnTo>
                    <a:lnTo>
                      <a:pt x="132" y="333"/>
                    </a:lnTo>
                    <a:lnTo>
                      <a:pt x="127" y="335"/>
                    </a:lnTo>
                    <a:lnTo>
                      <a:pt x="122" y="337"/>
                    </a:lnTo>
                    <a:lnTo>
                      <a:pt x="115" y="339"/>
                    </a:lnTo>
                    <a:lnTo>
                      <a:pt x="110" y="340"/>
                    </a:lnTo>
                    <a:lnTo>
                      <a:pt x="103" y="341"/>
                    </a:lnTo>
                    <a:lnTo>
                      <a:pt x="95" y="342"/>
                    </a:lnTo>
                    <a:lnTo>
                      <a:pt x="88" y="343"/>
                    </a:lnTo>
                    <a:lnTo>
                      <a:pt x="81" y="343"/>
                    </a:lnTo>
                    <a:lnTo>
                      <a:pt x="74" y="343"/>
                    </a:lnTo>
                    <a:lnTo>
                      <a:pt x="67" y="341"/>
                    </a:lnTo>
                    <a:lnTo>
                      <a:pt x="59" y="340"/>
                    </a:lnTo>
                    <a:lnTo>
                      <a:pt x="53" y="337"/>
                    </a:lnTo>
                    <a:lnTo>
                      <a:pt x="47" y="333"/>
                    </a:lnTo>
                    <a:lnTo>
                      <a:pt x="41" y="329"/>
                    </a:lnTo>
                    <a:lnTo>
                      <a:pt x="34" y="321"/>
                    </a:lnTo>
                    <a:lnTo>
                      <a:pt x="29" y="314"/>
                    </a:lnTo>
                    <a:lnTo>
                      <a:pt x="24" y="306"/>
                    </a:lnTo>
                    <a:lnTo>
                      <a:pt x="18" y="298"/>
                    </a:lnTo>
                    <a:lnTo>
                      <a:pt x="13" y="288"/>
                    </a:lnTo>
                    <a:lnTo>
                      <a:pt x="10" y="278"/>
                    </a:lnTo>
                    <a:lnTo>
                      <a:pt x="6" y="269"/>
                    </a:lnTo>
                    <a:lnTo>
                      <a:pt x="4" y="259"/>
                    </a:lnTo>
                    <a:lnTo>
                      <a:pt x="2" y="248"/>
                    </a:lnTo>
                    <a:lnTo>
                      <a:pt x="1" y="238"/>
                    </a:lnTo>
                    <a:lnTo>
                      <a:pt x="0" y="228"/>
                    </a:lnTo>
                    <a:lnTo>
                      <a:pt x="0" y="218"/>
                    </a:lnTo>
                    <a:lnTo>
                      <a:pt x="0" y="209"/>
                    </a:lnTo>
                    <a:lnTo>
                      <a:pt x="1" y="201"/>
                    </a:lnTo>
                    <a:lnTo>
                      <a:pt x="3" y="193"/>
                    </a:lnTo>
                    <a:lnTo>
                      <a:pt x="5" y="184"/>
                    </a:lnTo>
                    <a:lnTo>
                      <a:pt x="10" y="172"/>
                    </a:lnTo>
                    <a:lnTo>
                      <a:pt x="14" y="164"/>
                    </a:lnTo>
                    <a:lnTo>
                      <a:pt x="19" y="157"/>
                    </a:lnTo>
                    <a:lnTo>
                      <a:pt x="23" y="152"/>
                    </a:lnTo>
                    <a:lnTo>
                      <a:pt x="27" y="147"/>
                    </a:lnTo>
                    <a:lnTo>
                      <a:pt x="31" y="142"/>
                    </a:lnTo>
                    <a:lnTo>
                      <a:pt x="36" y="136"/>
                    </a:lnTo>
                    <a:lnTo>
                      <a:pt x="42" y="127"/>
                    </a:lnTo>
                  </a:path>
                </a:pathLst>
              </a:custGeom>
              <a:solidFill>
                <a:srgbClr val="F76681"/>
              </a:solidFill>
              <a:ln w="12700" cap="rnd" cmpd="sng">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4" name="Group 20"/>
            <p:cNvGrpSpPr>
              <a:grpSpLocks/>
            </p:cNvGrpSpPr>
            <p:nvPr/>
          </p:nvGrpSpPr>
          <p:grpSpPr bwMode="auto">
            <a:xfrm flipH="1">
              <a:off x="2189" y="2034"/>
              <a:ext cx="1071" cy="1600"/>
              <a:chOff x="661" y="2289"/>
              <a:chExt cx="1071" cy="1600"/>
            </a:xfrm>
          </p:grpSpPr>
          <p:sp>
            <p:nvSpPr>
              <p:cNvPr id="206918" name="Freeform 21"/>
              <p:cNvSpPr>
                <a:spLocks/>
              </p:cNvSpPr>
              <p:nvPr/>
            </p:nvSpPr>
            <p:spPr bwMode="auto">
              <a:xfrm>
                <a:off x="833" y="2327"/>
                <a:ext cx="899" cy="1562"/>
              </a:xfrm>
              <a:custGeom>
                <a:avLst/>
                <a:gdLst>
                  <a:gd name="T0" fmla="*/ 510 w 899"/>
                  <a:gd name="T1" fmla="*/ 3 h 1562"/>
                  <a:gd name="T2" fmla="*/ 540 w 899"/>
                  <a:gd name="T3" fmla="*/ 19 h 1562"/>
                  <a:gd name="T4" fmla="*/ 592 w 899"/>
                  <a:gd name="T5" fmla="*/ 53 h 1562"/>
                  <a:gd name="T6" fmla="*/ 656 w 899"/>
                  <a:gd name="T7" fmla="*/ 109 h 1562"/>
                  <a:gd name="T8" fmla="*/ 725 w 899"/>
                  <a:gd name="T9" fmla="*/ 189 h 1562"/>
                  <a:gd name="T10" fmla="*/ 784 w 899"/>
                  <a:gd name="T11" fmla="*/ 285 h 1562"/>
                  <a:gd name="T12" fmla="*/ 817 w 899"/>
                  <a:gd name="T13" fmla="*/ 357 h 1562"/>
                  <a:gd name="T14" fmla="*/ 836 w 899"/>
                  <a:gd name="T15" fmla="*/ 417 h 1562"/>
                  <a:gd name="T16" fmla="*/ 847 w 899"/>
                  <a:gd name="T17" fmla="*/ 465 h 1562"/>
                  <a:gd name="T18" fmla="*/ 850 w 899"/>
                  <a:gd name="T19" fmla="*/ 496 h 1562"/>
                  <a:gd name="T20" fmla="*/ 851 w 899"/>
                  <a:gd name="T21" fmla="*/ 507 h 1562"/>
                  <a:gd name="T22" fmla="*/ 856 w 899"/>
                  <a:gd name="T23" fmla="*/ 519 h 1562"/>
                  <a:gd name="T24" fmla="*/ 867 w 899"/>
                  <a:gd name="T25" fmla="*/ 550 h 1562"/>
                  <a:gd name="T26" fmla="*/ 881 w 899"/>
                  <a:gd name="T27" fmla="*/ 602 h 1562"/>
                  <a:gd name="T28" fmla="*/ 893 w 899"/>
                  <a:gd name="T29" fmla="*/ 674 h 1562"/>
                  <a:gd name="T30" fmla="*/ 898 w 899"/>
                  <a:gd name="T31" fmla="*/ 768 h 1562"/>
                  <a:gd name="T32" fmla="*/ 892 w 899"/>
                  <a:gd name="T33" fmla="*/ 872 h 1562"/>
                  <a:gd name="T34" fmla="*/ 878 w 899"/>
                  <a:gd name="T35" fmla="*/ 951 h 1562"/>
                  <a:gd name="T36" fmla="*/ 861 w 899"/>
                  <a:gd name="T37" fmla="*/ 1006 h 1562"/>
                  <a:gd name="T38" fmla="*/ 844 w 899"/>
                  <a:gd name="T39" fmla="*/ 1040 h 1562"/>
                  <a:gd name="T40" fmla="*/ 833 w 899"/>
                  <a:gd name="T41" fmla="*/ 1056 h 1562"/>
                  <a:gd name="T42" fmla="*/ 830 w 899"/>
                  <a:gd name="T43" fmla="*/ 1063 h 1562"/>
                  <a:gd name="T44" fmla="*/ 828 w 899"/>
                  <a:gd name="T45" fmla="*/ 1082 h 1562"/>
                  <a:gd name="T46" fmla="*/ 821 w 899"/>
                  <a:gd name="T47" fmla="*/ 1112 h 1562"/>
                  <a:gd name="T48" fmla="*/ 806 w 899"/>
                  <a:gd name="T49" fmla="*/ 1150 h 1562"/>
                  <a:gd name="T50" fmla="*/ 783 w 899"/>
                  <a:gd name="T51" fmla="*/ 1192 h 1562"/>
                  <a:gd name="T52" fmla="*/ 748 w 899"/>
                  <a:gd name="T53" fmla="*/ 1234 h 1562"/>
                  <a:gd name="T54" fmla="*/ 715 w 899"/>
                  <a:gd name="T55" fmla="*/ 1272 h 1562"/>
                  <a:gd name="T56" fmla="*/ 688 w 899"/>
                  <a:gd name="T57" fmla="*/ 1302 h 1562"/>
                  <a:gd name="T58" fmla="*/ 668 w 899"/>
                  <a:gd name="T59" fmla="*/ 1324 h 1562"/>
                  <a:gd name="T60" fmla="*/ 655 w 899"/>
                  <a:gd name="T61" fmla="*/ 1337 h 1562"/>
                  <a:gd name="T62" fmla="*/ 651 w 899"/>
                  <a:gd name="T63" fmla="*/ 1342 h 1562"/>
                  <a:gd name="T64" fmla="*/ 645 w 899"/>
                  <a:gd name="T65" fmla="*/ 1353 h 1562"/>
                  <a:gd name="T66" fmla="*/ 629 w 899"/>
                  <a:gd name="T67" fmla="*/ 1382 h 1562"/>
                  <a:gd name="T68" fmla="*/ 606 w 899"/>
                  <a:gd name="T69" fmla="*/ 1420 h 1562"/>
                  <a:gd name="T70" fmla="*/ 580 w 899"/>
                  <a:gd name="T71" fmla="*/ 1457 h 1562"/>
                  <a:gd name="T72" fmla="*/ 554 w 899"/>
                  <a:gd name="T73" fmla="*/ 1486 h 1562"/>
                  <a:gd name="T74" fmla="*/ 527 w 899"/>
                  <a:gd name="T75" fmla="*/ 1505 h 1562"/>
                  <a:gd name="T76" fmla="*/ 496 w 899"/>
                  <a:gd name="T77" fmla="*/ 1524 h 1562"/>
                  <a:gd name="T78" fmla="*/ 458 w 899"/>
                  <a:gd name="T79" fmla="*/ 1541 h 1562"/>
                  <a:gd name="T80" fmla="*/ 412 w 899"/>
                  <a:gd name="T81" fmla="*/ 1554 h 1562"/>
                  <a:gd name="T82" fmla="*/ 358 w 899"/>
                  <a:gd name="T83" fmla="*/ 1561 h 1562"/>
                  <a:gd name="T84" fmla="*/ 293 w 899"/>
                  <a:gd name="T85" fmla="*/ 1556 h 1562"/>
                  <a:gd name="T86" fmla="*/ 219 w 899"/>
                  <a:gd name="T87" fmla="*/ 1539 h 1562"/>
                  <a:gd name="T88" fmla="*/ 143 w 899"/>
                  <a:gd name="T89" fmla="*/ 1501 h 1562"/>
                  <a:gd name="T90" fmla="*/ 75 w 899"/>
                  <a:gd name="T91" fmla="*/ 1441 h 1562"/>
                  <a:gd name="T92" fmla="*/ 24 w 899"/>
                  <a:gd name="T93" fmla="*/ 1353 h 1562"/>
                  <a:gd name="T94" fmla="*/ 0 w 899"/>
                  <a:gd name="T95" fmla="*/ 1233 h 1562"/>
                  <a:gd name="T96" fmla="*/ 4 w 899"/>
                  <a:gd name="T97" fmla="*/ 1251 h 1562"/>
                  <a:gd name="T98" fmla="*/ 17 w 899"/>
                  <a:gd name="T99" fmla="*/ 1296 h 1562"/>
                  <a:gd name="T100" fmla="*/ 43 w 899"/>
                  <a:gd name="T101" fmla="*/ 1357 h 1562"/>
                  <a:gd name="T102" fmla="*/ 83 w 899"/>
                  <a:gd name="T103" fmla="*/ 1420 h 1562"/>
                  <a:gd name="T104" fmla="*/ 144 w 899"/>
                  <a:gd name="T105" fmla="*/ 1474 h 1562"/>
                  <a:gd name="T106" fmla="*/ 220 w 899"/>
                  <a:gd name="T107" fmla="*/ 1509 h 1562"/>
                  <a:gd name="T108" fmla="*/ 285 w 899"/>
                  <a:gd name="T109" fmla="*/ 1524 h 1562"/>
                  <a:gd name="T110" fmla="*/ 339 w 899"/>
                  <a:gd name="T111" fmla="*/ 1525 h 1562"/>
                  <a:gd name="T112" fmla="*/ 377 w 899"/>
                  <a:gd name="T113" fmla="*/ 1519 h 1562"/>
                  <a:gd name="T114" fmla="*/ 399 w 899"/>
                  <a:gd name="T115" fmla="*/ 1512 h 1562"/>
                  <a:gd name="T116" fmla="*/ 511 w 899"/>
                  <a:gd name="T117" fmla="*/ 1420 h 1562"/>
                  <a:gd name="T118" fmla="*/ 775 w 899"/>
                  <a:gd name="T119" fmla="*/ 490 h 15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9" h="1562">
                    <a:moveTo>
                      <a:pt x="503" y="0"/>
                    </a:moveTo>
                    <a:lnTo>
                      <a:pt x="504" y="1"/>
                    </a:lnTo>
                    <a:lnTo>
                      <a:pt x="510" y="3"/>
                    </a:lnTo>
                    <a:lnTo>
                      <a:pt x="518" y="7"/>
                    </a:lnTo>
                    <a:lnTo>
                      <a:pt x="527" y="12"/>
                    </a:lnTo>
                    <a:lnTo>
                      <a:pt x="540" y="19"/>
                    </a:lnTo>
                    <a:lnTo>
                      <a:pt x="556" y="28"/>
                    </a:lnTo>
                    <a:lnTo>
                      <a:pt x="573" y="40"/>
                    </a:lnTo>
                    <a:lnTo>
                      <a:pt x="592" y="53"/>
                    </a:lnTo>
                    <a:lnTo>
                      <a:pt x="612" y="69"/>
                    </a:lnTo>
                    <a:lnTo>
                      <a:pt x="633" y="88"/>
                    </a:lnTo>
                    <a:lnTo>
                      <a:pt x="656" y="109"/>
                    </a:lnTo>
                    <a:lnTo>
                      <a:pt x="678" y="132"/>
                    </a:lnTo>
                    <a:lnTo>
                      <a:pt x="701" y="159"/>
                    </a:lnTo>
                    <a:lnTo>
                      <a:pt x="725" y="189"/>
                    </a:lnTo>
                    <a:lnTo>
                      <a:pt x="748" y="223"/>
                    </a:lnTo>
                    <a:lnTo>
                      <a:pt x="770" y="260"/>
                    </a:lnTo>
                    <a:lnTo>
                      <a:pt x="784" y="285"/>
                    </a:lnTo>
                    <a:lnTo>
                      <a:pt x="797" y="310"/>
                    </a:lnTo>
                    <a:lnTo>
                      <a:pt x="808" y="334"/>
                    </a:lnTo>
                    <a:lnTo>
                      <a:pt x="817" y="357"/>
                    </a:lnTo>
                    <a:lnTo>
                      <a:pt x="824" y="379"/>
                    </a:lnTo>
                    <a:lnTo>
                      <a:pt x="831" y="398"/>
                    </a:lnTo>
                    <a:lnTo>
                      <a:pt x="836" y="417"/>
                    </a:lnTo>
                    <a:lnTo>
                      <a:pt x="840" y="435"/>
                    </a:lnTo>
                    <a:lnTo>
                      <a:pt x="844" y="450"/>
                    </a:lnTo>
                    <a:lnTo>
                      <a:pt x="847" y="465"/>
                    </a:lnTo>
                    <a:lnTo>
                      <a:pt x="848" y="477"/>
                    </a:lnTo>
                    <a:lnTo>
                      <a:pt x="850" y="487"/>
                    </a:lnTo>
                    <a:lnTo>
                      <a:pt x="850" y="496"/>
                    </a:lnTo>
                    <a:lnTo>
                      <a:pt x="851" y="502"/>
                    </a:lnTo>
                    <a:lnTo>
                      <a:pt x="851" y="506"/>
                    </a:lnTo>
                    <a:lnTo>
                      <a:pt x="851" y="507"/>
                    </a:lnTo>
                    <a:lnTo>
                      <a:pt x="851" y="509"/>
                    </a:lnTo>
                    <a:lnTo>
                      <a:pt x="853" y="512"/>
                    </a:lnTo>
                    <a:lnTo>
                      <a:pt x="856" y="519"/>
                    </a:lnTo>
                    <a:lnTo>
                      <a:pt x="859" y="527"/>
                    </a:lnTo>
                    <a:lnTo>
                      <a:pt x="863" y="537"/>
                    </a:lnTo>
                    <a:lnTo>
                      <a:pt x="867" y="550"/>
                    </a:lnTo>
                    <a:lnTo>
                      <a:pt x="872" y="565"/>
                    </a:lnTo>
                    <a:lnTo>
                      <a:pt x="877" y="582"/>
                    </a:lnTo>
                    <a:lnTo>
                      <a:pt x="881" y="602"/>
                    </a:lnTo>
                    <a:lnTo>
                      <a:pt x="886" y="624"/>
                    </a:lnTo>
                    <a:lnTo>
                      <a:pt x="890" y="648"/>
                    </a:lnTo>
                    <a:lnTo>
                      <a:pt x="893" y="674"/>
                    </a:lnTo>
                    <a:lnTo>
                      <a:pt x="896" y="703"/>
                    </a:lnTo>
                    <a:lnTo>
                      <a:pt x="897" y="734"/>
                    </a:lnTo>
                    <a:lnTo>
                      <a:pt x="898" y="768"/>
                    </a:lnTo>
                    <a:lnTo>
                      <a:pt x="897" y="804"/>
                    </a:lnTo>
                    <a:lnTo>
                      <a:pt x="896" y="840"/>
                    </a:lnTo>
                    <a:lnTo>
                      <a:pt x="892" y="872"/>
                    </a:lnTo>
                    <a:lnTo>
                      <a:pt x="888" y="902"/>
                    </a:lnTo>
                    <a:lnTo>
                      <a:pt x="884" y="927"/>
                    </a:lnTo>
                    <a:lnTo>
                      <a:pt x="878" y="951"/>
                    </a:lnTo>
                    <a:lnTo>
                      <a:pt x="873" y="972"/>
                    </a:lnTo>
                    <a:lnTo>
                      <a:pt x="867" y="990"/>
                    </a:lnTo>
                    <a:lnTo>
                      <a:pt x="861" y="1006"/>
                    </a:lnTo>
                    <a:lnTo>
                      <a:pt x="855" y="1019"/>
                    </a:lnTo>
                    <a:lnTo>
                      <a:pt x="850" y="1030"/>
                    </a:lnTo>
                    <a:lnTo>
                      <a:pt x="844" y="1040"/>
                    </a:lnTo>
                    <a:lnTo>
                      <a:pt x="840" y="1047"/>
                    </a:lnTo>
                    <a:lnTo>
                      <a:pt x="836" y="1053"/>
                    </a:lnTo>
                    <a:lnTo>
                      <a:pt x="833" y="1056"/>
                    </a:lnTo>
                    <a:lnTo>
                      <a:pt x="831" y="1059"/>
                    </a:lnTo>
                    <a:lnTo>
                      <a:pt x="831" y="1060"/>
                    </a:lnTo>
                    <a:lnTo>
                      <a:pt x="830" y="1063"/>
                    </a:lnTo>
                    <a:lnTo>
                      <a:pt x="829" y="1068"/>
                    </a:lnTo>
                    <a:lnTo>
                      <a:pt x="829" y="1074"/>
                    </a:lnTo>
                    <a:lnTo>
                      <a:pt x="828" y="1082"/>
                    </a:lnTo>
                    <a:lnTo>
                      <a:pt x="825" y="1090"/>
                    </a:lnTo>
                    <a:lnTo>
                      <a:pt x="823" y="1101"/>
                    </a:lnTo>
                    <a:lnTo>
                      <a:pt x="821" y="1112"/>
                    </a:lnTo>
                    <a:lnTo>
                      <a:pt x="817" y="1124"/>
                    </a:lnTo>
                    <a:lnTo>
                      <a:pt x="812" y="1136"/>
                    </a:lnTo>
                    <a:lnTo>
                      <a:pt x="806" y="1150"/>
                    </a:lnTo>
                    <a:lnTo>
                      <a:pt x="799" y="1164"/>
                    </a:lnTo>
                    <a:lnTo>
                      <a:pt x="792" y="1177"/>
                    </a:lnTo>
                    <a:lnTo>
                      <a:pt x="783" y="1192"/>
                    </a:lnTo>
                    <a:lnTo>
                      <a:pt x="772" y="1206"/>
                    </a:lnTo>
                    <a:lnTo>
                      <a:pt x="760" y="1221"/>
                    </a:lnTo>
                    <a:lnTo>
                      <a:pt x="748" y="1234"/>
                    </a:lnTo>
                    <a:lnTo>
                      <a:pt x="737" y="1248"/>
                    </a:lnTo>
                    <a:lnTo>
                      <a:pt x="726" y="1260"/>
                    </a:lnTo>
                    <a:lnTo>
                      <a:pt x="715" y="1272"/>
                    </a:lnTo>
                    <a:lnTo>
                      <a:pt x="706" y="1283"/>
                    </a:lnTo>
                    <a:lnTo>
                      <a:pt x="696" y="1293"/>
                    </a:lnTo>
                    <a:lnTo>
                      <a:pt x="688" y="1302"/>
                    </a:lnTo>
                    <a:lnTo>
                      <a:pt x="680" y="1310"/>
                    </a:lnTo>
                    <a:lnTo>
                      <a:pt x="674" y="1317"/>
                    </a:lnTo>
                    <a:lnTo>
                      <a:pt x="668" y="1324"/>
                    </a:lnTo>
                    <a:lnTo>
                      <a:pt x="663" y="1329"/>
                    </a:lnTo>
                    <a:lnTo>
                      <a:pt x="659" y="1333"/>
                    </a:lnTo>
                    <a:lnTo>
                      <a:pt x="655" y="1337"/>
                    </a:lnTo>
                    <a:lnTo>
                      <a:pt x="653" y="1339"/>
                    </a:lnTo>
                    <a:lnTo>
                      <a:pt x="651" y="1341"/>
                    </a:lnTo>
                    <a:lnTo>
                      <a:pt x="651" y="1342"/>
                    </a:lnTo>
                    <a:lnTo>
                      <a:pt x="650" y="1343"/>
                    </a:lnTo>
                    <a:lnTo>
                      <a:pt x="648" y="1347"/>
                    </a:lnTo>
                    <a:lnTo>
                      <a:pt x="645" y="1353"/>
                    </a:lnTo>
                    <a:lnTo>
                      <a:pt x="640" y="1361"/>
                    </a:lnTo>
                    <a:lnTo>
                      <a:pt x="635" y="1371"/>
                    </a:lnTo>
                    <a:lnTo>
                      <a:pt x="629" y="1382"/>
                    </a:lnTo>
                    <a:lnTo>
                      <a:pt x="622" y="1394"/>
                    </a:lnTo>
                    <a:lnTo>
                      <a:pt x="615" y="1407"/>
                    </a:lnTo>
                    <a:lnTo>
                      <a:pt x="606" y="1420"/>
                    </a:lnTo>
                    <a:lnTo>
                      <a:pt x="598" y="1432"/>
                    </a:lnTo>
                    <a:lnTo>
                      <a:pt x="589" y="1444"/>
                    </a:lnTo>
                    <a:lnTo>
                      <a:pt x="580" y="1457"/>
                    </a:lnTo>
                    <a:lnTo>
                      <a:pt x="571" y="1468"/>
                    </a:lnTo>
                    <a:lnTo>
                      <a:pt x="562" y="1478"/>
                    </a:lnTo>
                    <a:lnTo>
                      <a:pt x="554" y="1486"/>
                    </a:lnTo>
                    <a:lnTo>
                      <a:pt x="545" y="1493"/>
                    </a:lnTo>
                    <a:lnTo>
                      <a:pt x="536" y="1499"/>
                    </a:lnTo>
                    <a:lnTo>
                      <a:pt x="527" y="1505"/>
                    </a:lnTo>
                    <a:lnTo>
                      <a:pt x="518" y="1511"/>
                    </a:lnTo>
                    <a:lnTo>
                      <a:pt x="508" y="1517"/>
                    </a:lnTo>
                    <a:lnTo>
                      <a:pt x="496" y="1524"/>
                    </a:lnTo>
                    <a:lnTo>
                      <a:pt x="484" y="1529"/>
                    </a:lnTo>
                    <a:lnTo>
                      <a:pt x="472" y="1535"/>
                    </a:lnTo>
                    <a:lnTo>
                      <a:pt x="458" y="1541"/>
                    </a:lnTo>
                    <a:lnTo>
                      <a:pt x="443" y="1546"/>
                    </a:lnTo>
                    <a:lnTo>
                      <a:pt x="428" y="1551"/>
                    </a:lnTo>
                    <a:lnTo>
                      <a:pt x="412" y="1554"/>
                    </a:lnTo>
                    <a:lnTo>
                      <a:pt x="395" y="1557"/>
                    </a:lnTo>
                    <a:lnTo>
                      <a:pt x="377" y="1559"/>
                    </a:lnTo>
                    <a:lnTo>
                      <a:pt x="358" y="1561"/>
                    </a:lnTo>
                    <a:lnTo>
                      <a:pt x="337" y="1561"/>
                    </a:lnTo>
                    <a:lnTo>
                      <a:pt x="316" y="1559"/>
                    </a:lnTo>
                    <a:lnTo>
                      <a:pt x="293" y="1556"/>
                    </a:lnTo>
                    <a:lnTo>
                      <a:pt x="269" y="1552"/>
                    </a:lnTo>
                    <a:lnTo>
                      <a:pt x="244" y="1547"/>
                    </a:lnTo>
                    <a:lnTo>
                      <a:pt x="219" y="1539"/>
                    </a:lnTo>
                    <a:lnTo>
                      <a:pt x="193" y="1528"/>
                    </a:lnTo>
                    <a:lnTo>
                      <a:pt x="168" y="1516"/>
                    </a:lnTo>
                    <a:lnTo>
                      <a:pt x="143" y="1501"/>
                    </a:lnTo>
                    <a:lnTo>
                      <a:pt x="119" y="1484"/>
                    </a:lnTo>
                    <a:lnTo>
                      <a:pt x="96" y="1464"/>
                    </a:lnTo>
                    <a:lnTo>
                      <a:pt x="75" y="1441"/>
                    </a:lnTo>
                    <a:lnTo>
                      <a:pt x="56" y="1415"/>
                    </a:lnTo>
                    <a:lnTo>
                      <a:pt x="38" y="1386"/>
                    </a:lnTo>
                    <a:lnTo>
                      <a:pt x="24" y="1353"/>
                    </a:lnTo>
                    <a:lnTo>
                      <a:pt x="13" y="1317"/>
                    </a:lnTo>
                    <a:lnTo>
                      <a:pt x="4" y="1277"/>
                    </a:lnTo>
                    <a:lnTo>
                      <a:pt x="0" y="1233"/>
                    </a:lnTo>
                    <a:lnTo>
                      <a:pt x="1" y="1236"/>
                    </a:lnTo>
                    <a:lnTo>
                      <a:pt x="2" y="1241"/>
                    </a:lnTo>
                    <a:lnTo>
                      <a:pt x="4" y="1251"/>
                    </a:lnTo>
                    <a:lnTo>
                      <a:pt x="7" y="1263"/>
                    </a:lnTo>
                    <a:lnTo>
                      <a:pt x="11" y="1279"/>
                    </a:lnTo>
                    <a:lnTo>
                      <a:pt x="17" y="1296"/>
                    </a:lnTo>
                    <a:lnTo>
                      <a:pt x="24" y="1315"/>
                    </a:lnTo>
                    <a:lnTo>
                      <a:pt x="33" y="1335"/>
                    </a:lnTo>
                    <a:lnTo>
                      <a:pt x="43" y="1357"/>
                    </a:lnTo>
                    <a:lnTo>
                      <a:pt x="55" y="1378"/>
                    </a:lnTo>
                    <a:lnTo>
                      <a:pt x="68" y="1399"/>
                    </a:lnTo>
                    <a:lnTo>
                      <a:pt x="83" y="1420"/>
                    </a:lnTo>
                    <a:lnTo>
                      <a:pt x="101" y="1438"/>
                    </a:lnTo>
                    <a:lnTo>
                      <a:pt x="121" y="1457"/>
                    </a:lnTo>
                    <a:lnTo>
                      <a:pt x="144" y="1474"/>
                    </a:lnTo>
                    <a:lnTo>
                      <a:pt x="169" y="1488"/>
                    </a:lnTo>
                    <a:lnTo>
                      <a:pt x="195" y="1499"/>
                    </a:lnTo>
                    <a:lnTo>
                      <a:pt x="220" y="1509"/>
                    </a:lnTo>
                    <a:lnTo>
                      <a:pt x="242" y="1516"/>
                    </a:lnTo>
                    <a:lnTo>
                      <a:pt x="264" y="1521"/>
                    </a:lnTo>
                    <a:lnTo>
                      <a:pt x="285" y="1524"/>
                    </a:lnTo>
                    <a:lnTo>
                      <a:pt x="305" y="1525"/>
                    </a:lnTo>
                    <a:lnTo>
                      <a:pt x="322" y="1526"/>
                    </a:lnTo>
                    <a:lnTo>
                      <a:pt x="339" y="1525"/>
                    </a:lnTo>
                    <a:lnTo>
                      <a:pt x="354" y="1524"/>
                    </a:lnTo>
                    <a:lnTo>
                      <a:pt x="367" y="1521"/>
                    </a:lnTo>
                    <a:lnTo>
                      <a:pt x="377" y="1519"/>
                    </a:lnTo>
                    <a:lnTo>
                      <a:pt x="386" y="1517"/>
                    </a:lnTo>
                    <a:lnTo>
                      <a:pt x="394" y="1514"/>
                    </a:lnTo>
                    <a:lnTo>
                      <a:pt x="399" y="1512"/>
                    </a:lnTo>
                    <a:lnTo>
                      <a:pt x="403" y="1511"/>
                    </a:lnTo>
                    <a:lnTo>
                      <a:pt x="404" y="1510"/>
                    </a:lnTo>
                    <a:lnTo>
                      <a:pt x="511" y="1420"/>
                    </a:lnTo>
                    <a:lnTo>
                      <a:pt x="601" y="1297"/>
                    </a:lnTo>
                    <a:lnTo>
                      <a:pt x="774" y="969"/>
                    </a:lnTo>
                    <a:lnTo>
                      <a:pt x="775" y="490"/>
                    </a:lnTo>
                    <a:lnTo>
                      <a:pt x="655" y="171"/>
                    </a:lnTo>
                    <a:lnTo>
                      <a:pt x="503" y="0"/>
                    </a:lnTo>
                  </a:path>
                </a:pathLst>
              </a:custGeom>
              <a:solidFill>
                <a:srgbClr val="F76681"/>
              </a:solidFill>
              <a:ln>
                <a:noFill/>
              </a:ln>
              <a:effectLst/>
              <a:extLst>
                <a:ext uri="{91240B29-F687-4F45-9708-019B960494DF}">
                  <a14:hiddenLine xmlns=""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19" name="Freeform 22"/>
              <p:cNvSpPr>
                <a:spLocks/>
              </p:cNvSpPr>
              <p:nvPr/>
            </p:nvSpPr>
            <p:spPr bwMode="auto">
              <a:xfrm>
                <a:off x="814" y="2289"/>
                <a:ext cx="827" cy="1575"/>
              </a:xfrm>
              <a:custGeom>
                <a:avLst/>
                <a:gdLst>
                  <a:gd name="T0" fmla="*/ 114 w 827"/>
                  <a:gd name="T1" fmla="*/ 588 h 1575"/>
                  <a:gd name="T2" fmla="*/ 86 w 827"/>
                  <a:gd name="T3" fmla="*/ 559 h 1575"/>
                  <a:gd name="T4" fmla="*/ 48 w 827"/>
                  <a:gd name="T5" fmla="*/ 504 h 1575"/>
                  <a:gd name="T6" fmla="*/ 19 w 827"/>
                  <a:gd name="T7" fmla="*/ 427 h 1575"/>
                  <a:gd name="T8" fmla="*/ 15 w 827"/>
                  <a:gd name="T9" fmla="*/ 334 h 1575"/>
                  <a:gd name="T10" fmla="*/ 33 w 827"/>
                  <a:gd name="T11" fmla="*/ 246 h 1575"/>
                  <a:gd name="T12" fmla="*/ 65 w 827"/>
                  <a:gd name="T13" fmla="*/ 169 h 1575"/>
                  <a:gd name="T14" fmla="*/ 107 w 827"/>
                  <a:gd name="T15" fmla="*/ 106 h 1575"/>
                  <a:gd name="T16" fmla="*/ 167 w 827"/>
                  <a:gd name="T17" fmla="*/ 49 h 1575"/>
                  <a:gd name="T18" fmla="*/ 242 w 827"/>
                  <a:gd name="T19" fmla="*/ 12 h 1575"/>
                  <a:gd name="T20" fmla="*/ 315 w 827"/>
                  <a:gd name="T21" fmla="*/ 0 h 1575"/>
                  <a:gd name="T22" fmla="*/ 375 w 827"/>
                  <a:gd name="T23" fmla="*/ 1 h 1575"/>
                  <a:gd name="T24" fmla="*/ 422 w 827"/>
                  <a:gd name="T25" fmla="*/ 7 h 1575"/>
                  <a:gd name="T26" fmla="*/ 479 w 827"/>
                  <a:gd name="T27" fmla="*/ 26 h 1575"/>
                  <a:gd name="T28" fmla="*/ 543 w 827"/>
                  <a:gd name="T29" fmla="*/ 61 h 1575"/>
                  <a:gd name="T30" fmla="*/ 609 w 827"/>
                  <a:gd name="T31" fmla="*/ 117 h 1575"/>
                  <a:gd name="T32" fmla="*/ 672 w 827"/>
                  <a:gd name="T33" fmla="*/ 198 h 1575"/>
                  <a:gd name="T34" fmla="*/ 720 w 827"/>
                  <a:gd name="T35" fmla="*/ 273 h 1575"/>
                  <a:gd name="T36" fmla="*/ 747 w 827"/>
                  <a:gd name="T37" fmla="*/ 328 h 1575"/>
                  <a:gd name="T38" fmla="*/ 759 w 827"/>
                  <a:gd name="T39" fmla="*/ 363 h 1575"/>
                  <a:gd name="T40" fmla="*/ 773 w 827"/>
                  <a:gd name="T41" fmla="*/ 405 h 1575"/>
                  <a:gd name="T42" fmla="*/ 783 w 827"/>
                  <a:gd name="T43" fmla="*/ 450 h 1575"/>
                  <a:gd name="T44" fmla="*/ 785 w 827"/>
                  <a:gd name="T45" fmla="*/ 481 h 1575"/>
                  <a:gd name="T46" fmla="*/ 787 w 827"/>
                  <a:gd name="T47" fmla="*/ 510 h 1575"/>
                  <a:gd name="T48" fmla="*/ 795 w 827"/>
                  <a:gd name="T49" fmla="*/ 545 h 1575"/>
                  <a:gd name="T50" fmla="*/ 806 w 827"/>
                  <a:gd name="T51" fmla="*/ 591 h 1575"/>
                  <a:gd name="T52" fmla="*/ 817 w 827"/>
                  <a:gd name="T53" fmla="*/ 641 h 1575"/>
                  <a:gd name="T54" fmla="*/ 824 w 827"/>
                  <a:gd name="T55" fmla="*/ 686 h 1575"/>
                  <a:gd name="T56" fmla="*/ 825 w 827"/>
                  <a:gd name="T57" fmla="*/ 716 h 1575"/>
                  <a:gd name="T58" fmla="*/ 826 w 827"/>
                  <a:gd name="T59" fmla="*/ 763 h 1575"/>
                  <a:gd name="T60" fmla="*/ 824 w 827"/>
                  <a:gd name="T61" fmla="*/ 832 h 1575"/>
                  <a:gd name="T62" fmla="*/ 816 w 827"/>
                  <a:gd name="T63" fmla="*/ 918 h 1575"/>
                  <a:gd name="T64" fmla="*/ 799 w 827"/>
                  <a:gd name="T65" fmla="*/ 1016 h 1575"/>
                  <a:gd name="T66" fmla="*/ 769 w 827"/>
                  <a:gd name="T67" fmla="*/ 1119 h 1575"/>
                  <a:gd name="T68" fmla="*/ 723 w 827"/>
                  <a:gd name="T69" fmla="*/ 1219 h 1575"/>
                  <a:gd name="T70" fmla="*/ 658 w 827"/>
                  <a:gd name="T71" fmla="*/ 1313 h 1575"/>
                  <a:gd name="T72" fmla="*/ 613 w 827"/>
                  <a:gd name="T73" fmla="*/ 1363 h 1575"/>
                  <a:gd name="T74" fmla="*/ 581 w 827"/>
                  <a:gd name="T75" fmla="*/ 1414 h 1575"/>
                  <a:gd name="T76" fmla="*/ 525 w 827"/>
                  <a:gd name="T77" fmla="*/ 1484 h 1575"/>
                  <a:gd name="T78" fmla="*/ 454 w 827"/>
                  <a:gd name="T79" fmla="*/ 1546 h 1575"/>
                  <a:gd name="T80" fmla="*/ 371 w 827"/>
                  <a:gd name="T81" fmla="*/ 1571 h 1575"/>
                  <a:gd name="T82" fmla="*/ 275 w 827"/>
                  <a:gd name="T83" fmla="*/ 1570 h 1575"/>
                  <a:gd name="T84" fmla="*/ 175 w 827"/>
                  <a:gd name="T85" fmla="*/ 1542 h 1575"/>
                  <a:gd name="T86" fmla="*/ 87 w 827"/>
                  <a:gd name="T87" fmla="*/ 1478 h 1575"/>
                  <a:gd name="T88" fmla="*/ 40 w 827"/>
                  <a:gd name="T89" fmla="*/ 1407 h 1575"/>
                  <a:gd name="T90" fmla="*/ 20 w 827"/>
                  <a:gd name="T91" fmla="*/ 1359 h 1575"/>
                  <a:gd name="T92" fmla="*/ 7 w 827"/>
                  <a:gd name="T93" fmla="*/ 1311 h 1575"/>
                  <a:gd name="T94" fmla="*/ 1 w 827"/>
                  <a:gd name="T95" fmla="*/ 1264 h 1575"/>
                  <a:gd name="T96" fmla="*/ 1 w 827"/>
                  <a:gd name="T97" fmla="*/ 1217 h 1575"/>
                  <a:gd name="T98" fmla="*/ 5 w 827"/>
                  <a:gd name="T99" fmla="*/ 1171 h 1575"/>
                  <a:gd name="T100" fmla="*/ 14 w 827"/>
                  <a:gd name="T101" fmla="*/ 1125 h 1575"/>
                  <a:gd name="T102" fmla="*/ 27 w 827"/>
                  <a:gd name="T103" fmla="*/ 1080 h 1575"/>
                  <a:gd name="T104" fmla="*/ 50 w 827"/>
                  <a:gd name="T105" fmla="*/ 1013 h 1575"/>
                  <a:gd name="T106" fmla="*/ 75 w 827"/>
                  <a:gd name="T107" fmla="*/ 954 h 1575"/>
                  <a:gd name="T108" fmla="*/ 95 w 827"/>
                  <a:gd name="T109" fmla="*/ 925 h 1575"/>
                  <a:gd name="T110" fmla="*/ 105 w 827"/>
                  <a:gd name="T111" fmla="*/ 916 h 1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27" h="1575">
                    <a:moveTo>
                      <a:pt x="254" y="729"/>
                    </a:moveTo>
                    <a:lnTo>
                      <a:pt x="118" y="592"/>
                    </a:lnTo>
                    <a:lnTo>
                      <a:pt x="117" y="591"/>
                    </a:lnTo>
                    <a:lnTo>
                      <a:pt x="114" y="588"/>
                    </a:lnTo>
                    <a:lnTo>
                      <a:pt x="109" y="583"/>
                    </a:lnTo>
                    <a:lnTo>
                      <a:pt x="102" y="577"/>
                    </a:lnTo>
                    <a:lnTo>
                      <a:pt x="94" y="569"/>
                    </a:lnTo>
                    <a:lnTo>
                      <a:pt x="86" y="559"/>
                    </a:lnTo>
                    <a:lnTo>
                      <a:pt x="76" y="548"/>
                    </a:lnTo>
                    <a:lnTo>
                      <a:pt x="68" y="535"/>
                    </a:lnTo>
                    <a:lnTo>
                      <a:pt x="58" y="521"/>
                    </a:lnTo>
                    <a:lnTo>
                      <a:pt x="48" y="504"/>
                    </a:lnTo>
                    <a:lnTo>
                      <a:pt x="39" y="487"/>
                    </a:lnTo>
                    <a:lnTo>
                      <a:pt x="31" y="469"/>
                    </a:lnTo>
                    <a:lnTo>
                      <a:pt x="24" y="449"/>
                    </a:lnTo>
                    <a:lnTo>
                      <a:pt x="19" y="427"/>
                    </a:lnTo>
                    <a:lnTo>
                      <a:pt x="15" y="404"/>
                    </a:lnTo>
                    <a:lnTo>
                      <a:pt x="14" y="382"/>
                    </a:lnTo>
                    <a:lnTo>
                      <a:pt x="14" y="357"/>
                    </a:lnTo>
                    <a:lnTo>
                      <a:pt x="15" y="334"/>
                    </a:lnTo>
                    <a:lnTo>
                      <a:pt x="18" y="311"/>
                    </a:lnTo>
                    <a:lnTo>
                      <a:pt x="22" y="288"/>
                    </a:lnTo>
                    <a:lnTo>
                      <a:pt x="27" y="267"/>
                    </a:lnTo>
                    <a:lnTo>
                      <a:pt x="33" y="246"/>
                    </a:lnTo>
                    <a:lnTo>
                      <a:pt x="39" y="226"/>
                    </a:lnTo>
                    <a:lnTo>
                      <a:pt x="47" y="206"/>
                    </a:lnTo>
                    <a:lnTo>
                      <a:pt x="56" y="187"/>
                    </a:lnTo>
                    <a:lnTo>
                      <a:pt x="65" y="169"/>
                    </a:lnTo>
                    <a:lnTo>
                      <a:pt x="74" y="152"/>
                    </a:lnTo>
                    <a:lnTo>
                      <a:pt x="84" y="135"/>
                    </a:lnTo>
                    <a:lnTo>
                      <a:pt x="95" y="121"/>
                    </a:lnTo>
                    <a:lnTo>
                      <a:pt x="107" y="106"/>
                    </a:lnTo>
                    <a:lnTo>
                      <a:pt x="119" y="92"/>
                    </a:lnTo>
                    <a:lnTo>
                      <a:pt x="131" y="79"/>
                    </a:lnTo>
                    <a:lnTo>
                      <a:pt x="149" y="62"/>
                    </a:lnTo>
                    <a:lnTo>
                      <a:pt x="167" y="49"/>
                    </a:lnTo>
                    <a:lnTo>
                      <a:pt x="186" y="36"/>
                    </a:lnTo>
                    <a:lnTo>
                      <a:pt x="205" y="27"/>
                    </a:lnTo>
                    <a:lnTo>
                      <a:pt x="223" y="19"/>
                    </a:lnTo>
                    <a:lnTo>
                      <a:pt x="242" y="12"/>
                    </a:lnTo>
                    <a:lnTo>
                      <a:pt x="260" y="7"/>
                    </a:lnTo>
                    <a:lnTo>
                      <a:pt x="279" y="4"/>
                    </a:lnTo>
                    <a:lnTo>
                      <a:pt x="297" y="1"/>
                    </a:lnTo>
                    <a:lnTo>
                      <a:pt x="315" y="0"/>
                    </a:lnTo>
                    <a:lnTo>
                      <a:pt x="331" y="0"/>
                    </a:lnTo>
                    <a:lnTo>
                      <a:pt x="347" y="0"/>
                    </a:lnTo>
                    <a:lnTo>
                      <a:pt x="362" y="0"/>
                    </a:lnTo>
                    <a:lnTo>
                      <a:pt x="375" y="1"/>
                    </a:lnTo>
                    <a:lnTo>
                      <a:pt x="388" y="2"/>
                    </a:lnTo>
                    <a:lnTo>
                      <a:pt x="400" y="3"/>
                    </a:lnTo>
                    <a:lnTo>
                      <a:pt x="410" y="4"/>
                    </a:lnTo>
                    <a:lnTo>
                      <a:pt x="422" y="7"/>
                    </a:lnTo>
                    <a:lnTo>
                      <a:pt x="435" y="10"/>
                    </a:lnTo>
                    <a:lnTo>
                      <a:pt x="449" y="14"/>
                    </a:lnTo>
                    <a:lnTo>
                      <a:pt x="463" y="19"/>
                    </a:lnTo>
                    <a:lnTo>
                      <a:pt x="479" y="26"/>
                    </a:lnTo>
                    <a:lnTo>
                      <a:pt x="494" y="32"/>
                    </a:lnTo>
                    <a:lnTo>
                      <a:pt x="510" y="41"/>
                    </a:lnTo>
                    <a:lnTo>
                      <a:pt x="526" y="51"/>
                    </a:lnTo>
                    <a:lnTo>
                      <a:pt x="543" y="61"/>
                    </a:lnTo>
                    <a:lnTo>
                      <a:pt x="560" y="73"/>
                    </a:lnTo>
                    <a:lnTo>
                      <a:pt x="576" y="87"/>
                    </a:lnTo>
                    <a:lnTo>
                      <a:pt x="593" y="102"/>
                    </a:lnTo>
                    <a:lnTo>
                      <a:pt x="609" y="117"/>
                    </a:lnTo>
                    <a:lnTo>
                      <a:pt x="624" y="133"/>
                    </a:lnTo>
                    <a:lnTo>
                      <a:pt x="639" y="152"/>
                    </a:lnTo>
                    <a:lnTo>
                      <a:pt x="657" y="176"/>
                    </a:lnTo>
                    <a:lnTo>
                      <a:pt x="672" y="198"/>
                    </a:lnTo>
                    <a:lnTo>
                      <a:pt x="686" y="219"/>
                    </a:lnTo>
                    <a:lnTo>
                      <a:pt x="699" y="239"/>
                    </a:lnTo>
                    <a:lnTo>
                      <a:pt x="710" y="257"/>
                    </a:lnTo>
                    <a:lnTo>
                      <a:pt x="720" y="273"/>
                    </a:lnTo>
                    <a:lnTo>
                      <a:pt x="728" y="289"/>
                    </a:lnTo>
                    <a:lnTo>
                      <a:pt x="735" y="303"/>
                    </a:lnTo>
                    <a:lnTo>
                      <a:pt x="742" y="316"/>
                    </a:lnTo>
                    <a:lnTo>
                      <a:pt x="747" y="328"/>
                    </a:lnTo>
                    <a:lnTo>
                      <a:pt x="751" y="338"/>
                    </a:lnTo>
                    <a:lnTo>
                      <a:pt x="755" y="348"/>
                    </a:lnTo>
                    <a:lnTo>
                      <a:pt x="757" y="356"/>
                    </a:lnTo>
                    <a:lnTo>
                      <a:pt x="759" y="363"/>
                    </a:lnTo>
                    <a:lnTo>
                      <a:pt x="761" y="369"/>
                    </a:lnTo>
                    <a:lnTo>
                      <a:pt x="763" y="374"/>
                    </a:lnTo>
                    <a:lnTo>
                      <a:pt x="769" y="391"/>
                    </a:lnTo>
                    <a:lnTo>
                      <a:pt x="773" y="405"/>
                    </a:lnTo>
                    <a:lnTo>
                      <a:pt x="778" y="418"/>
                    </a:lnTo>
                    <a:lnTo>
                      <a:pt x="780" y="430"/>
                    </a:lnTo>
                    <a:lnTo>
                      <a:pt x="782" y="440"/>
                    </a:lnTo>
                    <a:lnTo>
                      <a:pt x="783" y="450"/>
                    </a:lnTo>
                    <a:lnTo>
                      <a:pt x="784" y="459"/>
                    </a:lnTo>
                    <a:lnTo>
                      <a:pt x="785" y="467"/>
                    </a:lnTo>
                    <a:lnTo>
                      <a:pt x="785" y="474"/>
                    </a:lnTo>
                    <a:lnTo>
                      <a:pt x="785" y="481"/>
                    </a:lnTo>
                    <a:lnTo>
                      <a:pt x="785" y="488"/>
                    </a:lnTo>
                    <a:lnTo>
                      <a:pt x="786" y="495"/>
                    </a:lnTo>
                    <a:lnTo>
                      <a:pt x="786" y="502"/>
                    </a:lnTo>
                    <a:lnTo>
                      <a:pt x="787" y="510"/>
                    </a:lnTo>
                    <a:lnTo>
                      <a:pt x="788" y="517"/>
                    </a:lnTo>
                    <a:lnTo>
                      <a:pt x="790" y="526"/>
                    </a:lnTo>
                    <a:lnTo>
                      <a:pt x="792" y="535"/>
                    </a:lnTo>
                    <a:lnTo>
                      <a:pt x="795" y="545"/>
                    </a:lnTo>
                    <a:lnTo>
                      <a:pt x="798" y="556"/>
                    </a:lnTo>
                    <a:lnTo>
                      <a:pt x="801" y="567"/>
                    </a:lnTo>
                    <a:lnTo>
                      <a:pt x="803" y="579"/>
                    </a:lnTo>
                    <a:lnTo>
                      <a:pt x="806" y="591"/>
                    </a:lnTo>
                    <a:lnTo>
                      <a:pt x="809" y="604"/>
                    </a:lnTo>
                    <a:lnTo>
                      <a:pt x="812" y="616"/>
                    </a:lnTo>
                    <a:lnTo>
                      <a:pt x="814" y="629"/>
                    </a:lnTo>
                    <a:lnTo>
                      <a:pt x="817" y="641"/>
                    </a:lnTo>
                    <a:lnTo>
                      <a:pt x="819" y="654"/>
                    </a:lnTo>
                    <a:lnTo>
                      <a:pt x="821" y="664"/>
                    </a:lnTo>
                    <a:lnTo>
                      <a:pt x="822" y="676"/>
                    </a:lnTo>
                    <a:lnTo>
                      <a:pt x="824" y="686"/>
                    </a:lnTo>
                    <a:lnTo>
                      <a:pt x="825" y="696"/>
                    </a:lnTo>
                    <a:lnTo>
                      <a:pt x="825" y="704"/>
                    </a:lnTo>
                    <a:lnTo>
                      <a:pt x="825" y="710"/>
                    </a:lnTo>
                    <a:lnTo>
                      <a:pt x="825" y="716"/>
                    </a:lnTo>
                    <a:lnTo>
                      <a:pt x="825" y="726"/>
                    </a:lnTo>
                    <a:lnTo>
                      <a:pt x="825" y="737"/>
                    </a:lnTo>
                    <a:lnTo>
                      <a:pt x="826" y="749"/>
                    </a:lnTo>
                    <a:lnTo>
                      <a:pt x="826" y="763"/>
                    </a:lnTo>
                    <a:lnTo>
                      <a:pt x="825" y="778"/>
                    </a:lnTo>
                    <a:lnTo>
                      <a:pt x="825" y="795"/>
                    </a:lnTo>
                    <a:lnTo>
                      <a:pt x="825" y="813"/>
                    </a:lnTo>
                    <a:lnTo>
                      <a:pt x="824" y="832"/>
                    </a:lnTo>
                    <a:lnTo>
                      <a:pt x="822" y="852"/>
                    </a:lnTo>
                    <a:lnTo>
                      <a:pt x="821" y="874"/>
                    </a:lnTo>
                    <a:lnTo>
                      <a:pt x="818" y="896"/>
                    </a:lnTo>
                    <a:lnTo>
                      <a:pt x="816" y="918"/>
                    </a:lnTo>
                    <a:lnTo>
                      <a:pt x="813" y="942"/>
                    </a:lnTo>
                    <a:lnTo>
                      <a:pt x="809" y="966"/>
                    </a:lnTo>
                    <a:lnTo>
                      <a:pt x="804" y="991"/>
                    </a:lnTo>
                    <a:lnTo>
                      <a:pt x="799" y="1016"/>
                    </a:lnTo>
                    <a:lnTo>
                      <a:pt x="792" y="1041"/>
                    </a:lnTo>
                    <a:lnTo>
                      <a:pt x="786" y="1067"/>
                    </a:lnTo>
                    <a:lnTo>
                      <a:pt x="778" y="1093"/>
                    </a:lnTo>
                    <a:lnTo>
                      <a:pt x="769" y="1119"/>
                    </a:lnTo>
                    <a:lnTo>
                      <a:pt x="759" y="1144"/>
                    </a:lnTo>
                    <a:lnTo>
                      <a:pt x="749" y="1170"/>
                    </a:lnTo>
                    <a:lnTo>
                      <a:pt x="737" y="1194"/>
                    </a:lnTo>
                    <a:lnTo>
                      <a:pt x="723" y="1219"/>
                    </a:lnTo>
                    <a:lnTo>
                      <a:pt x="709" y="1243"/>
                    </a:lnTo>
                    <a:lnTo>
                      <a:pt x="693" y="1267"/>
                    </a:lnTo>
                    <a:lnTo>
                      <a:pt x="676" y="1290"/>
                    </a:lnTo>
                    <a:lnTo>
                      <a:pt x="658" y="1313"/>
                    </a:lnTo>
                    <a:lnTo>
                      <a:pt x="638" y="1334"/>
                    </a:lnTo>
                    <a:lnTo>
                      <a:pt x="617" y="1355"/>
                    </a:lnTo>
                    <a:lnTo>
                      <a:pt x="616" y="1357"/>
                    </a:lnTo>
                    <a:lnTo>
                      <a:pt x="613" y="1363"/>
                    </a:lnTo>
                    <a:lnTo>
                      <a:pt x="607" y="1371"/>
                    </a:lnTo>
                    <a:lnTo>
                      <a:pt x="601" y="1384"/>
                    </a:lnTo>
                    <a:lnTo>
                      <a:pt x="592" y="1398"/>
                    </a:lnTo>
                    <a:lnTo>
                      <a:pt x="581" y="1414"/>
                    </a:lnTo>
                    <a:lnTo>
                      <a:pt x="569" y="1431"/>
                    </a:lnTo>
                    <a:lnTo>
                      <a:pt x="556" y="1448"/>
                    </a:lnTo>
                    <a:lnTo>
                      <a:pt x="541" y="1467"/>
                    </a:lnTo>
                    <a:lnTo>
                      <a:pt x="525" y="1484"/>
                    </a:lnTo>
                    <a:lnTo>
                      <a:pt x="508" y="1502"/>
                    </a:lnTo>
                    <a:lnTo>
                      <a:pt x="491" y="1518"/>
                    </a:lnTo>
                    <a:lnTo>
                      <a:pt x="473" y="1533"/>
                    </a:lnTo>
                    <a:lnTo>
                      <a:pt x="454" y="1546"/>
                    </a:lnTo>
                    <a:lnTo>
                      <a:pt x="435" y="1556"/>
                    </a:lnTo>
                    <a:lnTo>
                      <a:pt x="415" y="1563"/>
                    </a:lnTo>
                    <a:lnTo>
                      <a:pt x="394" y="1567"/>
                    </a:lnTo>
                    <a:lnTo>
                      <a:pt x="371" y="1571"/>
                    </a:lnTo>
                    <a:lnTo>
                      <a:pt x="348" y="1573"/>
                    </a:lnTo>
                    <a:lnTo>
                      <a:pt x="325" y="1574"/>
                    </a:lnTo>
                    <a:lnTo>
                      <a:pt x="300" y="1573"/>
                    </a:lnTo>
                    <a:lnTo>
                      <a:pt x="275" y="1570"/>
                    </a:lnTo>
                    <a:lnTo>
                      <a:pt x="249" y="1566"/>
                    </a:lnTo>
                    <a:lnTo>
                      <a:pt x="224" y="1560"/>
                    </a:lnTo>
                    <a:lnTo>
                      <a:pt x="200" y="1552"/>
                    </a:lnTo>
                    <a:lnTo>
                      <a:pt x="175" y="1542"/>
                    </a:lnTo>
                    <a:lnTo>
                      <a:pt x="152" y="1529"/>
                    </a:lnTo>
                    <a:lnTo>
                      <a:pt x="129" y="1514"/>
                    </a:lnTo>
                    <a:lnTo>
                      <a:pt x="107" y="1497"/>
                    </a:lnTo>
                    <a:lnTo>
                      <a:pt x="87" y="1478"/>
                    </a:lnTo>
                    <a:lnTo>
                      <a:pt x="69" y="1455"/>
                    </a:lnTo>
                    <a:lnTo>
                      <a:pt x="53" y="1431"/>
                    </a:lnTo>
                    <a:lnTo>
                      <a:pt x="46" y="1419"/>
                    </a:lnTo>
                    <a:lnTo>
                      <a:pt x="40" y="1407"/>
                    </a:lnTo>
                    <a:lnTo>
                      <a:pt x="34" y="1395"/>
                    </a:lnTo>
                    <a:lnTo>
                      <a:pt x="29" y="1382"/>
                    </a:lnTo>
                    <a:lnTo>
                      <a:pt x="24" y="1371"/>
                    </a:lnTo>
                    <a:lnTo>
                      <a:pt x="20" y="1359"/>
                    </a:lnTo>
                    <a:lnTo>
                      <a:pt x="16" y="1347"/>
                    </a:lnTo>
                    <a:lnTo>
                      <a:pt x="13" y="1335"/>
                    </a:lnTo>
                    <a:lnTo>
                      <a:pt x="10" y="1323"/>
                    </a:lnTo>
                    <a:lnTo>
                      <a:pt x="7" y="1311"/>
                    </a:lnTo>
                    <a:lnTo>
                      <a:pt x="5" y="1299"/>
                    </a:lnTo>
                    <a:lnTo>
                      <a:pt x="3" y="1287"/>
                    </a:lnTo>
                    <a:lnTo>
                      <a:pt x="2" y="1275"/>
                    </a:lnTo>
                    <a:lnTo>
                      <a:pt x="1" y="1264"/>
                    </a:lnTo>
                    <a:lnTo>
                      <a:pt x="0" y="1252"/>
                    </a:lnTo>
                    <a:lnTo>
                      <a:pt x="0" y="1240"/>
                    </a:lnTo>
                    <a:lnTo>
                      <a:pt x="0" y="1228"/>
                    </a:lnTo>
                    <a:lnTo>
                      <a:pt x="1" y="1217"/>
                    </a:lnTo>
                    <a:lnTo>
                      <a:pt x="1" y="1205"/>
                    </a:lnTo>
                    <a:lnTo>
                      <a:pt x="3" y="1193"/>
                    </a:lnTo>
                    <a:lnTo>
                      <a:pt x="4" y="1181"/>
                    </a:lnTo>
                    <a:lnTo>
                      <a:pt x="5" y="1171"/>
                    </a:lnTo>
                    <a:lnTo>
                      <a:pt x="7" y="1159"/>
                    </a:lnTo>
                    <a:lnTo>
                      <a:pt x="9" y="1148"/>
                    </a:lnTo>
                    <a:lnTo>
                      <a:pt x="12" y="1136"/>
                    </a:lnTo>
                    <a:lnTo>
                      <a:pt x="14" y="1125"/>
                    </a:lnTo>
                    <a:lnTo>
                      <a:pt x="17" y="1114"/>
                    </a:lnTo>
                    <a:lnTo>
                      <a:pt x="20" y="1102"/>
                    </a:lnTo>
                    <a:lnTo>
                      <a:pt x="23" y="1091"/>
                    </a:lnTo>
                    <a:lnTo>
                      <a:pt x="27" y="1080"/>
                    </a:lnTo>
                    <a:lnTo>
                      <a:pt x="30" y="1068"/>
                    </a:lnTo>
                    <a:lnTo>
                      <a:pt x="34" y="1057"/>
                    </a:lnTo>
                    <a:lnTo>
                      <a:pt x="42" y="1034"/>
                    </a:lnTo>
                    <a:lnTo>
                      <a:pt x="50" y="1013"/>
                    </a:lnTo>
                    <a:lnTo>
                      <a:pt x="57" y="995"/>
                    </a:lnTo>
                    <a:lnTo>
                      <a:pt x="64" y="979"/>
                    </a:lnTo>
                    <a:lnTo>
                      <a:pt x="69" y="965"/>
                    </a:lnTo>
                    <a:lnTo>
                      <a:pt x="75" y="954"/>
                    </a:lnTo>
                    <a:lnTo>
                      <a:pt x="81" y="944"/>
                    </a:lnTo>
                    <a:lnTo>
                      <a:pt x="86" y="936"/>
                    </a:lnTo>
                    <a:lnTo>
                      <a:pt x="91" y="930"/>
                    </a:lnTo>
                    <a:lnTo>
                      <a:pt x="95" y="925"/>
                    </a:lnTo>
                    <a:lnTo>
                      <a:pt x="98" y="921"/>
                    </a:lnTo>
                    <a:lnTo>
                      <a:pt x="101" y="918"/>
                    </a:lnTo>
                    <a:lnTo>
                      <a:pt x="103" y="917"/>
                    </a:lnTo>
                    <a:lnTo>
                      <a:pt x="105" y="916"/>
                    </a:lnTo>
                    <a:lnTo>
                      <a:pt x="106" y="916"/>
                    </a:lnTo>
                    <a:lnTo>
                      <a:pt x="254" y="729"/>
                    </a:lnTo>
                  </a:path>
                </a:pathLst>
              </a:custGeom>
              <a:solidFill>
                <a:srgbClr val="FDA4B5"/>
              </a:solidFill>
              <a:ln>
                <a:noFill/>
              </a:ln>
              <a:effectLst/>
              <a:extLst>
                <a:ext uri="{91240B29-F687-4F45-9708-019B960494DF}">
                  <a14:hiddenLine xmlns=""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20" name="Freeform 23"/>
              <p:cNvSpPr>
                <a:spLocks/>
              </p:cNvSpPr>
              <p:nvPr/>
            </p:nvSpPr>
            <p:spPr bwMode="auto">
              <a:xfrm>
                <a:off x="661" y="2556"/>
                <a:ext cx="759" cy="1098"/>
              </a:xfrm>
              <a:custGeom>
                <a:avLst/>
                <a:gdLst>
                  <a:gd name="T0" fmla="*/ 414 w 759"/>
                  <a:gd name="T1" fmla="*/ 202 h 1098"/>
                  <a:gd name="T2" fmla="*/ 461 w 759"/>
                  <a:gd name="T3" fmla="*/ 208 h 1098"/>
                  <a:gd name="T4" fmla="*/ 501 w 759"/>
                  <a:gd name="T5" fmla="*/ 161 h 1098"/>
                  <a:gd name="T6" fmla="*/ 491 w 759"/>
                  <a:gd name="T7" fmla="*/ 65 h 1098"/>
                  <a:gd name="T8" fmla="*/ 476 w 759"/>
                  <a:gd name="T9" fmla="*/ 14 h 1098"/>
                  <a:gd name="T10" fmla="*/ 501 w 759"/>
                  <a:gd name="T11" fmla="*/ 58 h 1098"/>
                  <a:gd name="T12" fmla="*/ 534 w 759"/>
                  <a:gd name="T13" fmla="*/ 51 h 1098"/>
                  <a:gd name="T14" fmla="*/ 554 w 759"/>
                  <a:gd name="T15" fmla="*/ 0 h 1098"/>
                  <a:gd name="T16" fmla="*/ 549 w 759"/>
                  <a:gd name="T17" fmla="*/ 54 h 1098"/>
                  <a:gd name="T18" fmla="*/ 548 w 759"/>
                  <a:gd name="T19" fmla="*/ 154 h 1098"/>
                  <a:gd name="T20" fmla="*/ 598 w 759"/>
                  <a:gd name="T21" fmla="*/ 202 h 1098"/>
                  <a:gd name="T22" fmla="*/ 662 w 759"/>
                  <a:gd name="T23" fmla="*/ 173 h 1098"/>
                  <a:gd name="T24" fmla="*/ 625 w 759"/>
                  <a:gd name="T25" fmla="*/ 207 h 1098"/>
                  <a:gd name="T26" fmla="*/ 624 w 759"/>
                  <a:gd name="T27" fmla="*/ 256 h 1098"/>
                  <a:gd name="T28" fmla="*/ 692 w 759"/>
                  <a:gd name="T29" fmla="*/ 256 h 1098"/>
                  <a:gd name="T30" fmla="*/ 666 w 759"/>
                  <a:gd name="T31" fmla="*/ 275 h 1098"/>
                  <a:gd name="T32" fmla="*/ 624 w 759"/>
                  <a:gd name="T33" fmla="*/ 320 h 1098"/>
                  <a:gd name="T34" fmla="*/ 656 w 759"/>
                  <a:gd name="T35" fmla="*/ 429 h 1098"/>
                  <a:gd name="T36" fmla="*/ 731 w 759"/>
                  <a:gd name="T37" fmla="*/ 427 h 1098"/>
                  <a:gd name="T38" fmla="*/ 710 w 759"/>
                  <a:gd name="T39" fmla="*/ 447 h 1098"/>
                  <a:gd name="T40" fmla="*/ 641 w 759"/>
                  <a:gd name="T41" fmla="*/ 507 h 1098"/>
                  <a:gd name="T42" fmla="*/ 639 w 759"/>
                  <a:gd name="T43" fmla="*/ 588 h 1098"/>
                  <a:gd name="T44" fmla="*/ 706 w 759"/>
                  <a:gd name="T45" fmla="*/ 615 h 1098"/>
                  <a:gd name="T46" fmla="*/ 755 w 759"/>
                  <a:gd name="T47" fmla="*/ 603 h 1098"/>
                  <a:gd name="T48" fmla="*/ 726 w 759"/>
                  <a:gd name="T49" fmla="*/ 629 h 1098"/>
                  <a:gd name="T50" fmla="*/ 717 w 759"/>
                  <a:gd name="T51" fmla="*/ 675 h 1098"/>
                  <a:gd name="T52" fmla="*/ 740 w 759"/>
                  <a:gd name="T53" fmla="*/ 724 h 1098"/>
                  <a:gd name="T54" fmla="*/ 718 w 759"/>
                  <a:gd name="T55" fmla="*/ 710 h 1098"/>
                  <a:gd name="T56" fmla="*/ 648 w 759"/>
                  <a:gd name="T57" fmla="*/ 683 h 1098"/>
                  <a:gd name="T58" fmla="*/ 583 w 759"/>
                  <a:gd name="T59" fmla="*/ 748 h 1098"/>
                  <a:gd name="T60" fmla="*/ 614 w 759"/>
                  <a:gd name="T61" fmla="*/ 840 h 1098"/>
                  <a:gd name="T62" fmla="*/ 653 w 759"/>
                  <a:gd name="T63" fmla="*/ 887 h 1098"/>
                  <a:gd name="T64" fmla="*/ 613 w 759"/>
                  <a:gd name="T65" fmla="*/ 864 h 1098"/>
                  <a:gd name="T66" fmla="*/ 548 w 759"/>
                  <a:gd name="T67" fmla="*/ 835 h 1098"/>
                  <a:gd name="T68" fmla="*/ 493 w 759"/>
                  <a:gd name="T69" fmla="*/ 880 h 1098"/>
                  <a:gd name="T70" fmla="*/ 499 w 759"/>
                  <a:gd name="T71" fmla="*/ 963 h 1098"/>
                  <a:gd name="T72" fmla="*/ 502 w 759"/>
                  <a:gd name="T73" fmla="*/ 1013 h 1098"/>
                  <a:gd name="T74" fmla="*/ 470 w 759"/>
                  <a:gd name="T75" fmla="*/ 932 h 1098"/>
                  <a:gd name="T76" fmla="*/ 404 w 759"/>
                  <a:gd name="T77" fmla="*/ 878 h 1098"/>
                  <a:gd name="T78" fmla="*/ 348 w 759"/>
                  <a:gd name="T79" fmla="*/ 876 h 1098"/>
                  <a:gd name="T80" fmla="*/ 372 w 759"/>
                  <a:gd name="T81" fmla="*/ 861 h 1098"/>
                  <a:gd name="T82" fmla="*/ 395 w 759"/>
                  <a:gd name="T83" fmla="*/ 782 h 1098"/>
                  <a:gd name="T84" fmla="*/ 315 w 759"/>
                  <a:gd name="T85" fmla="*/ 678 h 1098"/>
                  <a:gd name="T86" fmla="*/ 235 w 759"/>
                  <a:gd name="T87" fmla="*/ 678 h 1098"/>
                  <a:gd name="T88" fmla="*/ 174 w 759"/>
                  <a:gd name="T89" fmla="*/ 715 h 1098"/>
                  <a:gd name="T90" fmla="*/ 121 w 759"/>
                  <a:gd name="T91" fmla="*/ 794 h 1098"/>
                  <a:gd name="T92" fmla="*/ 87 w 759"/>
                  <a:gd name="T93" fmla="*/ 917 h 1098"/>
                  <a:gd name="T94" fmla="*/ 67 w 759"/>
                  <a:gd name="T95" fmla="*/ 1059 h 1098"/>
                  <a:gd name="T96" fmla="*/ 27 w 759"/>
                  <a:gd name="T97" fmla="*/ 1096 h 1098"/>
                  <a:gd name="T98" fmla="*/ 1 w 759"/>
                  <a:gd name="T99" fmla="*/ 1048 h 1098"/>
                  <a:gd name="T100" fmla="*/ 22 w 759"/>
                  <a:gd name="T101" fmla="*/ 895 h 1098"/>
                  <a:gd name="T102" fmla="*/ 50 w 759"/>
                  <a:gd name="T103" fmla="*/ 771 h 1098"/>
                  <a:gd name="T104" fmla="*/ 137 w 759"/>
                  <a:gd name="T105" fmla="*/ 622 h 1098"/>
                  <a:gd name="T106" fmla="*/ 245 w 759"/>
                  <a:gd name="T107" fmla="*/ 547 h 1098"/>
                  <a:gd name="T108" fmla="*/ 328 w 759"/>
                  <a:gd name="T109" fmla="*/ 502 h 1098"/>
                  <a:gd name="T110" fmla="*/ 405 w 759"/>
                  <a:gd name="T111" fmla="*/ 424 h 1098"/>
                  <a:gd name="T112" fmla="*/ 449 w 759"/>
                  <a:gd name="T113" fmla="*/ 328 h 1098"/>
                  <a:gd name="T114" fmla="*/ 443 w 759"/>
                  <a:gd name="T115" fmla="*/ 252 h 10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59" h="1098">
                    <a:moveTo>
                      <a:pt x="435" y="231"/>
                    </a:moveTo>
                    <a:lnTo>
                      <a:pt x="432" y="227"/>
                    </a:lnTo>
                    <a:lnTo>
                      <a:pt x="428" y="225"/>
                    </a:lnTo>
                    <a:lnTo>
                      <a:pt x="423" y="222"/>
                    </a:lnTo>
                    <a:lnTo>
                      <a:pt x="418" y="218"/>
                    </a:lnTo>
                    <a:lnTo>
                      <a:pt x="414" y="215"/>
                    </a:lnTo>
                    <a:lnTo>
                      <a:pt x="412" y="211"/>
                    </a:lnTo>
                    <a:lnTo>
                      <a:pt x="410" y="207"/>
                    </a:lnTo>
                    <a:lnTo>
                      <a:pt x="412" y="203"/>
                    </a:lnTo>
                    <a:lnTo>
                      <a:pt x="414" y="202"/>
                    </a:lnTo>
                    <a:lnTo>
                      <a:pt x="418" y="202"/>
                    </a:lnTo>
                    <a:lnTo>
                      <a:pt x="423" y="202"/>
                    </a:lnTo>
                    <a:lnTo>
                      <a:pt x="428" y="204"/>
                    </a:lnTo>
                    <a:lnTo>
                      <a:pt x="433" y="206"/>
                    </a:lnTo>
                    <a:lnTo>
                      <a:pt x="439" y="207"/>
                    </a:lnTo>
                    <a:lnTo>
                      <a:pt x="443" y="208"/>
                    </a:lnTo>
                    <a:lnTo>
                      <a:pt x="447" y="209"/>
                    </a:lnTo>
                    <a:lnTo>
                      <a:pt x="451" y="209"/>
                    </a:lnTo>
                    <a:lnTo>
                      <a:pt x="456" y="208"/>
                    </a:lnTo>
                    <a:lnTo>
                      <a:pt x="461" y="208"/>
                    </a:lnTo>
                    <a:lnTo>
                      <a:pt x="465" y="206"/>
                    </a:lnTo>
                    <a:lnTo>
                      <a:pt x="469" y="204"/>
                    </a:lnTo>
                    <a:lnTo>
                      <a:pt x="474" y="202"/>
                    </a:lnTo>
                    <a:lnTo>
                      <a:pt x="479" y="197"/>
                    </a:lnTo>
                    <a:lnTo>
                      <a:pt x="484" y="193"/>
                    </a:lnTo>
                    <a:lnTo>
                      <a:pt x="489" y="188"/>
                    </a:lnTo>
                    <a:lnTo>
                      <a:pt x="493" y="182"/>
                    </a:lnTo>
                    <a:lnTo>
                      <a:pt x="496" y="176"/>
                    </a:lnTo>
                    <a:lnTo>
                      <a:pt x="499" y="168"/>
                    </a:lnTo>
                    <a:lnTo>
                      <a:pt x="501" y="161"/>
                    </a:lnTo>
                    <a:lnTo>
                      <a:pt x="502" y="153"/>
                    </a:lnTo>
                    <a:lnTo>
                      <a:pt x="503" y="144"/>
                    </a:lnTo>
                    <a:lnTo>
                      <a:pt x="503" y="135"/>
                    </a:lnTo>
                    <a:lnTo>
                      <a:pt x="503" y="126"/>
                    </a:lnTo>
                    <a:lnTo>
                      <a:pt x="501" y="116"/>
                    </a:lnTo>
                    <a:lnTo>
                      <a:pt x="500" y="106"/>
                    </a:lnTo>
                    <a:lnTo>
                      <a:pt x="499" y="96"/>
                    </a:lnTo>
                    <a:lnTo>
                      <a:pt x="496" y="86"/>
                    </a:lnTo>
                    <a:lnTo>
                      <a:pt x="494" y="76"/>
                    </a:lnTo>
                    <a:lnTo>
                      <a:pt x="491" y="65"/>
                    </a:lnTo>
                    <a:lnTo>
                      <a:pt x="488" y="55"/>
                    </a:lnTo>
                    <a:lnTo>
                      <a:pt x="485" y="50"/>
                    </a:lnTo>
                    <a:lnTo>
                      <a:pt x="482" y="44"/>
                    </a:lnTo>
                    <a:lnTo>
                      <a:pt x="478" y="38"/>
                    </a:lnTo>
                    <a:lnTo>
                      <a:pt x="474" y="32"/>
                    </a:lnTo>
                    <a:lnTo>
                      <a:pt x="472" y="27"/>
                    </a:lnTo>
                    <a:lnTo>
                      <a:pt x="470" y="22"/>
                    </a:lnTo>
                    <a:lnTo>
                      <a:pt x="470" y="18"/>
                    </a:lnTo>
                    <a:lnTo>
                      <a:pt x="473" y="14"/>
                    </a:lnTo>
                    <a:lnTo>
                      <a:pt x="476" y="14"/>
                    </a:lnTo>
                    <a:lnTo>
                      <a:pt x="480" y="16"/>
                    </a:lnTo>
                    <a:lnTo>
                      <a:pt x="483" y="20"/>
                    </a:lnTo>
                    <a:lnTo>
                      <a:pt x="486" y="26"/>
                    </a:lnTo>
                    <a:lnTo>
                      <a:pt x="489" y="33"/>
                    </a:lnTo>
                    <a:lnTo>
                      <a:pt x="492" y="39"/>
                    </a:lnTo>
                    <a:lnTo>
                      <a:pt x="494" y="45"/>
                    </a:lnTo>
                    <a:lnTo>
                      <a:pt x="496" y="51"/>
                    </a:lnTo>
                    <a:lnTo>
                      <a:pt x="497" y="53"/>
                    </a:lnTo>
                    <a:lnTo>
                      <a:pt x="499" y="56"/>
                    </a:lnTo>
                    <a:lnTo>
                      <a:pt x="501" y="58"/>
                    </a:lnTo>
                    <a:lnTo>
                      <a:pt x="504" y="60"/>
                    </a:lnTo>
                    <a:lnTo>
                      <a:pt x="507" y="61"/>
                    </a:lnTo>
                    <a:lnTo>
                      <a:pt x="511" y="63"/>
                    </a:lnTo>
                    <a:lnTo>
                      <a:pt x="515" y="63"/>
                    </a:lnTo>
                    <a:lnTo>
                      <a:pt x="519" y="63"/>
                    </a:lnTo>
                    <a:lnTo>
                      <a:pt x="523" y="61"/>
                    </a:lnTo>
                    <a:lnTo>
                      <a:pt x="527" y="59"/>
                    </a:lnTo>
                    <a:lnTo>
                      <a:pt x="529" y="57"/>
                    </a:lnTo>
                    <a:lnTo>
                      <a:pt x="532" y="53"/>
                    </a:lnTo>
                    <a:lnTo>
                      <a:pt x="534" y="51"/>
                    </a:lnTo>
                    <a:lnTo>
                      <a:pt x="536" y="47"/>
                    </a:lnTo>
                    <a:lnTo>
                      <a:pt x="538" y="44"/>
                    </a:lnTo>
                    <a:lnTo>
                      <a:pt x="540" y="41"/>
                    </a:lnTo>
                    <a:lnTo>
                      <a:pt x="543" y="36"/>
                    </a:lnTo>
                    <a:lnTo>
                      <a:pt x="545" y="30"/>
                    </a:lnTo>
                    <a:lnTo>
                      <a:pt x="547" y="22"/>
                    </a:lnTo>
                    <a:lnTo>
                      <a:pt x="549" y="15"/>
                    </a:lnTo>
                    <a:lnTo>
                      <a:pt x="550" y="8"/>
                    </a:lnTo>
                    <a:lnTo>
                      <a:pt x="552" y="3"/>
                    </a:lnTo>
                    <a:lnTo>
                      <a:pt x="554" y="0"/>
                    </a:lnTo>
                    <a:lnTo>
                      <a:pt x="557" y="0"/>
                    </a:lnTo>
                    <a:lnTo>
                      <a:pt x="558" y="2"/>
                    </a:lnTo>
                    <a:lnTo>
                      <a:pt x="558" y="4"/>
                    </a:lnTo>
                    <a:lnTo>
                      <a:pt x="558" y="8"/>
                    </a:lnTo>
                    <a:lnTo>
                      <a:pt x="557" y="14"/>
                    </a:lnTo>
                    <a:lnTo>
                      <a:pt x="555" y="21"/>
                    </a:lnTo>
                    <a:lnTo>
                      <a:pt x="553" y="27"/>
                    </a:lnTo>
                    <a:lnTo>
                      <a:pt x="552" y="36"/>
                    </a:lnTo>
                    <a:lnTo>
                      <a:pt x="550" y="45"/>
                    </a:lnTo>
                    <a:lnTo>
                      <a:pt x="549" y="54"/>
                    </a:lnTo>
                    <a:lnTo>
                      <a:pt x="548" y="63"/>
                    </a:lnTo>
                    <a:lnTo>
                      <a:pt x="547" y="73"/>
                    </a:lnTo>
                    <a:lnTo>
                      <a:pt x="546" y="83"/>
                    </a:lnTo>
                    <a:lnTo>
                      <a:pt x="545" y="93"/>
                    </a:lnTo>
                    <a:lnTo>
                      <a:pt x="545" y="103"/>
                    </a:lnTo>
                    <a:lnTo>
                      <a:pt x="545" y="114"/>
                    </a:lnTo>
                    <a:lnTo>
                      <a:pt x="545" y="124"/>
                    </a:lnTo>
                    <a:lnTo>
                      <a:pt x="545" y="134"/>
                    </a:lnTo>
                    <a:lnTo>
                      <a:pt x="546" y="144"/>
                    </a:lnTo>
                    <a:lnTo>
                      <a:pt x="548" y="154"/>
                    </a:lnTo>
                    <a:lnTo>
                      <a:pt x="549" y="162"/>
                    </a:lnTo>
                    <a:lnTo>
                      <a:pt x="552" y="170"/>
                    </a:lnTo>
                    <a:lnTo>
                      <a:pt x="554" y="178"/>
                    </a:lnTo>
                    <a:lnTo>
                      <a:pt x="557" y="184"/>
                    </a:lnTo>
                    <a:lnTo>
                      <a:pt x="561" y="189"/>
                    </a:lnTo>
                    <a:lnTo>
                      <a:pt x="568" y="195"/>
                    </a:lnTo>
                    <a:lnTo>
                      <a:pt x="574" y="199"/>
                    </a:lnTo>
                    <a:lnTo>
                      <a:pt x="581" y="201"/>
                    </a:lnTo>
                    <a:lnTo>
                      <a:pt x="589" y="202"/>
                    </a:lnTo>
                    <a:lnTo>
                      <a:pt x="598" y="202"/>
                    </a:lnTo>
                    <a:lnTo>
                      <a:pt x="606" y="200"/>
                    </a:lnTo>
                    <a:lnTo>
                      <a:pt x="616" y="197"/>
                    </a:lnTo>
                    <a:lnTo>
                      <a:pt x="625" y="193"/>
                    </a:lnTo>
                    <a:lnTo>
                      <a:pt x="630" y="191"/>
                    </a:lnTo>
                    <a:lnTo>
                      <a:pt x="636" y="188"/>
                    </a:lnTo>
                    <a:lnTo>
                      <a:pt x="641" y="184"/>
                    </a:lnTo>
                    <a:lnTo>
                      <a:pt x="648" y="181"/>
                    </a:lnTo>
                    <a:lnTo>
                      <a:pt x="654" y="177"/>
                    </a:lnTo>
                    <a:lnTo>
                      <a:pt x="658" y="175"/>
                    </a:lnTo>
                    <a:lnTo>
                      <a:pt x="662" y="173"/>
                    </a:lnTo>
                    <a:lnTo>
                      <a:pt x="663" y="173"/>
                    </a:lnTo>
                    <a:lnTo>
                      <a:pt x="666" y="178"/>
                    </a:lnTo>
                    <a:lnTo>
                      <a:pt x="665" y="181"/>
                    </a:lnTo>
                    <a:lnTo>
                      <a:pt x="662" y="185"/>
                    </a:lnTo>
                    <a:lnTo>
                      <a:pt x="657" y="188"/>
                    </a:lnTo>
                    <a:lnTo>
                      <a:pt x="651" y="191"/>
                    </a:lnTo>
                    <a:lnTo>
                      <a:pt x="644" y="194"/>
                    </a:lnTo>
                    <a:lnTo>
                      <a:pt x="637" y="197"/>
                    </a:lnTo>
                    <a:lnTo>
                      <a:pt x="631" y="202"/>
                    </a:lnTo>
                    <a:lnTo>
                      <a:pt x="625" y="207"/>
                    </a:lnTo>
                    <a:lnTo>
                      <a:pt x="621" y="212"/>
                    </a:lnTo>
                    <a:lnTo>
                      <a:pt x="618" y="218"/>
                    </a:lnTo>
                    <a:lnTo>
                      <a:pt x="616" y="223"/>
                    </a:lnTo>
                    <a:lnTo>
                      <a:pt x="614" y="230"/>
                    </a:lnTo>
                    <a:lnTo>
                      <a:pt x="614" y="236"/>
                    </a:lnTo>
                    <a:lnTo>
                      <a:pt x="616" y="243"/>
                    </a:lnTo>
                    <a:lnTo>
                      <a:pt x="618" y="250"/>
                    </a:lnTo>
                    <a:lnTo>
                      <a:pt x="619" y="250"/>
                    </a:lnTo>
                    <a:lnTo>
                      <a:pt x="621" y="253"/>
                    </a:lnTo>
                    <a:lnTo>
                      <a:pt x="624" y="256"/>
                    </a:lnTo>
                    <a:lnTo>
                      <a:pt x="628" y="260"/>
                    </a:lnTo>
                    <a:lnTo>
                      <a:pt x="634" y="263"/>
                    </a:lnTo>
                    <a:lnTo>
                      <a:pt x="642" y="265"/>
                    </a:lnTo>
                    <a:lnTo>
                      <a:pt x="652" y="267"/>
                    </a:lnTo>
                    <a:lnTo>
                      <a:pt x="664" y="267"/>
                    </a:lnTo>
                    <a:lnTo>
                      <a:pt x="670" y="265"/>
                    </a:lnTo>
                    <a:lnTo>
                      <a:pt x="675" y="263"/>
                    </a:lnTo>
                    <a:lnTo>
                      <a:pt x="681" y="260"/>
                    </a:lnTo>
                    <a:lnTo>
                      <a:pt x="687" y="258"/>
                    </a:lnTo>
                    <a:lnTo>
                      <a:pt x="692" y="256"/>
                    </a:lnTo>
                    <a:lnTo>
                      <a:pt x="696" y="256"/>
                    </a:lnTo>
                    <a:lnTo>
                      <a:pt x="699" y="256"/>
                    </a:lnTo>
                    <a:lnTo>
                      <a:pt x="700" y="260"/>
                    </a:lnTo>
                    <a:lnTo>
                      <a:pt x="699" y="263"/>
                    </a:lnTo>
                    <a:lnTo>
                      <a:pt x="695" y="266"/>
                    </a:lnTo>
                    <a:lnTo>
                      <a:pt x="690" y="269"/>
                    </a:lnTo>
                    <a:lnTo>
                      <a:pt x="683" y="271"/>
                    </a:lnTo>
                    <a:lnTo>
                      <a:pt x="677" y="274"/>
                    </a:lnTo>
                    <a:lnTo>
                      <a:pt x="670" y="274"/>
                    </a:lnTo>
                    <a:lnTo>
                      <a:pt x="666" y="275"/>
                    </a:lnTo>
                    <a:lnTo>
                      <a:pt x="663" y="276"/>
                    </a:lnTo>
                    <a:lnTo>
                      <a:pt x="659" y="279"/>
                    </a:lnTo>
                    <a:lnTo>
                      <a:pt x="654" y="282"/>
                    </a:lnTo>
                    <a:lnTo>
                      <a:pt x="649" y="286"/>
                    </a:lnTo>
                    <a:lnTo>
                      <a:pt x="644" y="291"/>
                    </a:lnTo>
                    <a:lnTo>
                      <a:pt x="639" y="296"/>
                    </a:lnTo>
                    <a:lnTo>
                      <a:pt x="635" y="301"/>
                    </a:lnTo>
                    <a:lnTo>
                      <a:pt x="631" y="306"/>
                    </a:lnTo>
                    <a:lnTo>
                      <a:pt x="627" y="313"/>
                    </a:lnTo>
                    <a:lnTo>
                      <a:pt x="624" y="320"/>
                    </a:lnTo>
                    <a:lnTo>
                      <a:pt x="621" y="327"/>
                    </a:lnTo>
                    <a:lnTo>
                      <a:pt x="620" y="335"/>
                    </a:lnTo>
                    <a:lnTo>
                      <a:pt x="619" y="343"/>
                    </a:lnTo>
                    <a:lnTo>
                      <a:pt x="619" y="352"/>
                    </a:lnTo>
                    <a:lnTo>
                      <a:pt x="621" y="361"/>
                    </a:lnTo>
                    <a:lnTo>
                      <a:pt x="623" y="372"/>
                    </a:lnTo>
                    <a:lnTo>
                      <a:pt x="627" y="382"/>
                    </a:lnTo>
                    <a:lnTo>
                      <a:pt x="636" y="403"/>
                    </a:lnTo>
                    <a:lnTo>
                      <a:pt x="646" y="418"/>
                    </a:lnTo>
                    <a:lnTo>
                      <a:pt x="656" y="429"/>
                    </a:lnTo>
                    <a:lnTo>
                      <a:pt x="666" y="435"/>
                    </a:lnTo>
                    <a:lnTo>
                      <a:pt x="677" y="438"/>
                    </a:lnTo>
                    <a:lnTo>
                      <a:pt x="688" y="438"/>
                    </a:lnTo>
                    <a:lnTo>
                      <a:pt x="699" y="437"/>
                    </a:lnTo>
                    <a:lnTo>
                      <a:pt x="712" y="435"/>
                    </a:lnTo>
                    <a:lnTo>
                      <a:pt x="715" y="434"/>
                    </a:lnTo>
                    <a:lnTo>
                      <a:pt x="719" y="432"/>
                    </a:lnTo>
                    <a:lnTo>
                      <a:pt x="723" y="430"/>
                    </a:lnTo>
                    <a:lnTo>
                      <a:pt x="727" y="428"/>
                    </a:lnTo>
                    <a:lnTo>
                      <a:pt x="731" y="427"/>
                    </a:lnTo>
                    <a:lnTo>
                      <a:pt x="735" y="427"/>
                    </a:lnTo>
                    <a:lnTo>
                      <a:pt x="738" y="429"/>
                    </a:lnTo>
                    <a:lnTo>
                      <a:pt x="741" y="433"/>
                    </a:lnTo>
                    <a:lnTo>
                      <a:pt x="741" y="435"/>
                    </a:lnTo>
                    <a:lnTo>
                      <a:pt x="739" y="438"/>
                    </a:lnTo>
                    <a:lnTo>
                      <a:pt x="734" y="440"/>
                    </a:lnTo>
                    <a:lnTo>
                      <a:pt x="729" y="442"/>
                    </a:lnTo>
                    <a:lnTo>
                      <a:pt x="722" y="443"/>
                    </a:lnTo>
                    <a:lnTo>
                      <a:pt x="716" y="445"/>
                    </a:lnTo>
                    <a:lnTo>
                      <a:pt x="710" y="447"/>
                    </a:lnTo>
                    <a:lnTo>
                      <a:pt x="704" y="449"/>
                    </a:lnTo>
                    <a:lnTo>
                      <a:pt x="697" y="454"/>
                    </a:lnTo>
                    <a:lnTo>
                      <a:pt x="690" y="458"/>
                    </a:lnTo>
                    <a:lnTo>
                      <a:pt x="683" y="464"/>
                    </a:lnTo>
                    <a:lnTo>
                      <a:pt x="675" y="470"/>
                    </a:lnTo>
                    <a:lnTo>
                      <a:pt x="668" y="477"/>
                    </a:lnTo>
                    <a:lnTo>
                      <a:pt x="660" y="483"/>
                    </a:lnTo>
                    <a:lnTo>
                      <a:pt x="654" y="491"/>
                    </a:lnTo>
                    <a:lnTo>
                      <a:pt x="647" y="499"/>
                    </a:lnTo>
                    <a:lnTo>
                      <a:pt x="641" y="507"/>
                    </a:lnTo>
                    <a:lnTo>
                      <a:pt x="636" y="515"/>
                    </a:lnTo>
                    <a:lnTo>
                      <a:pt x="632" y="524"/>
                    </a:lnTo>
                    <a:lnTo>
                      <a:pt x="629" y="534"/>
                    </a:lnTo>
                    <a:lnTo>
                      <a:pt x="627" y="543"/>
                    </a:lnTo>
                    <a:lnTo>
                      <a:pt x="627" y="552"/>
                    </a:lnTo>
                    <a:lnTo>
                      <a:pt x="627" y="562"/>
                    </a:lnTo>
                    <a:lnTo>
                      <a:pt x="629" y="572"/>
                    </a:lnTo>
                    <a:lnTo>
                      <a:pt x="631" y="577"/>
                    </a:lnTo>
                    <a:lnTo>
                      <a:pt x="634" y="582"/>
                    </a:lnTo>
                    <a:lnTo>
                      <a:pt x="639" y="588"/>
                    </a:lnTo>
                    <a:lnTo>
                      <a:pt x="643" y="592"/>
                    </a:lnTo>
                    <a:lnTo>
                      <a:pt x="650" y="596"/>
                    </a:lnTo>
                    <a:lnTo>
                      <a:pt x="656" y="600"/>
                    </a:lnTo>
                    <a:lnTo>
                      <a:pt x="663" y="604"/>
                    </a:lnTo>
                    <a:lnTo>
                      <a:pt x="670" y="607"/>
                    </a:lnTo>
                    <a:lnTo>
                      <a:pt x="677" y="610"/>
                    </a:lnTo>
                    <a:lnTo>
                      <a:pt x="685" y="612"/>
                    </a:lnTo>
                    <a:lnTo>
                      <a:pt x="693" y="614"/>
                    </a:lnTo>
                    <a:lnTo>
                      <a:pt x="699" y="615"/>
                    </a:lnTo>
                    <a:lnTo>
                      <a:pt x="706" y="615"/>
                    </a:lnTo>
                    <a:lnTo>
                      <a:pt x="713" y="615"/>
                    </a:lnTo>
                    <a:lnTo>
                      <a:pt x="719" y="614"/>
                    </a:lnTo>
                    <a:lnTo>
                      <a:pt x="725" y="613"/>
                    </a:lnTo>
                    <a:lnTo>
                      <a:pt x="729" y="611"/>
                    </a:lnTo>
                    <a:lnTo>
                      <a:pt x="734" y="608"/>
                    </a:lnTo>
                    <a:lnTo>
                      <a:pt x="739" y="606"/>
                    </a:lnTo>
                    <a:lnTo>
                      <a:pt x="743" y="604"/>
                    </a:lnTo>
                    <a:lnTo>
                      <a:pt x="748" y="602"/>
                    </a:lnTo>
                    <a:lnTo>
                      <a:pt x="752" y="601"/>
                    </a:lnTo>
                    <a:lnTo>
                      <a:pt x="755" y="603"/>
                    </a:lnTo>
                    <a:lnTo>
                      <a:pt x="757" y="605"/>
                    </a:lnTo>
                    <a:lnTo>
                      <a:pt x="758" y="609"/>
                    </a:lnTo>
                    <a:lnTo>
                      <a:pt x="756" y="612"/>
                    </a:lnTo>
                    <a:lnTo>
                      <a:pt x="753" y="614"/>
                    </a:lnTo>
                    <a:lnTo>
                      <a:pt x="749" y="616"/>
                    </a:lnTo>
                    <a:lnTo>
                      <a:pt x="743" y="618"/>
                    </a:lnTo>
                    <a:lnTo>
                      <a:pt x="738" y="620"/>
                    </a:lnTo>
                    <a:lnTo>
                      <a:pt x="734" y="623"/>
                    </a:lnTo>
                    <a:lnTo>
                      <a:pt x="730" y="626"/>
                    </a:lnTo>
                    <a:lnTo>
                      <a:pt x="726" y="629"/>
                    </a:lnTo>
                    <a:lnTo>
                      <a:pt x="723" y="633"/>
                    </a:lnTo>
                    <a:lnTo>
                      <a:pt x="720" y="637"/>
                    </a:lnTo>
                    <a:lnTo>
                      <a:pt x="718" y="640"/>
                    </a:lnTo>
                    <a:lnTo>
                      <a:pt x="716" y="644"/>
                    </a:lnTo>
                    <a:lnTo>
                      <a:pt x="715" y="648"/>
                    </a:lnTo>
                    <a:lnTo>
                      <a:pt x="714" y="653"/>
                    </a:lnTo>
                    <a:lnTo>
                      <a:pt x="714" y="657"/>
                    </a:lnTo>
                    <a:lnTo>
                      <a:pt x="715" y="663"/>
                    </a:lnTo>
                    <a:lnTo>
                      <a:pt x="716" y="670"/>
                    </a:lnTo>
                    <a:lnTo>
                      <a:pt x="717" y="675"/>
                    </a:lnTo>
                    <a:lnTo>
                      <a:pt x="718" y="681"/>
                    </a:lnTo>
                    <a:lnTo>
                      <a:pt x="720" y="687"/>
                    </a:lnTo>
                    <a:lnTo>
                      <a:pt x="722" y="693"/>
                    </a:lnTo>
                    <a:lnTo>
                      <a:pt x="723" y="698"/>
                    </a:lnTo>
                    <a:lnTo>
                      <a:pt x="724" y="702"/>
                    </a:lnTo>
                    <a:lnTo>
                      <a:pt x="726" y="706"/>
                    </a:lnTo>
                    <a:lnTo>
                      <a:pt x="730" y="710"/>
                    </a:lnTo>
                    <a:lnTo>
                      <a:pt x="733" y="714"/>
                    </a:lnTo>
                    <a:lnTo>
                      <a:pt x="737" y="720"/>
                    </a:lnTo>
                    <a:lnTo>
                      <a:pt x="740" y="724"/>
                    </a:lnTo>
                    <a:lnTo>
                      <a:pt x="742" y="728"/>
                    </a:lnTo>
                    <a:lnTo>
                      <a:pt x="742" y="732"/>
                    </a:lnTo>
                    <a:lnTo>
                      <a:pt x="740" y="735"/>
                    </a:lnTo>
                    <a:lnTo>
                      <a:pt x="737" y="736"/>
                    </a:lnTo>
                    <a:lnTo>
                      <a:pt x="733" y="735"/>
                    </a:lnTo>
                    <a:lnTo>
                      <a:pt x="730" y="731"/>
                    </a:lnTo>
                    <a:lnTo>
                      <a:pt x="727" y="726"/>
                    </a:lnTo>
                    <a:lnTo>
                      <a:pt x="724" y="720"/>
                    </a:lnTo>
                    <a:lnTo>
                      <a:pt x="722" y="714"/>
                    </a:lnTo>
                    <a:lnTo>
                      <a:pt x="718" y="710"/>
                    </a:lnTo>
                    <a:lnTo>
                      <a:pt x="714" y="706"/>
                    </a:lnTo>
                    <a:lnTo>
                      <a:pt x="708" y="703"/>
                    </a:lnTo>
                    <a:lnTo>
                      <a:pt x="703" y="700"/>
                    </a:lnTo>
                    <a:lnTo>
                      <a:pt x="696" y="696"/>
                    </a:lnTo>
                    <a:lnTo>
                      <a:pt x="689" y="693"/>
                    </a:lnTo>
                    <a:lnTo>
                      <a:pt x="682" y="689"/>
                    </a:lnTo>
                    <a:lnTo>
                      <a:pt x="674" y="687"/>
                    </a:lnTo>
                    <a:lnTo>
                      <a:pt x="665" y="685"/>
                    </a:lnTo>
                    <a:lnTo>
                      <a:pt x="657" y="683"/>
                    </a:lnTo>
                    <a:lnTo>
                      <a:pt x="648" y="683"/>
                    </a:lnTo>
                    <a:lnTo>
                      <a:pt x="640" y="683"/>
                    </a:lnTo>
                    <a:lnTo>
                      <a:pt x="631" y="685"/>
                    </a:lnTo>
                    <a:lnTo>
                      <a:pt x="623" y="689"/>
                    </a:lnTo>
                    <a:lnTo>
                      <a:pt x="615" y="693"/>
                    </a:lnTo>
                    <a:lnTo>
                      <a:pt x="608" y="700"/>
                    </a:lnTo>
                    <a:lnTo>
                      <a:pt x="601" y="708"/>
                    </a:lnTo>
                    <a:lnTo>
                      <a:pt x="594" y="718"/>
                    </a:lnTo>
                    <a:lnTo>
                      <a:pt x="589" y="728"/>
                    </a:lnTo>
                    <a:lnTo>
                      <a:pt x="586" y="738"/>
                    </a:lnTo>
                    <a:lnTo>
                      <a:pt x="583" y="748"/>
                    </a:lnTo>
                    <a:lnTo>
                      <a:pt x="582" y="758"/>
                    </a:lnTo>
                    <a:lnTo>
                      <a:pt x="583" y="768"/>
                    </a:lnTo>
                    <a:lnTo>
                      <a:pt x="584" y="778"/>
                    </a:lnTo>
                    <a:lnTo>
                      <a:pt x="586" y="788"/>
                    </a:lnTo>
                    <a:lnTo>
                      <a:pt x="589" y="797"/>
                    </a:lnTo>
                    <a:lnTo>
                      <a:pt x="593" y="807"/>
                    </a:lnTo>
                    <a:lnTo>
                      <a:pt x="598" y="816"/>
                    </a:lnTo>
                    <a:lnTo>
                      <a:pt x="602" y="824"/>
                    </a:lnTo>
                    <a:lnTo>
                      <a:pt x="608" y="832"/>
                    </a:lnTo>
                    <a:lnTo>
                      <a:pt x="614" y="840"/>
                    </a:lnTo>
                    <a:lnTo>
                      <a:pt x="620" y="848"/>
                    </a:lnTo>
                    <a:lnTo>
                      <a:pt x="626" y="854"/>
                    </a:lnTo>
                    <a:lnTo>
                      <a:pt x="632" y="860"/>
                    </a:lnTo>
                    <a:lnTo>
                      <a:pt x="637" y="864"/>
                    </a:lnTo>
                    <a:lnTo>
                      <a:pt x="641" y="868"/>
                    </a:lnTo>
                    <a:lnTo>
                      <a:pt x="646" y="872"/>
                    </a:lnTo>
                    <a:lnTo>
                      <a:pt x="649" y="876"/>
                    </a:lnTo>
                    <a:lnTo>
                      <a:pt x="652" y="879"/>
                    </a:lnTo>
                    <a:lnTo>
                      <a:pt x="653" y="883"/>
                    </a:lnTo>
                    <a:lnTo>
                      <a:pt x="653" y="887"/>
                    </a:lnTo>
                    <a:lnTo>
                      <a:pt x="651" y="891"/>
                    </a:lnTo>
                    <a:lnTo>
                      <a:pt x="648" y="893"/>
                    </a:lnTo>
                    <a:lnTo>
                      <a:pt x="646" y="893"/>
                    </a:lnTo>
                    <a:lnTo>
                      <a:pt x="643" y="890"/>
                    </a:lnTo>
                    <a:lnTo>
                      <a:pt x="639" y="887"/>
                    </a:lnTo>
                    <a:lnTo>
                      <a:pt x="635" y="882"/>
                    </a:lnTo>
                    <a:lnTo>
                      <a:pt x="631" y="876"/>
                    </a:lnTo>
                    <a:lnTo>
                      <a:pt x="625" y="872"/>
                    </a:lnTo>
                    <a:lnTo>
                      <a:pt x="618" y="867"/>
                    </a:lnTo>
                    <a:lnTo>
                      <a:pt x="613" y="864"/>
                    </a:lnTo>
                    <a:lnTo>
                      <a:pt x="608" y="861"/>
                    </a:lnTo>
                    <a:lnTo>
                      <a:pt x="602" y="857"/>
                    </a:lnTo>
                    <a:lnTo>
                      <a:pt x="596" y="853"/>
                    </a:lnTo>
                    <a:lnTo>
                      <a:pt x="590" y="849"/>
                    </a:lnTo>
                    <a:lnTo>
                      <a:pt x="583" y="846"/>
                    </a:lnTo>
                    <a:lnTo>
                      <a:pt x="576" y="842"/>
                    </a:lnTo>
                    <a:lnTo>
                      <a:pt x="569" y="840"/>
                    </a:lnTo>
                    <a:lnTo>
                      <a:pt x="562" y="837"/>
                    </a:lnTo>
                    <a:lnTo>
                      <a:pt x="556" y="836"/>
                    </a:lnTo>
                    <a:lnTo>
                      <a:pt x="548" y="835"/>
                    </a:lnTo>
                    <a:lnTo>
                      <a:pt x="541" y="836"/>
                    </a:lnTo>
                    <a:lnTo>
                      <a:pt x="533" y="837"/>
                    </a:lnTo>
                    <a:lnTo>
                      <a:pt x="525" y="840"/>
                    </a:lnTo>
                    <a:lnTo>
                      <a:pt x="518" y="845"/>
                    </a:lnTo>
                    <a:lnTo>
                      <a:pt x="510" y="851"/>
                    </a:lnTo>
                    <a:lnTo>
                      <a:pt x="506" y="856"/>
                    </a:lnTo>
                    <a:lnTo>
                      <a:pt x="501" y="861"/>
                    </a:lnTo>
                    <a:lnTo>
                      <a:pt x="499" y="867"/>
                    </a:lnTo>
                    <a:lnTo>
                      <a:pt x="496" y="874"/>
                    </a:lnTo>
                    <a:lnTo>
                      <a:pt x="493" y="880"/>
                    </a:lnTo>
                    <a:lnTo>
                      <a:pt x="492" y="888"/>
                    </a:lnTo>
                    <a:lnTo>
                      <a:pt x="491" y="895"/>
                    </a:lnTo>
                    <a:lnTo>
                      <a:pt x="491" y="903"/>
                    </a:lnTo>
                    <a:lnTo>
                      <a:pt x="491" y="911"/>
                    </a:lnTo>
                    <a:lnTo>
                      <a:pt x="491" y="920"/>
                    </a:lnTo>
                    <a:lnTo>
                      <a:pt x="492" y="928"/>
                    </a:lnTo>
                    <a:lnTo>
                      <a:pt x="493" y="937"/>
                    </a:lnTo>
                    <a:lnTo>
                      <a:pt x="494" y="946"/>
                    </a:lnTo>
                    <a:lnTo>
                      <a:pt x="496" y="954"/>
                    </a:lnTo>
                    <a:lnTo>
                      <a:pt x="499" y="963"/>
                    </a:lnTo>
                    <a:lnTo>
                      <a:pt x="501" y="972"/>
                    </a:lnTo>
                    <a:lnTo>
                      <a:pt x="503" y="977"/>
                    </a:lnTo>
                    <a:lnTo>
                      <a:pt x="506" y="982"/>
                    </a:lnTo>
                    <a:lnTo>
                      <a:pt x="509" y="988"/>
                    </a:lnTo>
                    <a:lnTo>
                      <a:pt x="512" y="994"/>
                    </a:lnTo>
                    <a:lnTo>
                      <a:pt x="514" y="1001"/>
                    </a:lnTo>
                    <a:lnTo>
                      <a:pt x="514" y="1006"/>
                    </a:lnTo>
                    <a:lnTo>
                      <a:pt x="512" y="1010"/>
                    </a:lnTo>
                    <a:lnTo>
                      <a:pt x="507" y="1012"/>
                    </a:lnTo>
                    <a:lnTo>
                      <a:pt x="502" y="1013"/>
                    </a:lnTo>
                    <a:lnTo>
                      <a:pt x="498" y="1011"/>
                    </a:lnTo>
                    <a:lnTo>
                      <a:pt x="495" y="1007"/>
                    </a:lnTo>
                    <a:lnTo>
                      <a:pt x="492" y="1003"/>
                    </a:lnTo>
                    <a:lnTo>
                      <a:pt x="491" y="995"/>
                    </a:lnTo>
                    <a:lnTo>
                      <a:pt x="489" y="988"/>
                    </a:lnTo>
                    <a:lnTo>
                      <a:pt x="487" y="979"/>
                    </a:lnTo>
                    <a:lnTo>
                      <a:pt x="485" y="971"/>
                    </a:lnTo>
                    <a:lnTo>
                      <a:pt x="480" y="956"/>
                    </a:lnTo>
                    <a:lnTo>
                      <a:pt x="476" y="944"/>
                    </a:lnTo>
                    <a:lnTo>
                      <a:pt x="470" y="932"/>
                    </a:lnTo>
                    <a:lnTo>
                      <a:pt x="465" y="923"/>
                    </a:lnTo>
                    <a:lnTo>
                      <a:pt x="459" y="914"/>
                    </a:lnTo>
                    <a:lnTo>
                      <a:pt x="453" y="906"/>
                    </a:lnTo>
                    <a:lnTo>
                      <a:pt x="447" y="900"/>
                    </a:lnTo>
                    <a:lnTo>
                      <a:pt x="441" y="894"/>
                    </a:lnTo>
                    <a:lnTo>
                      <a:pt x="434" y="890"/>
                    </a:lnTo>
                    <a:lnTo>
                      <a:pt x="427" y="886"/>
                    </a:lnTo>
                    <a:lnTo>
                      <a:pt x="420" y="883"/>
                    </a:lnTo>
                    <a:lnTo>
                      <a:pt x="412" y="880"/>
                    </a:lnTo>
                    <a:lnTo>
                      <a:pt x="404" y="878"/>
                    </a:lnTo>
                    <a:lnTo>
                      <a:pt x="396" y="875"/>
                    </a:lnTo>
                    <a:lnTo>
                      <a:pt x="388" y="874"/>
                    </a:lnTo>
                    <a:lnTo>
                      <a:pt x="379" y="872"/>
                    </a:lnTo>
                    <a:lnTo>
                      <a:pt x="375" y="871"/>
                    </a:lnTo>
                    <a:lnTo>
                      <a:pt x="371" y="872"/>
                    </a:lnTo>
                    <a:lnTo>
                      <a:pt x="366" y="873"/>
                    </a:lnTo>
                    <a:lnTo>
                      <a:pt x="360" y="875"/>
                    </a:lnTo>
                    <a:lnTo>
                      <a:pt x="355" y="876"/>
                    </a:lnTo>
                    <a:lnTo>
                      <a:pt x="351" y="876"/>
                    </a:lnTo>
                    <a:lnTo>
                      <a:pt x="348" y="876"/>
                    </a:lnTo>
                    <a:lnTo>
                      <a:pt x="345" y="875"/>
                    </a:lnTo>
                    <a:lnTo>
                      <a:pt x="345" y="872"/>
                    </a:lnTo>
                    <a:lnTo>
                      <a:pt x="346" y="871"/>
                    </a:lnTo>
                    <a:lnTo>
                      <a:pt x="348" y="870"/>
                    </a:lnTo>
                    <a:lnTo>
                      <a:pt x="352" y="869"/>
                    </a:lnTo>
                    <a:lnTo>
                      <a:pt x="356" y="868"/>
                    </a:lnTo>
                    <a:lnTo>
                      <a:pt x="360" y="867"/>
                    </a:lnTo>
                    <a:lnTo>
                      <a:pt x="364" y="866"/>
                    </a:lnTo>
                    <a:lnTo>
                      <a:pt x="367" y="864"/>
                    </a:lnTo>
                    <a:lnTo>
                      <a:pt x="372" y="861"/>
                    </a:lnTo>
                    <a:lnTo>
                      <a:pt x="377" y="857"/>
                    </a:lnTo>
                    <a:lnTo>
                      <a:pt x="382" y="852"/>
                    </a:lnTo>
                    <a:lnTo>
                      <a:pt x="386" y="847"/>
                    </a:lnTo>
                    <a:lnTo>
                      <a:pt x="391" y="840"/>
                    </a:lnTo>
                    <a:lnTo>
                      <a:pt x="394" y="833"/>
                    </a:lnTo>
                    <a:lnTo>
                      <a:pt x="397" y="825"/>
                    </a:lnTo>
                    <a:lnTo>
                      <a:pt x="398" y="817"/>
                    </a:lnTo>
                    <a:lnTo>
                      <a:pt x="399" y="807"/>
                    </a:lnTo>
                    <a:lnTo>
                      <a:pt x="398" y="795"/>
                    </a:lnTo>
                    <a:lnTo>
                      <a:pt x="395" y="782"/>
                    </a:lnTo>
                    <a:lnTo>
                      <a:pt x="391" y="769"/>
                    </a:lnTo>
                    <a:lnTo>
                      <a:pt x="385" y="754"/>
                    </a:lnTo>
                    <a:lnTo>
                      <a:pt x="376" y="737"/>
                    </a:lnTo>
                    <a:lnTo>
                      <a:pt x="365" y="719"/>
                    </a:lnTo>
                    <a:lnTo>
                      <a:pt x="351" y="700"/>
                    </a:lnTo>
                    <a:lnTo>
                      <a:pt x="347" y="696"/>
                    </a:lnTo>
                    <a:lnTo>
                      <a:pt x="341" y="691"/>
                    </a:lnTo>
                    <a:lnTo>
                      <a:pt x="334" y="687"/>
                    </a:lnTo>
                    <a:lnTo>
                      <a:pt x="325" y="682"/>
                    </a:lnTo>
                    <a:lnTo>
                      <a:pt x="315" y="678"/>
                    </a:lnTo>
                    <a:lnTo>
                      <a:pt x="304" y="675"/>
                    </a:lnTo>
                    <a:lnTo>
                      <a:pt x="291" y="673"/>
                    </a:lnTo>
                    <a:lnTo>
                      <a:pt x="277" y="672"/>
                    </a:lnTo>
                    <a:lnTo>
                      <a:pt x="272" y="672"/>
                    </a:lnTo>
                    <a:lnTo>
                      <a:pt x="266" y="672"/>
                    </a:lnTo>
                    <a:lnTo>
                      <a:pt x="260" y="672"/>
                    </a:lnTo>
                    <a:lnTo>
                      <a:pt x="254" y="674"/>
                    </a:lnTo>
                    <a:lnTo>
                      <a:pt x="248" y="675"/>
                    </a:lnTo>
                    <a:lnTo>
                      <a:pt x="242" y="676"/>
                    </a:lnTo>
                    <a:lnTo>
                      <a:pt x="235" y="678"/>
                    </a:lnTo>
                    <a:lnTo>
                      <a:pt x="229" y="681"/>
                    </a:lnTo>
                    <a:lnTo>
                      <a:pt x="223" y="683"/>
                    </a:lnTo>
                    <a:lnTo>
                      <a:pt x="216" y="686"/>
                    </a:lnTo>
                    <a:lnTo>
                      <a:pt x="210" y="689"/>
                    </a:lnTo>
                    <a:lnTo>
                      <a:pt x="203" y="693"/>
                    </a:lnTo>
                    <a:lnTo>
                      <a:pt x="197" y="697"/>
                    </a:lnTo>
                    <a:lnTo>
                      <a:pt x="190" y="701"/>
                    </a:lnTo>
                    <a:lnTo>
                      <a:pt x="185" y="705"/>
                    </a:lnTo>
                    <a:lnTo>
                      <a:pt x="179" y="710"/>
                    </a:lnTo>
                    <a:lnTo>
                      <a:pt x="174" y="715"/>
                    </a:lnTo>
                    <a:lnTo>
                      <a:pt x="168" y="720"/>
                    </a:lnTo>
                    <a:lnTo>
                      <a:pt x="163" y="725"/>
                    </a:lnTo>
                    <a:lnTo>
                      <a:pt x="157" y="732"/>
                    </a:lnTo>
                    <a:lnTo>
                      <a:pt x="152" y="738"/>
                    </a:lnTo>
                    <a:lnTo>
                      <a:pt x="147" y="746"/>
                    </a:lnTo>
                    <a:lnTo>
                      <a:pt x="141" y="754"/>
                    </a:lnTo>
                    <a:lnTo>
                      <a:pt x="136" y="762"/>
                    </a:lnTo>
                    <a:lnTo>
                      <a:pt x="131" y="772"/>
                    </a:lnTo>
                    <a:lnTo>
                      <a:pt x="126" y="782"/>
                    </a:lnTo>
                    <a:lnTo>
                      <a:pt x="121" y="794"/>
                    </a:lnTo>
                    <a:lnTo>
                      <a:pt x="116" y="806"/>
                    </a:lnTo>
                    <a:lnTo>
                      <a:pt x="111" y="820"/>
                    </a:lnTo>
                    <a:lnTo>
                      <a:pt x="106" y="833"/>
                    </a:lnTo>
                    <a:lnTo>
                      <a:pt x="102" y="849"/>
                    </a:lnTo>
                    <a:lnTo>
                      <a:pt x="98" y="866"/>
                    </a:lnTo>
                    <a:lnTo>
                      <a:pt x="95" y="875"/>
                    </a:lnTo>
                    <a:lnTo>
                      <a:pt x="94" y="885"/>
                    </a:lnTo>
                    <a:lnTo>
                      <a:pt x="91" y="895"/>
                    </a:lnTo>
                    <a:lnTo>
                      <a:pt x="89" y="906"/>
                    </a:lnTo>
                    <a:lnTo>
                      <a:pt x="87" y="917"/>
                    </a:lnTo>
                    <a:lnTo>
                      <a:pt x="85" y="928"/>
                    </a:lnTo>
                    <a:lnTo>
                      <a:pt x="83" y="940"/>
                    </a:lnTo>
                    <a:lnTo>
                      <a:pt x="81" y="954"/>
                    </a:lnTo>
                    <a:lnTo>
                      <a:pt x="79" y="967"/>
                    </a:lnTo>
                    <a:lnTo>
                      <a:pt x="77" y="981"/>
                    </a:lnTo>
                    <a:lnTo>
                      <a:pt x="75" y="995"/>
                    </a:lnTo>
                    <a:lnTo>
                      <a:pt x="73" y="1009"/>
                    </a:lnTo>
                    <a:lnTo>
                      <a:pt x="71" y="1025"/>
                    </a:lnTo>
                    <a:lnTo>
                      <a:pt x="69" y="1041"/>
                    </a:lnTo>
                    <a:lnTo>
                      <a:pt x="67" y="1059"/>
                    </a:lnTo>
                    <a:lnTo>
                      <a:pt x="65" y="1076"/>
                    </a:lnTo>
                    <a:lnTo>
                      <a:pt x="65" y="1078"/>
                    </a:lnTo>
                    <a:lnTo>
                      <a:pt x="64" y="1079"/>
                    </a:lnTo>
                    <a:lnTo>
                      <a:pt x="63" y="1083"/>
                    </a:lnTo>
                    <a:lnTo>
                      <a:pt x="60" y="1086"/>
                    </a:lnTo>
                    <a:lnTo>
                      <a:pt x="56" y="1090"/>
                    </a:lnTo>
                    <a:lnTo>
                      <a:pt x="50" y="1094"/>
                    </a:lnTo>
                    <a:lnTo>
                      <a:pt x="43" y="1095"/>
                    </a:lnTo>
                    <a:lnTo>
                      <a:pt x="35" y="1097"/>
                    </a:lnTo>
                    <a:lnTo>
                      <a:pt x="27" y="1096"/>
                    </a:lnTo>
                    <a:lnTo>
                      <a:pt x="19" y="1095"/>
                    </a:lnTo>
                    <a:lnTo>
                      <a:pt x="13" y="1092"/>
                    </a:lnTo>
                    <a:lnTo>
                      <a:pt x="8" y="1089"/>
                    </a:lnTo>
                    <a:lnTo>
                      <a:pt x="4" y="1086"/>
                    </a:lnTo>
                    <a:lnTo>
                      <a:pt x="2" y="1081"/>
                    </a:lnTo>
                    <a:lnTo>
                      <a:pt x="0" y="1076"/>
                    </a:lnTo>
                    <a:lnTo>
                      <a:pt x="0" y="1072"/>
                    </a:lnTo>
                    <a:lnTo>
                      <a:pt x="0" y="1066"/>
                    </a:lnTo>
                    <a:lnTo>
                      <a:pt x="0" y="1058"/>
                    </a:lnTo>
                    <a:lnTo>
                      <a:pt x="1" y="1048"/>
                    </a:lnTo>
                    <a:lnTo>
                      <a:pt x="3" y="1036"/>
                    </a:lnTo>
                    <a:lnTo>
                      <a:pt x="4" y="1022"/>
                    </a:lnTo>
                    <a:lnTo>
                      <a:pt x="5" y="1007"/>
                    </a:lnTo>
                    <a:lnTo>
                      <a:pt x="8" y="993"/>
                    </a:lnTo>
                    <a:lnTo>
                      <a:pt x="9" y="977"/>
                    </a:lnTo>
                    <a:lnTo>
                      <a:pt x="12" y="960"/>
                    </a:lnTo>
                    <a:lnTo>
                      <a:pt x="14" y="943"/>
                    </a:lnTo>
                    <a:lnTo>
                      <a:pt x="16" y="927"/>
                    </a:lnTo>
                    <a:lnTo>
                      <a:pt x="19" y="910"/>
                    </a:lnTo>
                    <a:lnTo>
                      <a:pt x="22" y="895"/>
                    </a:lnTo>
                    <a:lnTo>
                      <a:pt x="24" y="881"/>
                    </a:lnTo>
                    <a:lnTo>
                      <a:pt x="27" y="868"/>
                    </a:lnTo>
                    <a:lnTo>
                      <a:pt x="29" y="856"/>
                    </a:lnTo>
                    <a:lnTo>
                      <a:pt x="31" y="845"/>
                    </a:lnTo>
                    <a:lnTo>
                      <a:pt x="34" y="834"/>
                    </a:lnTo>
                    <a:lnTo>
                      <a:pt x="36" y="823"/>
                    </a:lnTo>
                    <a:lnTo>
                      <a:pt x="39" y="811"/>
                    </a:lnTo>
                    <a:lnTo>
                      <a:pt x="42" y="798"/>
                    </a:lnTo>
                    <a:lnTo>
                      <a:pt x="46" y="785"/>
                    </a:lnTo>
                    <a:lnTo>
                      <a:pt x="50" y="771"/>
                    </a:lnTo>
                    <a:lnTo>
                      <a:pt x="54" y="757"/>
                    </a:lnTo>
                    <a:lnTo>
                      <a:pt x="59" y="743"/>
                    </a:lnTo>
                    <a:lnTo>
                      <a:pt x="65" y="728"/>
                    </a:lnTo>
                    <a:lnTo>
                      <a:pt x="72" y="713"/>
                    </a:lnTo>
                    <a:lnTo>
                      <a:pt x="81" y="697"/>
                    </a:lnTo>
                    <a:lnTo>
                      <a:pt x="90" y="682"/>
                    </a:lnTo>
                    <a:lnTo>
                      <a:pt x="101" y="666"/>
                    </a:lnTo>
                    <a:lnTo>
                      <a:pt x="113" y="649"/>
                    </a:lnTo>
                    <a:lnTo>
                      <a:pt x="126" y="634"/>
                    </a:lnTo>
                    <a:lnTo>
                      <a:pt x="137" y="622"/>
                    </a:lnTo>
                    <a:lnTo>
                      <a:pt x="148" y="611"/>
                    </a:lnTo>
                    <a:lnTo>
                      <a:pt x="159" y="601"/>
                    </a:lnTo>
                    <a:lnTo>
                      <a:pt x="170" y="592"/>
                    </a:lnTo>
                    <a:lnTo>
                      <a:pt x="181" y="584"/>
                    </a:lnTo>
                    <a:lnTo>
                      <a:pt x="192" y="576"/>
                    </a:lnTo>
                    <a:lnTo>
                      <a:pt x="203" y="569"/>
                    </a:lnTo>
                    <a:lnTo>
                      <a:pt x="213" y="563"/>
                    </a:lnTo>
                    <a:lnTo>
                      <a:pt x="224" y="557"/>
                    </a:lnTo>
                    <a:lnTo>
                      <a:pt x="235" y="552"/>
                    </a:lnTo>
                    <a:lnTo>
                      <a:pt x="245" y="547"/>
                    </a:lnTo>
                    <a:lnTo>
                      <a:pt x="255" y="542"/>
                    </a:lnTo>
                    <a:lnTo>
                      <a:pt x="265" y="538"/>
                    </a:lnTo>
                    <a:lnTo>
                      <a:pt x="274" y="534"/>
                    </a:lnTo>
                    <a:lnTo>
                      <a:pt x="282" y="529"/>
                    </a:lnTo>
                    <a:lnTo>
                      <a:pt x="291" y="525"/>
                    </a:lnTo>
                    <a:lnTo>
                      <a:pt x="298" y="521"/>
                    </a:lnTo>
                    <a:lnTo>
                      <a:pt x="306" y="516"/>
                    </a:lnTo>
                    <a:lnTo>
                      <a:pt x="314" y="512"/>
                    </a:lnTo>
                    <a:lnTo>
                      <a:pt x="321" y="508"/>
                    </a:lnTo>
                    <a:lnTo>
                      <a:pt x="328" y="502"/>
                    </a:lnTo>
                    <a:lnTo>
                      <a:pt x="336" y="497"/>
                    </a:lnTo>
                    <a:lnTo>
                      <a:pt x="344" y="491"/>
                    </a:lnTo>
                    <a:lnTo>
                      <a:pt x="351" y="485"/>
                    </a:lnTo>
                    <a:lnTo>
                      <a:pt x="359" y="479"/>
                    </a:lnTo>
                    <a:lnTo>
                      <a:pt x="367" y="471"/>
                    </a:lnTo>
                    <a:lnTo>
                      <a:pt x="374" y="463"/>
                    </a:lnTo>
                    <a:lnTo>
                      <a:pt x="382" y="455"/>
                    </a:lnTo>
                    <a:lnTo>
                      <a:pt x="390" y="446"/>
                    </a:lnTo>
                    <a:lnTo>
                      <a:pt x="397" y="435"/>
                    </a:lnTo>
                    <a:lnTo>
                      <a:pt x="405" y="424"/>
                    </a:lnTo>
                    <a:lnTo>
                      <a:pt x="412" y="411"/>
                    </a:lnTo>
                    <a:lnTo>
                      <a:pt x="418" y="401"/>
                    </a:lnTo>
                    <a:lnTo>
                      <a:pt x="424" y="391"/>
                    </a:lnTo>
                    <a:lnTo>
                      <a:pt x="429" y="381"/>
                    </a:lnTo>
                    <a:lnTo>
                      <a:pt x="433" y="372"/>
                    </a:lnTo>
                    <a:lnTo>
                      <a:pt x="438" y="362"/>
                    </a:lnTo>
                    <a:lnTo>
                      <a:pt x="441" y="354"/>
                    </a:lnTo>
                    <a:lnTo>
                      <a:pt x="443" y="345"/>
                    </a:lnTo>
                    <a:lnTo>
                      <a:pt x="446" y="336"/>
                    </a:lnTo>
                    <a:lnTo>
                      <a:pt x="449" y="328"/>
                    </a:lnTo>
                    <a:lnTo>
                      <a:pt x="450" y="320"/>
                    </a:lnTo>
                    <a:lnTo>
                      <a:pt x="451" y="311"/>
                    </a:lnTo>
                    <a:lnTo>
                      <a:pt x="451" y="302"/>
                    </a:lnTo>
                    <a:lnTo>
                      <a:pt x="451" y="294"/>
                    </a:lnTo>
                    <a:lnTo>
                      <a:pt x="451" y="285"/>
                    </a:lnTo>
                    <a:lnTo>
                      <a:pt x="450" y="277"/>
                    </a:lnTo>
                    <a:lnTo>
                      <a:pt x="448" y="268"/>
                    </a:lnTo>
                    <a:lnTo>
                      <a:pt x="446" y="262"/>
                    </a:lnTo>
                    <a:lnTo>
                      <a:pt x="445" y="257"/>
                    </a:lnTo>
                    <a:lnTo>
                      <a:pt x="443" y="252"/>
                    </a:lnTo>
                    <a:lnTo>
                      <a:pt x="442" y="247"/>
                    </a:lnTo>
                    <a:lnTo>
                      <a:pt x="441" y="242"/>
                    </a:lnTo>
                    <a:lnTo>
                      <a:pt x="439" y="238"/>
                    </a:lnTo>
                    <a:lnTo>
                      <a:pt x="437" y="234"/>
                    </a:lnTo>
                    <a:lnTo>
                      <a:pt x="435" y="231"/>
                    </a:lnTo>
                  </a:path>
                </a:pathLst>
              </a:custGeom>
              <a:solidFill>
                <a:srgbClr val="BC3700"/>
              </a:solidFill>
              <a:ln w="12700" cap="rnd" cmpd="sng">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21" name="Freeform 24"/>
              <p:cNvSpPr>
                <a:spLocks/>
              </p:cNvSpPr>
              <p:nvPr/>
            </p:nvSpPr>
            <p:spPr bwMode="auto">
              <a:xfrm>
                <a:off x="1199" y="2429"/>
                <a:ext cx="236" cy="330"/>
              </a:xfrm>
              <a:custGeom>
                <a:avLst/>
                <a:gdLst>
                  <a:gd name="T0" fmla="*/ 12 w 236"/>
                  <a:gd name="T1" fmla="*/ 140 h 330"/>
                  <a:gd name="T2" fmla="*/ 8 w 236"/>
                  <a:gd name="T3" fmla="*/ 158 h 330"/>
                  <a:gd name="T4" fmla="*/ 4 w 236"/>
                  <a:gd name="T5" fmla="*/ 183 h 330"/>
                  <a:gd name="T6" fmla="*/ 2 w 236"/>
                  <a:gd name="T7" fmla="*/ 211 h 330"/>
                  <a:gd name="T8" fmla="*/ 0 w 236"/>
                  <a:gd name="T9" fmla="*/ 240 h 330"/>
                  <a:gd name="T10" fmla="*/ 2 w 236"/>
                  <a:gd name="T11" fmla="*/ 268 h 330"/>
                  <a:gd name="T12" fmla="*/ 7 w 236"/>
                  <a:gd name="T13" fmla="*/ 294 h 330"/>
                  <a:gd name="T14" fmla="*/ 17 w 236"/>
                  <a:gd name="T15" fmla="*/ 314 h 330"/>
                  <a:gd name="T16" fmla="*/ 31 w 236"/>
                  <a:gd name="T17" fmla="*/ 325 h 330"/>
                  <a:gd name="T18" fmla="*/ 47 w 236"/>
                  <a:gd name="T19" fmla="*/ 329 h 330"/>
                  <a:gd name="T20" fmla="*/ 69 w 236"/>
                  <a:gd name="T21" fmla="*/ 326 h 330"/>
                  <a:gd name="T22" fmla="*/ 99 w 236"/>
                  <a:gd name="T23" fmla="*/ 312 h 330"/>
                  <a:gd name="T24" fmla="*/ 131 w 236"/>
                  <a:gd name="T25" fmla="*/ 292 h 330"/>
                  <a:gd name="T26" fmla="*/ 152 w 236"/>
                  <a:gd name="T27" fmla="*/ 279 h 330"/>
                  <a:gd name="T28" fmla="*/ 168 w 236"/>
                  <a:gd name="T29" fmla="*/ 273 h 330"/>
                  <a:gd name="T30" fmla="*/ 181 w 236"/>
                  <a:gd name="T31" fmla="*/ 268 h 330"/>
                  <a:gd name="T32" fmla="*/ 191 w 236"/>
                  <a:gd name="T33" fmla="*/ 263 h 330"/>
                  <a:gd name="T34" fmla="*/ 200 w 236"/>
                  <a:gd name="T35" fmla="*/ 258 h 330"/>
                  <a:gd name="T36" fmla="*/ 209 w 236"/>
                  <a:gd name="T37" fmla="*/ 248 h 330"/>
                  <a:gd name="T38" fmla="*/ 221 w 236"/>
                  <a:gd name="T39" fmla="*/ 232 h 330"/>
                  <a:gd name="T40" fmla="*/ 231 w 236"/>
                  <a:gd name="T41" fmla="*/ 216 h 330"/>
                  <a:gd name="T42" fmla="*/ 234 w 236"/>
                  <a:gd name="T43" fmla="*/ 201 h 330"/>
                  <a:gd name="T44" fmla="*/ 234 w 236"/>
                  <a:gd name="T45" fmla="*/ 188 h 330"/>
                  <a:gd name="T46" fmla="*/ 231 w 236"/>
                  <a:gd name="T47" fmla="*/ 172 h 330"/>
                  <a:gd name="T48" fmla="*/ 223 w 236"/>
                  <a:gd name="T49" fmla="*/ 157 h 330"/>
                  <a:gd name="T50" fmla="*/ 212 w 236"/>
                  <a:gd name="T51" fmla="*/ 142 h 330"/>
                  <a:gd name="T52" fmla="*/ 198 w 236"/>
                  <a:gd name="T53" fmla="*/ 130 h 330"/>
                  <a:gd name="T54" fmla="*/ 181 w 236"/>
                  <a:gd name="T55" fmla="*/ 121 h 330"/>
                  <a:gd name="T56" fmla="*/ 167 w 236"/>
                  <a:gd name="T57" fmla="*/ 114 h 330"/>
                  <a:gd name="T58" fmla="*/ 162 w 236"/>
                  <a:gd name="T59" fmla="*/ 107 h 330"/>
                  <a:gd name="T60" fmla="*/ 160 w 236"/>
                  <a:gd name="T61" fmla="*/ 97 h 330"/>
                  <a:gd name="T62" fmla="*/ 157 w 236"/>
                  <a:gd name="T63" fmla="*/ 84 h 330"/>
                  <a:gd name="T64" fmla="*/ 152 w 236"/>
                  <a:gd name="T65" fmla="*/ 68 h 330"/>
                  <a:gd name="T66" fmla="*/ 144 w 236"/>
                  <a:gd name="T67" fmla="*/ 52 h 330"/>
                  <a:gd name="T68" fmla="*/ 130 w 236"/>
                  <a:gd name="T69" fmla="*/ 34 h 330"/>
                  <a:gd name="T70" fmla="*/ 110 w 236"/>
                  <a:gd name="T71" fmla="*/ 15 h 330"/>
                  <a:gd name="T72" fmla="*/ 85 w 236"/>
                  <a:gd name="T73" fmla="*/ 2 h 330"/>
                  <a:gd name="T74" fmla="*/ 67 w 236"/>
                  <a:gd name="T75" fmla="*/ 3 h 330"/>
                  <a:gd name="T76" fmla="*/ 52 w 236"/>
                  <a:gd name="T77" fmla="*/ 14 h 330"/>
                  <a:gd name="T78" fmla="*/ 41 w 236"/>
                  <a:gd name="T79" fmla="*/ 35 h 330"/>
                  <a:gd name="T80" fmla="*/ 32 w 236"/>
                  <a:gd name="T81" fmla="*/ 59 h 330"/>
                  <a:gd name="T82" fmla="*/ 26 w 236"/>
                  <a:gd name="T83" fmla="*/ 86 h 330"/>
                  <a:gd name="T84" fmla="*/ 21 w 236"/>
                  <a:gd name="T85" fmla="*/ 109 h 330"/>
                  <a:gd name="T86" fmla="*/ 16 w 236"/>
                  <a:gd name="T87" fmla="*/ 128 h 3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6" h="330">
                    <a:moveTo>
                      <a:pt x="14" y="134"/>
                    </a:moveTo>
                    <a:lnTo>
                      <a:pt x="12" y="140"/>
                    </a:lnTo>
                    <a:lnTo>
                      <a:pt x="10" y="149"/>
                    </a:lnTo>
                    <a:lnTo>
                      <a:pt x="8" y="158"/>
                    </a:lnTo>
                    <a:lnTo>
                      <a:pt x="6" y="169"/>
                    </a:lnTo>
                    <a:lnTo>
                      <a:pt x="4" y="183"/>
                    </a:lnTo>
                    <a:lnTo>
                      <a:pt x="3" y="196"/>
                    </a:lnTo>
                    <a:lnTo>
                      <a:pt x="2" y="211"/>
                    </a:lnTo>
                    <a:lnTo>
                      <a:pt x="1" y="225"/>
                    </a:lnTo>
                    <a:lnTo>
                      <a:pt x="0" y="240"/>
                    </a:lnTo>
                    <a:lnTo>
                      <a:pt x="1" y="255"/>
                    </a:lnTo>
                    <a:lnTo>
                      <a:pt x="2" y="268"/>
                    </a:lnTo>
                    <a:lnTo>
                      <a:pt x="4" y="283"/>
                    </a:lnTo>
                    <a:lnTo>
                      <a:pt x="7" y="294"/>
                    </a:lnTo>
                    <a:lnTo>
                      <a:pt x="11" y="305"/>
                    </a:lnTo>
                    <a:lnTo>
                      <a:pt x="17" y="314"/>
                    </a:lnTo>
                    <a:lnTo>
                      <a:pt x="24" y="321"/>
                    </a:lnTo>
                    <a:lnTo>
                      <a:pt x="31" y="325"/>
                    </a:lnTo>
                    <a:lnTo>
                      <a:pt x="38" y="327"/>
                    </a:lnTo>
                    <a:lnTo>
                      <a:pt x="47" y="329"/>
                    </a:lnTo>
                    <a:lnTo>
                      <a:pt x="57" y="329"/>
                    </a:lnTo>
                    <a:lnTo>
                      <a:pt x="69" y="326"/>
                    </a:lnTo>
                    <a:lnTo>
                      <a:pt x="83" y="321"/>
                    </a:lnTo>
                    <a:lnTo>
                      <a:pt x="99" y="312"/>
                    </a:lnTo>
                    <a:lnTo>
                      <a:pt x="118" y="300"/>
                    </a:lnTo>
                    <a:lnTo>
                      <a:pt x="131" y="292"/>
                    </a:lnTo>
                    <a:lnTo>
                      <a:pt x="142" y="286"/>
                    </a:lnTo>
                    <a:lnTo>
                      <a:pt x="152" y="279"/>
                    </a:lnTo>
                    <a:lnTo>
                      <a:pt x="161" y="275"/>
                    </a:lnTo>
                    <a:lnTo>
                      <a:pt x="168" y="273"/>
                    </a:lnTo>
                    <a:lnTo>
                      <a:pt x="175" y="270"/>
                    </a:lnTo>
                    <a:lnTo>
                      <a:pt x="181" y="268"/>
                    </a:lnTo>
                    <a:lnTo>
                      <a:pt x="186" y="266"/>
                    </a:lnTo>
                    <a:lnTo>
                      <a:pt x="191" y="263"/>
                    </a:lnTo>
                    <a:lnTo>
                      <a:pt x="195" y="261"/>
                    </a:lnTo>
                    <a:lnTo>
                      <a:pt x="200" y="258"/>
                    </a:lnTo>
                    <a:lnTo>
                      <a:pt x="204" y="254"/>
                    </a:lnTo>
                    <a:lnTo>
                      <a:pt x="209" y="248"/>
                    </a:lnTo>
                    <a:lnTo>
                      <a:pt x="214" y="240"/>
                    </a:lnTo>
                    <a:lnTo>
                      <a:pt x="221" y="232"/>
                    </a:lnTo>
                    <a:lnTo>
                      <a:pt x="228" y="221"/>
                    </a:lnTo>
                    <a:lnTo>
                      <a:pt x="231" y="216"/>
                    </a:lnTo>
                    <a:lnTo>
                      <a:pt x="233" y="208"/>
                    </a:lnTo>
                    <a:lnTo>
                      <a:pt x="234" y="201"/>
                    </a:lnTo>
                    <a:lnTo>
                      <a:pt x="235" y="195"/>
                    </a:lnTo>
                    <a:lnTo>
                      <a:pt x="234" y="188"/>
                    </a:lnTo>
                    <a:lnTo>
                      <a:pt x="233" y="179"/>
                    </a:lnTo>
                    <a:lnTo>
                      <a:pt x="231" y="172"/>
                    </a:lnTo>
                    <a:lnTo>
                      <a:pt x="227" y="164"/>
                    </a:lnTo>
                    <a:lnTo>
                      <a:pt x="223" y="157"/>
                    </a:lnTo>
                    <a:lnTo>
                      <a:pt x="219" y="150"/>
                    </a:lnTo>
                    <a:lnTo>
                      <a:pt x="212" y="142"/>
                    </a:lnTo>
                    <a:lnTo>
                      <a:pt x="205" y="136"/>
                    </a:lnTo>
                    <a:lnTo>
                      <a:pt x="198" y="130"/>
                    </a:lnTo>
                    <a:lnTo>
                      <a:pt x="190" y="125"/>
                    </a:lnTo>
                    <a:lnTo>
                      <a:pt x="181" y="121"/>
                    </a:lnTo>
                    <a:lnTo>
                      <a:pt x="170" y="116"/>
                    </a:lnTo>
                    <a:lnTo>
                      <a:pt x="167" y="114"/>
                    </a:lnTo>
                    <a:lnTo>
                      <a:pt x="164" y="111"/>
                    </a:lnTo>
                    <a:lnTo>
                      <a:pt x="162" y="107"/>
                    </a:lnTo>
                    <a:lnTo>
                      <a:pt x="161" y="102"/>
                    </a:lnTo>
                    <a:lnTo>
                      <a:pt x="160" y="97"/>
                    </a:lnTo>
                    <a:lnTo>
                      <a:pt x="159" y="91"/>
                    </a:lnTo>
                    <a:lnTo>
                      <a:pt x="157" y="84"/>
                    </a:lnTo>
                    <a:lnTo>
                      <a:pt x="155" y="76"/>
                    </a:lnTo>
                    <a:lnTo>
                      <a:pt x="152" y="68"/>
                    </a:lnTo>
                    <a:lnTo>
                      <a:pt x="149" y="60"/>
                    </a:lnTo>
                    <a:lnTo>
                      <a:pt x="144" y="52"/>
                    </a:lnTo>
                    <a:lnTo>
                      <a:pt x="138" y="43"/>
                    </a:lnTo>
                    <a:lnTo>
                      <a:pt x="130" y="34"/>
                    </a:lnTo>
                    <a:lnTo>
                      <a:pt x="121" y="25"/>
                    </a:lnTo>
                    <a:lnTo>
                      <a:pt x="110" y="15"/>
                    </a:lnTo>
                    <a:lnTo>
                      <a:pt x="96" y="7"/>
                    </a:lnTo>
                    <a:lnTo>
                      <a:pt x="85" y="2"/>
                    </a:lnTo>
                    <a:lnTo>
                      <a:pt x="75" y="0"/>
                    </a:lnTo>
                    <a:lnTo>
                      <a:pt x="67" y="3"/>
                    </a:lnTo>
                    <a:lnTo>
                      <a:pt x="58" y="7"/>
                    </a:lnTo>
                    <a:lnTo>
                      <a:pt x="52" y="14"/>
                    </a:lnTo>
                    <a:lnTo>
                      <a:pt x="46" y="24"/>
                    </a:lnTo>
                    <a:lnTo>
                      <a:pt x="41" y="35"/>
                    </a:lnTo>
                    <a:lnTo>
                      <a:pt x="36" y="46"/>
                    </a:lnTo>
                    <a:lnTo>
                      <a:pt x="32" y="59"/>
                    </a:lnTo>
                    <a:lnTo>
                      <a:pt x="29" y="72"/>
                    </a:lnTo>
                    <a:lnTo>
                      <a:pt x="26" y="86"/>
                    </a:lnTo>
                    <a:lnTo>
                      <a:pt x="23" y="98"/>
                    </a:lnTo>
                    <a:lnTo>
                      <a:pt x="21" y="109"/>
                    </a:lnTo>
                    <a:lnTo>
                      <a:pt x="18" y="120"/>
                    </a:lnTo>
                    <a:lnTo>
                      <a:pt x="16" y="128"/>
                    </a:lnTo>
                    <a:lnTo>
                      <a:pt x="14" y="134"/>
                    </a:lnTo>
                  </a:path>
                </a:pathLst>
              </a:custGeom>
              <a:solidFill>
                <a:srgbClr val="F76681"/>
              </a:solidFill>
              <a:ln w="12700" cap="rnd" cmpd="sng">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22" name="Freeform 25"/>
              <p:cNvSpPr>
                <a:spLocks/>
              </p:cNvSpPr>
              <p:nvPr/>
            </p:nvSpPr>
            <p:spPr bwMode="auto">
              <a:xfrm>
                <a:off x="884" y="3420"/>
                <a:ext cx="283" cy="379"/>
              </a:xfrm>
              <a:custGeom>
                <a:avLst/>
                <a:gdLst>
                  <a:gd name="T0" fmla="*/ 99 w 283"/>
                  <a:gd name="T1" fmla="*/ 10 h 379"/>
                  <a:gd name="T2" fmla="*/ 84 w 283"/>
                  <a:gd name="T3" fmla="*/ 14 h 379"/>
                  <a:gd name="T4" fmla="*/ 70 w 283"/>
                  <a:gd name="T5" fmla="*/ 18 h 379"/>
                  <a:gd name="T6" fmla="*/ 53 w 283"/>
                  <a:gd name="T7" fmla="*/ 27 h 379"/>
                  <a:gd name="T8" fmla="*/ 34 w 283"/>
                  <a:gd name="T9" fmla="*/ 42 h 379"/>
                  <a:gd name="T10" fmla="*/ 24 w 283"/>
                  <a:gd name="T11" fmla="*/ 56 h 379"/>
                  <a:gd name="T12" fmla="*/ 14 w 283"/>
                  <a:gd name="T13" fmla="*/ 76 h 379"/>
                  <a:gd name="T14" fmla="*/ 6 w 283"/>
                  <a:gd name="T15" fmla="*/ 98 h 379"/>
                  <a:gd name="T16" fmla="*/ 2 w 283"/>
                  <a:gd name="T17" fmla="*/ 121 h 379"/>
                  <a:gd name="T18" fmla="*/ 0 w 283"/>
                  <a:gd name="T19" fmla="*/ 143 h 379"/>
                  <a:gd name="T20" fmla="*/ 1 w 283"/>
                  <a:gd name="T21" fmla="*/ 166 h 379"/>
                  <a:gd name="T22" fmla="*/ 5 w 283"/>
                  <a:gd name="T23" fmla="*/ 185 h 379"/>
                  <a:gd name="T24" fmla="*/ 18 w 283"/>
                  <a:gd name="T25" fmla="*/ 209 h 379"/>
                  <a:gd name="T26" fmla="*/ 40 w 283"/>
                  <a:gd name="T27" fmla="*/ 231 h 379"/>
                  <a:gd name="T28" fmla="*/ 65 w 283"/>
                  <a:gd name="T29" fmla="*/ 250 h 379"/>
                  <a:gd name="T30" fmla="*/ 91 w 283"/>
                  <a:gd name="T31" fmla="*/ 268 h 379"/>
                  <a:gd name="T32" fmla="*/ 115 w 283"/>
                  <a:gd name="T33" fmla="*/ 293 h 379"/>
                  <a:gd name="T34" fmla="*/ 126 w 283"/>
                  <a:gd name="T35" fmla="*/ 323 h 379"/>
                  <a:gd name="T36" fmla="*/ 136 w 283"/>
                  <a:gd name="T37" fmla="*/ 351 h 379"/>
                  <a:gd name="T38" fmla="*/ 159 w 283"/>
                  <a:gd name="T39" fmla="*/ 373 h 379"/>
                  <a:gd name="T40" fmla="*/ 194 w 283"/>
                  <a:gd name="T41" fmla="*/ 378 h 379"/>
                  <a:gd name="T42" fmla="*/ 216 w 283"/>
                  <a:gd name="T43" fmla="*/ 377 h 379"/>
                  <a:gd name="T44" fmla="*/ 236 w 283"/>
                  <a:gd name="T45" fmla="*/ 371 h 379"/>
                  <a:gd name="T46" fmla="*/ 252 w 283"/>
                  <a:gd name="T47" fmla="*/ 362 h 379"/>
                  <a:gd name="T48" fmla="*/ 265 w 283"/>
                  <a:gd name="T49" fmla="*/ 348 h 379"/>
                  <a:gd name="T50" fmla="*/ 273 w 283"/>
                  <a:gd name="T51" fmla="*/ 330 h 379"/>
                  <a:gd name="T52" fmla="*/ 279 w 283"/>
                  <a:gd name="T53" fmla="*/ 308 h 379"/>
                  <a:gd name="T54" fmla="*/ 282 w 283"/>
                  <a:gd name="T55" fmla="*/ 284 h 379"/>
                  <a:gd name="T56" fmla="*/ 281 w 283"/>
                  <a:gd name="T57" fmla="*/ 253 h 379"/>
                  <a:gd name="T58" fmla="*/ 279 w 283"/>
                  <a:gd name="T59" fmla="*/ 221 h 379"/>
                  <a:gd name="T60" fmla="*/ 276 w 283"/>
                  <a:gd name="T61" fmla="*/ 186 h 379"/>
                  <a:gd name="T62" fmla="*/ 271 w 283"/>
                  <a:gd name="T63" fmla="*/ 151 h 379"/>
                  <a:gd name="T64" fmla="*/ 265 w 283"/>
                  <a:gd name="T65" fmla="*/ 118 h 379"/>
                  <a:gd name="T66" fmla="*/ 257 w 283"/>
                  <a:gd name="T67" fmla="*/ 89 h 379"/>
                  <a:gd name="T68" fmla="*/ 248 w 283"/>
                  <a:gd name="T69" fmla="*/ 64 h 379"/>
                  <a:gd name="T70" fmla="*/ 237 w 283"/>
                  <a:gd name="T71" fmla="*/ 43 h 379"/>
                  <a:gd name="T72" fmla="*/ 225 w 283"/>
                  <a:gd name="T73" fmla="*/ 32 h 379"/>
                  <a:gd name="T74" fmla="*/ 213 w 283"/>
                  <a:gd name="T75" fmla="*/ 23 h 379"/>
                  <a:gd name="T76" fmla="*/ 200 w 283"/>
                  <a:gd name="T77" fmla="*/ 14 h 379"/>
                  <a:gd name="T78" fmla="*/ 186 w 283"/>
                  <a:gd name="T79" fmla="*/ 8 h 379"/>
                  <a:gd name="T80" fmla="*/ 170 w 283"/>
                  <a:gd name="T81" fmla="*/ 2 h 379"/>
                  <a:gd name="T82" fmla="*/ 153 w 283"/>
                  <a:gd name="T83" fmla="*/ 0 h 379"/>
                  <a:gd name="T84" fmla="*/ 136 w 283"/>
                  <a:gd name="T85" fmla="*/ 1 h 379"/>
                  <a:gd name="T86" fmla="*/ 117 w 283"/>
                  <a:gd name="T87" fmla="*/ 3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3" h="379">
                    <a:moveTo>
                      <a:pt x="109" y="7"/>
                    </a:moveTo>
                    <a:lnTo>
                      <a:pt x="99" y="10"/>
                    </a:lnTo>
                    <a:lnTo>
                      <a:pt x="91" y="12"/>
                    </a:lnTo>
                    <a:lnTo>
                      <a:pt x="84" y="14"/>
                    </a:lnTo>
                    <a:lnTo>
                      <a:pt x="77" y="15"/>
                    </a:lnTo>
                    <a:lnTo>
                      <a:pt x="70" y="18"/>
                    </a:lnTo>
                    <a:lnTo>
                      <a:pt x="61" y="22"/>
                    </a:lnTo>
                    <a:lnTo>
                      <a:pt x="53" y="27"/>
                    </a:lnTo>
                    <a:lnTo>
                      <a:pt x="41" y="36"/>
                    </a:lnTo>
                    <a:lnTo>
                      <a:pt x="34" y="42"/>
                    </a:lnTo>
                    <a:lnTo>
                      <a:pt x="29" y="49"/>
                    </a:lnTo>
                    <a:lnTo>
                      <a:pt x="24" y="56"/>
                    </a:lnTo>
                    <a:lnTo>
                      <a:pt x="18" y="66"/>
                    </a:lnTo>
                    <a:lnTo>
                      <a:pt x="14" y="76"/>
                    </a:lnTo>
                    <a:lnTo>
                      <a:pt x="11" y="87"/>
                    </a:lnTo>
                    <a:lnTo>
                      <a:pt x="6" y="98"/>
                    </a:lnTo>
                    <a:lnTo>
                      <a:pt x="4" y="110"/>
                    </a:lnTo>
                    <a:lnTo>
                      <a:pt x="2" y="121"/>
                    </a:lnTo>
                    <a:lnTo>
                      <a:pt x="1" y="133"/>
                    </a:lnTo>
                    <a:lnTo>
                      <a:pt x="0" y="143"/>
                    </a:lnTo>
                    <a:lnTo>
                      <a:pt x="0" y="155"/>
                    </a:lnTo>
                    <a:lnTo>
                      <a:pt x="1" y="166"/>
                    </a:lnTo>
                    <a:lnTo>
                      <a:pt x="3" y="176"/>
                    </a:lnTo>
                    <a:lnTo>
                      <a:pt x="5" y="185"/>
                    </a:lnTo>
                    <a:lnTo>
                      <a:pt x="10" y="194"/>
                    </a:lnTo>
                    <a:lnTo>
                      <a:pt x="18" y="209"/>
                    </a:lnTo>
                    <a:lnTo>
                      <a:pt x="28" y="221"/>
                    </a:lnTo>
                    <a:lnTo>
                      <a:pt x="40" y="231"/>
                    </a:lnTo>
                    <a:lnTo>
                      <a:pt x="52" y="241"/>
                    </a:lnTo>
                    <a:lnTo>
                      <a:pt x="65" y="250"/>
                    </a:lnTo>
                    <a:lnTo>
                      <a:pt x="77" y="259"/>
                    </a:lnTo>
                    <a:lnTo>
                      <a:pt x="91" y="268"/>
                    </a:lnTo>
                    <a:lnTo>
                      <a:pt x="104" y="279"/>
                    </a:lnTo>
                    <a:lnTo>
                      <a:pt x="115" y="293"/>
                    </a:lnTo>
                    <a:lnTo>
                      <a:pt x="122" y="307"/>
                    </a:lnTo>
                    <a:lnTo>
                      <a:pt x="126" y="323"/>
                    </a:lnTo>
                    <a:lnTo>
                      <a:pt x="130" y="337"/>
                    </a:lnTo>
                    <a:lnTo>
                      <a:pt x="136" y="351"/>
                    </a:lnTo>
                    <a:lnTo>
                      <a:pt x="145" y="363"/>
                    </a:lnTo>
                    <a:lnTo>
                      <a:pt x="159" y="373"/>
                    </a:lnTo>
                    <a:lnTo>
                      <a:pt x="182" y="377"/>
                    </a:lnTo>
                    <a:lnTo>
                      <a:pt x="194" y="378"/>
                    </a:lnTo>
                    <a:lnTo>
                      <a:pt x="206" y="378"/>
                    </a:lnTo>
                    <a:lnTo>
                      <a:pt x="216" y="377"/>
                    </a:lnTo>
                    <a:lnTo>
                      <a:pt x="227" y="375"/>
                    </a:lnTo>
                    <a:lnTo>
                      <a:pt x="236" y="371"/>
                    </a:lnTo>
                    <a:lnTo>
                      <a:pt x="244" y="367"/>
                    </a:lnTo>
                    <a:lnTo>
                      <a:pt x="252" y="362"/>
                    </a:lnTo>
                    <a:lnTo>
                      <a:pt x="258" y="355"/>
                    </a:lnTo>
                    <a:lnTo>
                      <a:pt x="265" y="348"/>
                    </a:lnTo>
                    <a:lnTo>
                      <a:pt x="269" y="340"/>
                    </a:lnTo>
                    <a:lnTo>
                      <a:pt x="273" y="330"/>
                    </a:lnTo>
                    <a:lnTo>
                      <a:pt x="277" y="320"/>
                    </a:lnTo>
                    <a:lnTo>
                      <a:pt x="279" y="308"/>
                    </a:lnTo>
                    <a:lnTo>
                      <a:pt x="281" y="297"/>
                    </a:lnTo>
                    <a:lnTo>
                      <a:pt x="282" y="284"/>
                    </a:lnTo>
                    <a:lnTo>
                      <a:pt x="282" y="269"/>
                    </a:lnTo>
                    <a:lnTo>
                      <a:pt x="281" y="253"/>
                    </a:lnTo>
                    <a:lnTo>
                      <a:pt x="281" y="237"/>
                    </a:lnTo>
                    <a:lnTo>
                      <a:pt x="279" y="221"/>
                    </a:lnTo>
                    <a:lnTo>
                      <a:pt x="278" y="203"/>
                    </a:lnTo>
                    <a:lnTo>
                      <a:pt x="276" y="186"/>
                    </a:lnTo>
                    <a:lnTo>
                      <a:pt x="273" y="168"/>
                    </a:lnTo>
                    <a:lnTo>
                      <a:pt x="271" y="151"/>
                    </a:lnTo>
                    <a:lnTo>
                      <a:pt x="268" y="135"/>
                    </a:lnTo>
                    <a:lnTo>
                      <a:pt x="265" y="118"/>
                    </a:lnTo>
                    <a:lnTo>
                      <a:pt x="262" y="103"/>
                    </a:lnTo>
                    <a:lnTo>
                      <a:pt x="257" y="89"/>
                    </a:lnTo>
                    <a:lnTo>
                      <a:pt x="253" y="76"/>
                    </a:lnTo>
                    <a:lnTo>
                      <a:pt x="248" y="64"/>
                    </a:lnTo>
                    <a:lnTo>
                      <a:pt x="242" y="52"/>
                    </a:lnTo>
                    <a:lnTo>
                      <a:pt x="237" y="43"/>
                    </a:lnTo>
                    <a:lnTo>
                      <a:pt x="230" y="36"/>
                    </a:lnTo>
                    <a:lnTo>
                      <a:pt x="225" y="32"/>
                    </a:lnTo>
                    <a:lnTo>
                      <a:pt x="220" y="27"/>
                    </a:lnTo>
                    <a:lnTo>
                      <a:pt x="213" y="23"/>
                    </a:lnTo>
                    <a:lnTo>
                      <a:pt x="208" y="18"/>
                    </a:lnTo>
                    <a:lnTo>
                      <a:pt x="200" y="14"/>
                    </a:lnTo>
                    <a:lnTo>
                      <a:pt x="193" y="11"/>
                    </a:lnTo>
                    <a:lnTo>
                      <a:pt x="186" y="8"/>
                    </a:lnTo>
                    <a:lnTo>
                      <a:pt x="179" y="5"/>
                    </a:lnTo>
                    <a:lnTo>
                      <a:pt x="170" y="2"/>
                    </a:lnTo>
                    <a:lnTo>
                      <a:pt x="161" y="1"/>
                    </a:lnTo>
                    <a:lnTo>
                      <a:pt x="153" y="0"/>
                    </a:lnTo>
                    <a:lnTo>
                      <a:pt x="144" y="0"/>
                    </a:lnTo>
                    <a:lnTo>
                      <a:pt x="136" y="1"/>
                    </a:lnTo>
                    <a:lnTo>
                      <a:pt x="126" y="2"/>
                    </a:lnTo>
                    <a:lnTo>
                      <a:pt x="117" y="3"/>
                    </a:lnTo>
                    <a:lnTo>
                      <a:pt x="109" y="7"/>
                    </a:lnTo>
                  </a:path>
                </a:pathLst>
              </a:custGeom>
              <a:solidFill>
                <a:srgbClr val="F76681"/>
              </a:solidFill>
              <a:ln w="12700" cap="rnd" cmpd="sng">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23" name="Freeform 26"/>
              <p:cNvSpPr>
                <a:spLocks/>
              </p:cNvSpPr>
              <p:nvPr/>
            </p:nvSpPr>
            <p:spPr bwMode="auto">
              <a:xfrm>
                <a:off x="1144" y="3384"/>
                <a:ext cx="219" cy="340"/>
              </a:xfrm>
              <a:custGeom>
                <a:avLst/>
                <a:gdLst>
                  <a:gd name="T0" fmla="*/ 16 w 219"/>
                  <a:gd name="T1" fmla="*/ 19 h 340"/>
                  <a:gd name="T2" fmla="*/ 9 w 219"/>
                  <a:gd name="T3" fmla="*/ 32 h 340"/>
                  <a:gd name="T4" fmla="*/ 3 w 219"/>
                  <a:gd name="T5" fmla="*/ 48 h 340"/>
                  <a:gd name="T6" fmla="*/ 0 w 219"/>
                  <a:gd name="T7" fmla="*/ 67 h 340"/>
                  <a:gd name="T8" fmla="*/ 0 w 219"/>
                  <a:gd name="T9" fmla="*/ 88 h 340"/>
                  <a:gd name="T10" fmla="*/ 2 w 219"/>
                  <a:gd name="T11" fmla="*/ 110 h 340"/>
                  <a:gd name="T12" fmla="*/ 9 w 219"/>
                  <a:gd name="T13" fmla="*/ 134 h 340"/>
                  <a:gd name="T14" fmla="*/ 17 w 219"/>
                  <a:gd name="T15" fmla="*/ 160 h 340"/>
                  <a:gd name="T16" fmla="*/ 29 w 219"/>
                  <a:gd name="T17" fmla="*/ 186 h 340"/>
                  <a:gd name="T18" fmla="*/ 37 w 219"/>
                  <a:gd name="T19" fmla="*/ 209 h 340"/>
                  <a:gd name="T20" fmla="*/ 42 w 219"/>
                  <a:gd name="T21" fmla="*/ 229 h 340"/>
                  <a:gd name="T22" fmla="*/ 43 w 219"/>
                  <a:gd name="T23" fmla="*/ 247 h 340"/>
                  <a:gd name="T24" fmla="*/ 45 w 219"/>
                  <a:gd name="T25" fmla="*/ 263 h 340"/>
                  <a:gd name="T26" fmla="*/ 49 w 219"/>
                  <a:gd name="T27" fmla="*/ 278 h 340"/>
                  <a:gd name="T28" fmla="*/ 55 w 219"/>
                  <a:gd name="T29" fmla="*/ 294 h 340"/>
                  <a:gd name="T30" fmla="*/ 66 w 219"/>
                  <a:gd name="T31" fmla="*/ 308 h 340"/>
                  <a:gd name="T32" fmla="*/ 82 w 219"/>
                  <a:gd name="T33" fmla="*/ 322 h 340"/>
                  <a:gd name="T34" fmla="*/ 98 w 219"/>
                  <a:gd name="T35" fmla="*/ 331 h 340"/>
                  <a:gd name="T36" fmla="*/ 112 w 219"/>
                  <a:gd name="T37" fmla="*/ 337 h 340"/>
                  <a:gd name="T38" fmla="*/ 127 w 219"/>
                  <a:gd name="T39" fmla="*/ 339 h 340"/>
                  <a:gd name="T40" fmla="*/ 142 w 219"/>
                  <a:gd name="T41" fmla="*/ 336 h 340"/>
                  <a:gd name="T42" fmla="*/ 156 w 219"/>
                  <a:gd name="T43" fmla="*/ 328 h 340"/>
                  <a:gd name="T44" fmla="*/ 170 w 219"/>
                  <a:gd name="T45" fmla="*/ 317 h 340"/>
                  <a:gd name="T46" fmla="*/ 184 w 219"/>
                  <a:gd name="T47" fmla="*/ 301 h 340"/>
                  <a:gd name="T48" fmla="*/ 198 w 219"/>
                  <a:gd name="T49" fmla="*/ 281 h 340"/>
                  <a:gd name="T50" fmla="*/ 208 w 219"/>
                  <a:gd name="T51" fmla="*/ 260 h 340"/>
                  <a:gd name="T52" fmla="*/ 215 w 219"/>
                  <a:gd name="T53" fmla="*/ 239 h 340"/>
                  <a:gd name="T54" fmla="*/ 218 w 219"/>
                  <a:gd name="T55" fmla="*/ 220 h 340"/>
                  <a:gd name="T56" fmla="*/ 218 w 219"/>
                  <a:gd name="T57" fmla="*/ 200 h 340"/>
                  <a:gd name="T58" fmla="*/ 217 w 219"/>
                  <a:gd name="T59" fmla="*/ 182 h 340"/>
                  <a:gd name="T60" fmla="*/ 213 w 219"/>
                  <a:gd name="T61" fmla="*/ 166 h 340"/>
                  <a:gd name="T62" fmla="*/ 208 w 219"/>
                  <a:gd name="T63" fmla="*/ 148 h 340"/>
                  <a:gd name="T64" fmla="*/ 202 w 219"/>
                  <a:gd name="T65" fmla="*/ 133 h 340"/>
                  <a:gd name="T66" fmla="*/ 193 w 219"/>
                  <a:gd name="T67" fmla="*/ 118 h 340"/>
                  <a:gd name="T68" fmla="*/ 185 w 219"/>
                  <a:gd name="T69" fmla="*/ 102 h 340"/>
                  <a:gd name="T70" fmla="*/ 175 w 219"/>
                  <a:gd name="T71" fmla="*/ 86 h 340"/>
                  <a:gd name="T72" fmla="*/ 164 w 219"/>
                  <a:gd name="T73" fmla="*/ 71 h 340"/>
                  <a:gd name="T74" fmla="*/ 152 w 219"/>
                  <a:gd name="T75" fmla="*/ 56 h 340"/>
                  <a:gd name="T76" fmla="*/ 140 w 219"/>
                  <a:gd name="T77" fmla="*/ 44 h 340"/>
                  <a:gd name="T78" fmla="*/ 127 w 219"/>
                  <a:gd name="T79" fmla="*/ 34 h 340"/>
                  <a:gd name="T80" fmla="*/ 114 w 219"/>
                  <a:gd name="T81" fmla="*/ 24 h 340"/>
                  <a:gd name="T82" fmla="*/ 103 w 219"/>
                  <a:gd name="T83" fmla="*/ 17 h 340"/>
                  <a:gd name="T84" fmla="*/ 91 w 219"/>
                  <a:gd name="T85" fmla="*/ 10 h 340"/>
                  <a:gd name="T86" fmla="*/ 79 w 219"/>
                  <a:gd name="T87" fmla="*/ 4 h 340"/>
                  <a:gd name="T88" fmla="*/ 66 w 219"/>
                  <a:gd name="T89" fmla="*/ 1 h 340"/>
                  <a:gd name="T90" fmla="*/ 53 w 219"/>
                  <a:gd name="T91" fmla="*/ 0 h 340"/>
                  <a:gd name="T92" fmla="*/ 41 w 219"/>
                  <a:gd name="T93" fmla="*/ 3 h 340"/>
                  <a:gd name="T94" fmla="*/ 27 w 219"/>
                  <a:gd name="T95" fmla="*/ 10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9" h="340">
                    <a:moveTo>
                      <a:pt x="20" y="15"/>
                    </a:moveTo>
                    <a:lnTo>
                      <a:pt x="16" y="19"/>
                    </a:lnTo>
                    <a:lnTo>
                      <a:pt x="12" y="26"/>
                    </a:lnTo>
                    <a:lnTo>
                      <a:pt x="9" y="32"/>
                    </a:lnTo>
                    <a:lnTo>
                      <a:pt x="5" y="40"/>
                    </a:lnTo>
                    <a:lnTo>
                      <a:pt x="3" y="48"/>
                    </a:lnTo>
                    <a:lnTo>
                      <a:pt x="1" y="56"/>
                    </a:lnTo>
                    <a:lnTo>
                      <a:pt x="0" y="67"/>
                    </a:lnTo>
                    <a:lnTo>
                      <a:pt x="0" y="77"/>
                    </a:lnTo>
                    <a:lnTo>
                      <a:pt x="0" y="88"/>
                    </a:lnTo>
                    <a:lnTo>
                      <a:pt x="1" y="99"/>
                    </a:lnTo>
                    <a:lnTo>
                      <a:pt x="2" y="110"/>
                    </a:lnTo>
                    <a:lnTo>
                      <a:pt x="5" y="122"/>
                    </a:lnTo>
                    <a:lnTo>
                      <a:pt x="9" y="134"/>
                    </a:lnTo>
                    <a:lnTo>
                      <a:pt x="13" y="147"/>
                    </a:lnTo>
                    <a:lnTo>
                      <a:pt x="17" y="160"/>
                    </a:lnTo>
                    <a:lnTo>
                      <a:pt x="24" y="173"/>
                    </a:lnTo>
                    <a:lnTo>
                      <a:pt x="29" y="186"/>
                    </a:lnTo>
                    <a:lnTo>
                      <a:pt x="33" y="198"/>
                    </a:lnTo>
                    <a:lnTo>
                      <a:pt x="37" y="209"/>
                    </a:lnTo>
                    <a:lnTo>
                      <a:pt x="40" y="219"/>
                    </a:lnTo>
                    <a:lnTo>
                      <a:pt x="42" y="229"/>
                    </a:lnTo>
                    <a:lnTo>
                      <a:pt x="43" y="238"/>
                    </a:lnTo>
                    <a:lnTo>
                      <a:pt x="43" y="247"/>
                    </a:lnTo>
                    <a:lnTo>
                      <a:pt x="45" y="256"/>
                    </a:lnTo>
                    <a:lnTo>
                      <a:pt x="45" y="263"/>
                    </a:lnTo>
                    <a:lnTo>
                      <a:pt x="46" y="272"/>
                    </a:lnTo>
                    <a:lnTo>
                      <a:pt x="49" y="278"/>
                    </a:lnTo>
                    <a:lnTo>
                      <a:pt x="51" y="286"/>
                    </a:lnTo>
                    <a:lnTo>
                      <a:pt x="55" y="294"/>
                    </a:lnTo>
                    <a:lnTo>
                      <a:pt x="60" y="301"/>
                    </a:lnTo>
                    <a:lnTo>
                      <a:pt x="66" y="308"/>
                    </a:lnTo>
                    <a:lnTo>
                      <a:pt x="74" y="315"/>
                    </a:lnTo>
                    <a:lnTo>
                      <a:pt x="82" y="322"/>
                    </a:lnTo>
                    <a:lnTo>
                      <a:pt x="90" y="327"/>
                    </a:lnTo>
                    <a:lnTo>
                      <a:pt x="98" y="331"/>
                    </a:lnTo>
                    <a:lnTo>
                      <a:pt x="106" y="335"/>
                    </a:lnTo>
                    <a:lnTo>
                      <a:pt x="112" y="337"/>
                    </a:lnTo>
                    <a:lnTo>
                      <a:pt x="120" y="338"/>
                    </a:lnTo>
                    <a:lnTo>
                      <a:pt x="127" y="339"/>
                    </a:lnTo>
                    <a:lnTo>
                      <a:pt x="135" y="338"/>
                    </a:lnTo>
                    <a:lnTo>
                      <a:pt x="142" y="336"/>
                    </a:lnTo>
                    <a:lnTo>
                      <a:pt x="149" y="333"/>
                    </a:lnTo>
                    <a:lnTo>
                      <a:pt x="156" y="328"/>
                    </a:lnTo>
                    <a:lnTo>
                      <a:pt x="162" y="323"/>
                    </a:lnTo>
                    <a:lnTo>
                      <a:pt x="170" y="317"/>
                    </a:lnTo>
                    <a:lnTo>
                      <a:pt x="176" y="310"/>
                    </a:lnTo>
                    <a:lnTo>
                      <a:pt x="184" y="301"/>
                    </a:lnTo>
                    <a:lnTo>
                      <a:pt x="191" y="290"/>
                    </a:lnTo>
                    <a:lnTo>
                      <a:pt x="198" y="281"/>
                    </a:lnTo>
                    <a:lnTo>
                      <a:pt x="204" y="270"/>
                    </a:lnTo>
                    <a:lnTo>
                      <a:pt x="208" y="260"/>
                    </a:lnTo>
                    <a:lnTo>
                      <a:pt x="213" y="249"/>
                    </a:lnTo>
                    <a:lnTo>
                      <a:pt x="215" y="239"/>
                    </a:lnTo>
                    <a:lnTo>
                      <a:pt x="217" y="230"/>
                    </a:lnTo>
                    <a:lnTo>
                      <a:pt x="218" y="220"/>
                    </a:lnTo>
                    <a:lnTo>
                      <a:pt x="218" y="210"/>
                    </a:lnTo>
                    <a:lnTo>
                      <a:pt x="218" y="200"/>
                    </a:lnTo>
                    <a:lnTo>
                      <a:pt x="218" y="192"/>
                    </a:lnTo>
                    <a:lnTo>
                      <a:pt x="217" y="182"/>
                    </a:lnTo>
                    <a:lnTo>
                      <a:pt x="215" y="173"/>
                    </a:lnTo>
                    <a:lnTo>
                      <a:pt x="213" y="166"/>
                    </a:lnTo>
                    <a:lnTo>
                      <a:pt x="211" y="157"/>
                    </a:lnTo>
                    <a:lnTo>
                      <a:pt x="208" y="148"/>
                    </a:lnTo>
                    <a:lnTo>
                      <a:pt x="205" y="141"/>
                    </a:lnTo>
                    <a:lnTo>
                      <a:pt x="202" y="133"/>
                    </a:lnTo>
                    <a:lnTo>
                      <a:pt x="198" y="126"/>
                    </a:lnTo>
                    <a:lnTo>
                      <a:pt x="193" y="118"/>
                    </a:lnTo>
                    <a:lnTo>
                      <a:pt x="189" y="109"/>
                    </a:lnTo>
                    <a:lnTo>
                      <a:pt x="185" y="102"/>
                    </a:lnTo>
                    <a:lnTo>
                      <a:pt x="181" y="94"/>
                    </a:lnTo>
                    <a:lnTo>
                      <a:pt x="175" y="86"/>
                    </a:lnTo>
                    <a:lnTo>
                      <a:pt x="170" y="79"/>
                    </a:lnTo>
                    <a:lnTo>
                      <a:pt x="164" y="71"/>
                    </a:lnTo>
                    <a:lnTo>
                      <a:pt x="158" y="64"/>
                    </a:lnTo>
                    <a:lnTo>
                      <a:pt x="152" y="56"/>
                    </a:lnTo>
                    <a:lnTo>
                      <a:pt x="146" y="51"/>
                    </a:lnTo>
                    <a:lnTo>
                      <a:pt x="140" y="44"/>
                    </a:lnTo>
                    <a:lnTo>
                      <a:pt x="133" y="38"/>
                    </a:lnTo>
                    <a:lnTo>
                      <a:pt x="127" y="34"/>
                    </a:lnTo>
                    <a:lnTo>
                      <a:pt x="120" y="28"/>
                    </a:lnTo>
                    <a:lnTo>
                      <a:pt x="114" y="24"/>
                    </a:lnTo>
                    <a:lnTo>
                      <a:pt x="108" y="21"/>
                    </a:lnTo>
                    <a:lnTo>
                      <a:pt x="103" y="17"/>
                    </a:lnTo>
                    <a:lnTo>
                      <a:pt x="97" y="13"/>
                    </a:lnTo>
                    <a:lnTo>
                      <a:pt x="91" y="10"/>
                    </a:lnTo>
                    <a:lnTo>
                      <a:pt x="85" y="6"/>
                    </a:lnTo>
                    <a:lnTo>
                      <a:pt x="79" y="4"/>
                    </a:lnTo>
                    <a:lnTo>
                      <a:pt x="73" y="2"/>
                    </a:lnTo>
                    <a:lnTo>
                      <a:pt x="66" y="1"/>
                    </a:lnTo>
                    <a:lnTo>
                      <a:pt x="60" y="0"/>
                    </a:lnTo>
                    <a:lnTo>
                      <a:pt x="53" y="0"/>
                    </a:lnTo>
                    <a:lnTo>
                      <a:pt x="47" y="1"/>
                    </a:lnTo>
                    <a:lnTo>
                      <a:pt x="41" y="3"/>
                    </a:lnTo>
                    <a:lnTo>
                      <a:pt x="33" y="6"/>
                    </a:lnTo>
                    <a:lnTo>
                      <a:pt x="27" y="10"/>
                    </a:lnTo>
                    <a:lnTo>
                      <a:pt x="20" y="15"/>
                    </a:lnTo>
                  </a:path>
                </a:pathLst>
              </a:custGeom>
              <a:solidFill>
                <a:srgbClr val="F76681"/>
              </a:solidFill>
              <a:ln w="12700" cap="rnd" cmpd="sng">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24" name="Freeform 27"/>
              <p:cNvSpPr>
                <a:spLocks/>
              </p:cNvSpPr>
              <p:nvPr/>
            </p:nvSpPr>
            <p:spPr bwMode="auto">
              <a:xfrm>
                <a:off x="1369" y="3102"/>
                <a:ext cx="216" cy="292"/>
              </a:xfrm>
              <a:custGeom>
                <a:avLst/>
                <a:gdLst>
                  <a:gd name="T0" fmla="*/ 2 w 216"/>
                  <a:gd name="T1" fmla="*/ 128 h 292"/>
                  <a:gd name="T2" fmla="*/ 9 w 216"/>
                  <a:gd name="T3" fmla="*/ 153 h 292"/>
                  <a:gd name="T4" fmla="*/ 20 w 216"/>
                  <a:gd name="T5" fmla="*/ 174 h 292"/>
                  <a:gd name="T6" fmla="*/ 31 w 216"/>
                  <a:gd name="T7" fmla="*/ 191 h 292"/>
                  <a:gd name="T8" fmla="*/ 37 w 216"/>
                  <a:gd name="T9" fmla="*/ 209 h 292"/>
                  <a:gd name="T10" fmla="*/ 56 w 216"/>
                  <a:gd name="T11" fmla="*/ 231 h 292"/>
                  <a:gd name="T12" fmla="*/ 82 w 216"/>
                  <a:gd name="T13" fmla="*/ 257 h 292"/>
                  <a:gd name="T14" fmla="*/ 115 w 216"/>
                  <a:gd name="T15" fmla="*/ 279 h 292"/>
                  <a:gd name="T16" fmla="*/ 141 w 216"/>
                  <a:gd name="T17" fmla="*/ 291 h 292"/>
                  <a:gd name="T18" fmla="*/ 159 w 216"/>
                  <a:gd name="T19" fmla="*/ 288 h 292"/>
                  <a:gd name="T20" fmla="*/ 172 w 216"/>
                  <a:gd name="T21" fmla="*/ 275 h 292"/>
                  <a:gd name="T22" fmla="*/ 179 w 216"/>
                  <a:gd name="T23" fmla="*/ 251 h 292"/>
                  <a:gd name="T24" fmla="*/ 177 w 216"/>
                  <a:gd name="T25" fmla="*/ 226 h 292"/>
                  <a:gd name="T26" fmla="*/ 170 w 216"/>
                  <a:gd name="T27" fmla="*/ 209 h 292"/>
                  <a:gd name="T28" fmla="*/ 163 w 216"/>
                  <a:gd name="T29" fmla="*/ 192 h 292"/>
                  <a:gd name="T30" fmla="*/ 160 w 216"/>
                  <a:gd name="T31" fmla="*/ 170 h 292"/>
                  <a:gd name="T32" fmla="*/ 165 w 216"/>
                  <a:gd name="T33" fmla="*/ 144 h 292"/>
                  <a:gd name="T34" fmla="*/ 172 w 216"/>
                  <a:gd name="T35" fmla="*/ 128 h 292"/>
                  <a:gd name="T36" fmla="*/ 180 w 216"/>
                  <a:gd name="T37" fmla="*/ 117 h 292"/>
                  <a:gd name="T38" fmla="*/ 190 w 216"/>
                  <a:gd name="T39" fmla="*/ 108 h 292"/>
                  <a:gd name="T40" fmla="*/ 199 w 216"/>
                  <a:gd name="T41" fmla="*/ 99 h 292"/>
                  <a:gd name="T42" fmla="*/ 206 w 216"/>
                  <a:gd name="T43" fmla="*/ 88 h 292"/>
                  <a:gd name="T44" fmla="*/ 212 w 216"/>
                  <a:gd name="T45" fmla="*/ 76 h 292"/>
                  <a:gd name="T46" fmla="*/ 215 w 216"/>
                  <a:gd name="T47" fmla="*/ 60 h 292"/>
                  <a:gd name="T48" fmla="*/ 211 w 216"/>
                  <a:gd name="T49" fmla="*/ 32 h 292"/>
                  <a:gd name="T50" fmla="*/ 198 w 216"/>
                  <a:gd name="T51" fmla="*/ 9 h 292"/>
                  <a:gd name="T52" fmla="*/ 179 w 216"/>
                  <a:gd name="T53" fmla="*/ 0 h 292"/>
                  <a:gd name="T54" fmla="*/ 156 w 216"/>
                  <a:gd name="T55" fmla="*/ 1 h 292"/>
                  <a:gd name="T56" fmla="*/ 132 w 216"/>
                  <a:gd name="T57" fmla="*/ 8 h 292"/>
                  <a:gd name="T58" fmla="*/ 109 w 216"/>
                  <a:gd name="T59" fmla="*/ 24 h 292"/>
                  <a:gd name="T60" fmla="*/ 86 w 216"/>
                  <a:gd name="T61" fmla="*/ 42 h 292"/>
                  <a:gd name="T62" fmla="*/ 63 w 216"/>
                  <a:gd name="T63" fmla="*/ 57 h 292"/>
                  <a:gd name="T64" fmla="*/ 35 w 216"/>
                  <a:gd name="T65" fmla="*/ 66 h 292"/>
                  <a:gd name="T66" fmla="*/ 13 w 216"/>
                  <a:gd name="T67" fmla="*/ 77 h 292"/>
                  <a:gd name="T68" fmla="*/ 3 w 216"/>
                  <a:gd name="T69" fmla="*/ 88 h 292"/>
                  <a:gd name="T70" fmla="*/ 0 w 216"/>
                  <a:gd name="T71" fmla="*/ 104 h 2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 h="292">
                    <a:moveTo>
                      <a:pt x="0" y="114"/>
                    </a:moveTo>
                    <a:lnTo>
                      <a:pt x="2" y="128"/>
                    </a:lnTo>
                    <a:lnTo>
                      <a:pt x="4" y="142"/>
                    </a:lnTo>
                    <a:lnTo>
                      <a:pt x="9" y="153"/>
                    </a:lnTo>
                    <a:lnTo>
                      <a:pt x="14" y="164"/>
                    </a:lnTo>
                    <a:lnTo>
                      <a:pt x="20" y="174"/>
                    </a:lnTo>
                    <a:lnTo>
                      <a:pt x="25" y="182"/>
                    </a:lnTo>
                    <a:lnTo>
                      <a:pt x="31" y="191"/>
                    </a:lnTo>
                    <a:lnTo>
                      <a:pt x="34" y="200"/>
                    </a:lnTo>
                    <a:lnTo>
                      <a:pt x="37" y="209"/>
                    </a:lnTo>
                    <a:lnTo>
                      <a:pt x="45" y="219"/>
                    </a:lnTo>
                    <a:lnTo>
                      <a:pt x="56" y="231"/>
                    </a:lnTo>
                    <a:lnTo>
                      <a:pt x="68" y="244"/>
                    </a:lnTo>
                    <a:lnTo>
                      <a:pt x="82" y="257"/>
                    </a:lnTo>
                    <a:lnTo>
                      <a:pt x="98" y="269"/>
                    </a:lnTo>
                    <a:lnTo>
                      <a:pt x="115" y="279"/>
                    </a:lnTo>
                    <a:lnTo>
                      <a:pt x="131" y="288"/>
                    </a:lnTo>
                    <a:lnTo>
                      <a:pt x="141" y="291"/>
                    </a:lnTo>
                    <a:lnTo>
                      <a:pt x="151" y="291"/>
                    </a:lnTo>
                    <a:lnTo>
                      <a:pt x="159" y="288"/>
                    </a:lnTo>
                    <a:lnTo>
                      <a:pt x="167" y="282"/>
                    </a:lnTo>
                    <a:lnTo>
                      <a:pt x="172" y="275"/>
                    </a:lnTo>
                    <a:lnTo>
                      <a:pt x="177" y="265"/>
                    </a:lnTo>
                    <a:lnTo>
                      <a:pt x="179" y="251"/>
                    </a:lnTo>
                    <a:lnTo>
                      <a:pt x="179" y="237"/>
                    </a:lnTo>
                    <a:lnTo>
                      <a:pt x="177" y="226"/>
                    </a:lnTo>
                    <a:lnTo>
                      <a:pt x="174" y="216"/>
                    </a:lnTo>
                    <a:lnTo>
                      <a:pt x="170" y="209"/>
                    </a:lnTo>
                    <a:lnTo>
                      <a:pt x="166" y="202"/>
                    </a:lnTo>
                    <a:lnTo>
                      <a:pt x="163" y="192"/>
                    </a:lnTo>
                    <a:lnTo>
                      <a:pt x="160" y="182"/>
                    </a:lnTo>
                    <a:lnTo>
                      <a:pt x="160" y="170"/>
                    </a:lnTo>
                    <a:lnTo>
                      <a:pt x="163" y="153"/>
                    </a:lnTo>
                    <a:lnTo>
                      <a:pt x="165" y="144"/>
                    </a:lnTo>
                    <a:lnTo>
                      <a:pt x="168" y="136"/>
                    </a:lnTo>
                    <a:lnTo>
                      <a:pt x="172" y="128"/>
                    </a:lnTo>
                    <a:lnTo>
                      <a:pt x="176" y="123"/>
                    </a:lnTo>
                    <a:lnTo>
                      <a:pt x="180" y="117"/>
                    </a:lnTo>
                    <a:lnTo>
                      <a:pt x="186" y="112"/>
                    </a:lnTo>
                    <a:lnTo>
                      <a:pt x="190" y="108"/>
                    </a:lnTo>
                    <a:lnTo>
                      <a:pt x="194" y="103"/>
                    </a:lnTo>
                    <a:lnTo>
                      <a:pt x="199" y="99"/>
                    </a:lnTo>
                    <a:lnTo>
                      <a:pt x="203" y="94"/>
                    </a:lnTo>
                    <a:lnTo>
                      <a:pt x="206" y="88"/>
                    </a:lnTo>
                    <a:lnTo>
                      <a:pt x="210" y="82"/>
                    </a:lnTo>
                    <a:lnTo>
                      <a:pt x="212" y="76"/>
                    </a:lnTo>
                    <a:lnTo>
                      <a:pt x="214" y="68"/>
                    </a:lnTo>
                    <a:lnTo>
                      <a:pt x="215" y="60"/>
                    </a:lnTo>
                    <a:lnTo>
                      <a:pt x="214" y="49"/>
                    </a:lnTo>
                    <a:lnTo>
                      <a:pt x="211" y="32"/>
                    </a:lnTo>
                    <a:lnTo>
                      <a:pt x="205" y="18"/>
                    </a:lnTo>
                    <a:lnTo>
                      <a:pt x="198" y="9"/>
                    </a:lnTo>
                    <a:lnTo>
                      <a:pt x="189" y="3"/>
                    </a:lnTo>
                    <a:lnTo>
                      <a:pt x="179" y="0"/>
                    </a:lnTo>
                    <a:lnTo>
                      <a:pt x="168" y="0"/>
                    </a:lnTo>
                    <a:lnTo>
                      <a:pt x="156" y="1"/>
                    </a:lnTo>
                    <a:lnTo>
                      <a:pt x="144" y="3"/>
                    </a:lnTo>
                    <a:lnTo>
                      <a:pt x="132" y="8"/>
                    </a:lnTo>
                    <a:lnTo>
                      <a:pt x="120" y="15"/>
                    </a:lnTo>
                    <a:lnTo>
                      <a:pt x="109" y="24"/>
                    </a:lnTo>
                    <a:lnTo>
                      <a:pt x="98" y="33"/>
                    </a:lnTo>
                    <a:lnTo>
                      <a:pt x="86" y="42"/>
                    </a:lnTo>
                    <a:lnTo>
                      <a:pt x="75" y="51"/>
                    </a:lnTo>
                    <a:lnTo>
                      <a:pt x="63" y="57"/>
                    </a:lnTo>
                    <a:lnTo>
                      <a:pt x="51" y="61"/>
                    </a:lnTo>
                    <a:lnTo>
                      <a:pt x="35" y="66"/>
                    </a:lnTo>
                    <a:lnTo>
                      <a:pt x="22" y="70"/>
                    </a:lnTo>
                    <a:lnTo>
                      <a:pt x="13" y="77"/>
                    </a:lnTo>
                    <a:lnTo>
                      <a:pt x="7" y="82"/>
                    </a:lnTo>
                    <a:lnTo>
                      <a:pt x="3" y="88"/>
                    </a:lnTo>
                    <a:lnTo>
                      <a:pt x="1" y="96"/>
                    </a:lnTo>
                    <a:lnTo>
                      <a:pt x="0" y="104"/>
                    </a:lnTo>
                    <a:lnTo>
                      <a:pt x="0" y="114"/>
                    </a:lnTo>
                  </a:path>
                </a:pathLst>
              </a:custGeom>
              <a:solidFill>
                <a:srgbClr val="F76681"/>
              </a:solidFill>
              <a:ln w="12700" cap="rnd" cmpd="sng">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25" name="Freeform 28"/>
              <p:cNvSpPr>
                <a:spLocks/>
              </p:cNvSpPr>
              <p:nvPr/>
            </p:nvSpPr>
            <p:spPr bwMode="auto">
              <a:xfrm>
                <a:off x="1261" y="2718"/>
                <a:ext cx="312" cy="306"/>
              </a:xfrm>
              <a:custGeom>
                <a:avLst/>
                <a:gdLst>
                  <a:gd name="T0" fmla="*/ 6 w 312"/>
                  <a:gd name="T1" fmla="*/ 227 h 306"/>
                  <a:gd name="T2" fmla="*/ 11 w 312"/>
                  <a:gd name="T3" fmla="*/ 242 h 306"/>
                  <a:gd name="T4" fmla="*/ 18 w 312"/>
                  <a:gd name="T5" fmla="*/ 257 h 306"/>
                  <a:gd name="T6" fmla="*/ 30 w 312"/>
                  <a:gd name="T7" fmla="*/ 270 h 306"/>
                  <a:gd name="T8" fmla="*/ 44 w 312"/>
                  <a:gd name="T9" fmla="*/ 280 h 306"/>
                  <a:gd name="T10" fmla="*/ 61 w 312"/>
                  <a:gd name="T11" fmla="*/ 287 h 306"/>
                  <a:gd name="T12" fmla="*/ 84 w 312"/>
                  <a:gd name="T13" fmla="*/ 287 h 306"/>
                  <a:gd name="T14" fmla="*/ 111 w 312"/>
                  <a:gd name="T15" fmla="*/ 282 h 306"/>
                  <a:gd name="T16" fmla="*/ 135 w 312"/>
                  <a:gd name="T17" fmla="*/ 274 h 306"/>
                  <a:gd name="T18" fmla="*/ 150 w 312"/>
                  <a:gd name="T19" fmla="*/ 274 h 306"/>
                  <a:gd name="T20" fmla="*/ 165 w 312"/>
                  <a:gd name="T21" fmla="*/ 278 h 306"/>
                  <a:gd name="T22" fmla="*/ 180 w 312"/>
                  <a:gd name="T23" fmla="*/ 283 h 306"/>
                  <a:gd name="T24" fmla="*/ 196 w 312"/>
                  <a:gd name="T25" fmla="*/ 290 h 306"/>
                  <a:gd name="T26" fmla="*/ 211 w 312"/>
                  <a:gd name="T27" fmla="*/ 297 h 306"/>
                  <a:gd name="T28" fmla="*/ 227 w 312"/>
                  <a:gd name="T29" fmla="*/ 303 h 306"/>
                  <a:gd name="T30" fmla="*/ 244 w 312"/>
                  <a:gd name="T31" fmla="*/ 305 h 306"/>
                  <a:gd name="T32" fmla="*/ 262 w 312"/>
                  <a:gd name="T33" fmla="*/ 304 h 306"/>
                  <a:gd name="T34" fmla="*/ 277 w 312"/>
                  <a:gd name="T35" fmla="*/ 295 h 306"/>
                  <a:gd name="T36" fmla="*/ 289 w 312"/>
                  <a:gd name="T37" fmla="*/ 279 h 306"/>
                  <a:gd name="T38" fmla="*/ 300 w 312"/>
                  <a:gd name="T39" fmla="*/ 258 h 306"/>
                  <a:gd name="T40" fmla="*/ 308 w 312"/>
                  <a:gd name="T41" fmla="*/ 235 h 306"/>
                  <a:gd name="T42" fmla="*/ 311 w 312"/>
                  <a:gd name="T43" fmla="*/ 212 h 306"/>
                  <a:gd name="T44" fmla="*/ 311 w 312"/>
                  <a:gd name="T45" fmla="*/ 190 h 306"/>
                  <a:gd name="T46" fmla="*/ 308 w 312"/>
                  <a:gd name="T47" fmla="*/ 170 h 306"/>
                  <a:gd name="T48" fmla="*/ 300 w 312"/>
                  <a:gd name="T49" fmla="*/ 154 h 306"/>
                  <a:gd name="T50" fmla="*/ 293 w 312"/>
                  <a:gd name="T51" fmla="*/ 142 h 306"/>
                  <a:gd name="T52" fmla="*/ 288 w 312"/>
                  <a:gd name="T53" fmla="*/ 130 h 306"/>
                  <a:gd name="T54" fmla="*/ 283 w 312"/>
                  <a:gd name="T55" fmla="*/ 119 h 306"/>
                  <a:gd name="T56" fmla="*/ 281 w 312"/>
                  <a:gd name="T57" fmla="*/ 105 h 306"/>
                  <a:gd name="T58" fmla="*/ 279 w 312"/>
                  <a:gd name="T59" fmla="*/ 90 h 306"/>
                  <a:gd name="T60" fmla="*/ 278 w 312"/>
                  <a:gd name="T61" fmla="*/ 71 h 306"/>
                  <a:gd name="T62" fmla="*/ 278 w 312"/>
                  <a:gd name="T63" fmla="*/ 48 h 306"/>
                  <a:gd name="T64" fmla="*/ 277 w 312"/>
                  <a:gd name="T65" fmla="*/ 25 h 306"/>
                  <a:gd name="T66" fmla="*/ 267 w 312"/>
                  <a:gd name="T67" fmla="*/ 10 h 306"/>
                  <a:gd name="T68" fmla="*/ 250 w 312"/>
                  <a:gd name="T69" fmla="*/ 2 h 306"/>
                  <a:gd name="T70" fmla="*/ 228 w 312"/>
                  <a:gd name="T71" fmla="*/ 0 h 306"/>
                  <a:gd name="T72" fmla="*/ 203 w 312"/>
                  <a:gd name="T73" fmla="*/ 5 h 306"/>
                  <a:gd name="T74" fmla="*/ 177 w 312"/>
                  <a:gd name="T75" fmla="*/ 14 h 306"/>
                  <a:gd name="T76" fmla="*/ 153 w 312"/>
                  <a:gd name="T77" fmla="*/ 30 h 306"/>
                  <a:gd name="T78" fmla="*/ 133 w 312"/>
                  <a:gd name="T79" fmla="*/ 50 h 306"/>
                  <a:gd name="T80" fmla="*/ 116 w 312"/>
                  <a:gd name="T81" fmla="*/ 80 h 306"/>
                  <a:gd name="T82" fmla="*/ 92 w 312"/>
                  <a:gd name="T83" fmla="*/ 98 h 306"/>
                  <a:gd name="T84" fmla="*/ 67 w 312"/>
                  <a:gd name="T85" fmla="*/ 106 h 306"/>
                  <a:gd name="T86" fmla="*/ 46 w 312"/>
                  <a:gd name="T87" fmla="*/ 113 h 306"/>
                  <a:gd name="T88" fmla="*/ 31 w 312"/>
                  <a:gd name="T89" fmla="*/ 123 h 306"/>
                  <a:gd name="T90" fmla="*/ 15 w 312"/>
                  <a:gd name="T91" fmla="*/ 137 h 306"/>
                  <a:gd name="T92" fmla="*/ 3 w 312"/>
                  <a:gd name="T93" fmla="*/ 161 h 306"/>
                  <a:gd name="T94" fmla="*/ 0 w 312"/>
                  <a:gd name="T95" fmla="*/ 196 h 3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2" h="306">
                    <a:moveTo>
                      <a:pt x="5" y="219"/>
                    </a:moveTo>
                    <a:lnTo>
                      <a:pt x="6" y="227"/>
                    </a:lnTo>
                    <a:lnTo>
                      <a:pt x="8" y="234"/>
                    </a:lnTo>
                    <a:lnTo>
                      <a:pt x="11" y="242"/>
                    </a:lnTo>
                    <a:lnTo>
                      <a:pt x="15" y="249"/>
                    </a:lnTo>
                    <a:lnTo>
                      <a:pt x="18" y="257"/>
                    </a:lnTo>
                    <a:lnTo>
                      <a:pt x="23" y="263"/>
                    </a:lnTo>
                    <a:lnTo>
                      <a:pt x="30" y="270"/>
                    </a:lnTo>
                    <a:lnTo>
                      <a:pt x="36" y="275"/>
                    </a:lnTo>
                    <a:lnTo>
                      <a:pt x="44" y="280"/>
                    </a:lnTo>
                    <a:lnTo>
                      <a:pt x="52" y="283"/>
                    </a:lnTo>
                    <a:lnTo>
                      <a:pt x="61" y="287"/>
                    </a:lnTo>
                    <a:lnTo>
                      <a:pt x="71" y="288"/>
                    </a:lnTo>
                    <a:lnTo>
                      <a:pt x="84" y="287"/>
                    </a:lnTo>
                    <a:lnTo>
                      <a:pt x="98" y="286"/>
                    </a:lnTo>
                    <a:lnTo>
                      <a:pt x="111" y="282"/>
                    </a:lnTo>
                    <a:lnTo>
                      <a:pt x="129" y="276"/>
                    </a:lnTo>
                    <a:lnTo>
                      <a:pt x="135" y="274"/>
                    </a:lnTo>
                    <a:lnTo>
                      <a:pt x="143" y="274"/>
                    </a:lnTo>
                    <a:lnTo>
                      <a:pt x="150" y="274"/>
                    </a:lnTo>
                    <a:lnTo>
                      <a:pt x="157" y="275"/>
                    </a:lnTo>
                    <a:lnTo>
                      <a:pt x="165" y="278"/>
                    </a:lnTo>
                    <a:lnTo>
                      <a:pt x="172" y="280"/>
                    </a:lnTo>
                    <a:lnTo>
                      <a:pt x="180" y="283"/>
                    </a:lnTo>
                    <a:lnTo>
                      <a:pt x="188" y="287"/>
                    </a:lnTo>
                    <a:lnTo>
                      <a:pt x="196" y="290"/>
                    </a:lnTo>
                    <a:lnTo>
                      <a:pt x="203" y="294"/>
                    </a:lnTo>
                    <a:lnTo>
                      <a:pt x="211" y="297"/>
                    </a:lnTo>
                    <a:lnTo>
                      <a:pt x="219" y="300"/>
                    </a:lnTo>
                    <a:lnTo>
                      <a:pt x="227" y="303"/>
                    </a:lnTo>
                    <a:lnTo>
                      <a:pt x="236" y="305"/>
                    </a:lnTo>
                    <a:lnTo>
                      <a:pt x="244" y="305"/>
                    </a:lnTo>
                    <a:lnTo>
                      <a:pt x="252" y="305"/>
                    </a:lnTo>
                    <a:lnTo>
                      <a:pt x="262" y="304"/>
                    </a:lnTo>
                    <a:lnTo>
                      <a:pt x="269" y="300"/>
                    </a:lnTo>
                    <a:lnTo>
                      <a:pt x="277" y="295"/>
                    </a:lnTo>
                    <a:lnTo>
                      <a:pt x="283" y="288"/>
                    </a:lnTo>
                    <a:lnTo>
                      <a:pt x="289" y="279"/>
                    </a:lnTo>
                    <a:lnTo>
                      <a:pt x="295" y="270"/>
                    </a:lnTo>
                    <a:lnTo>
                      <a:pt x="300" y="258"/>
                    </a:lnTo>
                    <a:lnTo>
                      <a:pt x="304" y="248"/>
                    </a:lnTo>
                    <a:lnTo>
                      <a:pt x="308" y="235"/>
                    </a:lnTo>
                    <a:lnTo>
                      <a:pt x="310" y="224"/>
                    </a:lnTo>
                    <a:lnTo>
                      <a:pt x="311" y="212"/>
                    </a:lnTo>
                    <a:lnTo>
                      <a:pt x="311" y="201"/>
                    </a:lnTo>
                    <a:lnTo>
                      <a:pt x="311" y="190"/>
                    </a:lnTo>
                    <a:lnTo>
                      <a:pt x="310" y="179"/>
                    </a:lnTo>
                    <a:lnTo>
                      <a:pt x="308" y="170"/>
                    </a:lnTo>
                    <a:lnTo>
                      <a:pt x="303" y="162"/>
                    </a:lnTo>
                    <a:lnTo>
                      <a:pt x="300" y="154"/>
                    </a:lnTo>
                    <a:lnTo>
                      <a:pt x="296" y="149"/>
                    </a:lnTo>
                    <a:lnTo>
                      <a:pt x="293" y="142"/>
                    </a:lnTo>
                    <a:lnTo>
                      <a:pt x="289" y="136"/>
                    </a:lnTo>
                    <a:lnTo>
                      <a:pt x="288" y="130"/>
                    </a:lnTo>
                    <a:lnTo>
                      <a:pt x="286" y="125"/>
                    </a:lnTo>
                    <a:lnTo>
                      <a:pt x="283" y="119"/>
                    </a:lnTo>
                    <a:lnTo>
                      <a:pt x="282" y="112"/>
                    </a:lnTo>
                    <a:lnTo>
                      <a:pt x="281" y="105"/>
                    </a:lnTo>
                    <a:lnTo>
                      <a:pt x="280" y="98"/>
                    </a:lnTo>
                    <a:lnTo>
                      <a:pt x="279" y="90"/>
                    </a:lnTo>
                    <a:lnTo>
                      <a:pt x="278" y="81"/>
                    </a:lnTo>
                    <a:lnTo>
                      <a:pt x="278" y="71"/>
                    </a:lnTo>
                    <a:lnTo>
                      <a:pt x="278" y="61"/>
                    </a:lnTo>
                    <a:lnTo>
                      <a:pt x="278" y="48"/>
                    </a:lnTo>
                    <a:lnTo>
                      <a:pt x="278" y="34"/>
                    </a:lnTo>
                    <a:lnTo>
                      <a:pt x="277" y="25"/>
                    </a:lnTo>
                    <a:lnTo>
                      <a:pt x="273" y="17"/>
                    </a:lnTo>
                    <a:lnTo>
                      <a:pt x="267" y="10"/>
                    </a:lnTo>
                    <a:lnTo>
                      <a:pt x="259" y="6"/>
                    </a:lnTo>
                    <a:lnTo>
                      <a:pt x="250" y="2"/>
                    </a:lnTo>
                    <a:lnTo>
                      <a:pt x="240" y="0"/>
                    </a:lnTo>
                    <a:lnTo>
                      <a:pt x="228" y="0"/>
                    </a:lnTo>
                    <a:lnTo>
                      <a:pt x="216" y="1"/>
                    </a:lnTo>
                    <a:lnTo>
                      <a:pt x="203" y="5"/>
                    </a:lnTo>
                    <a:lnTo>
                      <a:pt x="189" y="8"/>
                    </a:lnTo>
                    <a:lnTo>
                      <a:pt x="177" y="14"/>
                    </a:lnTo>
                    <a:lnTo>
                      <a:pt x="165" y="21"/>
                    </a:lnTo>
                    <a:lnTo>
                      <a:pt x="153" y="30"/>
                    </a:lnTo>
                    <a:lnTo>
                      <a:pt x="142" y="40"/>
                    </a:lnTo>
                    <a:lnTo>
                      <a:pt x="133" y="50"/>
                    </a:lnTo>
                    <a:lnTo>
                      <a:pt x="126" y="64"/>
                    </a:lnTo>
                    <a:lnTo>
                      <a:pt x="116" y="80"/>
                    </a:lnTo>
                    <a:lnTo>
                      <a:pt x="104" y="91"/>
                    </a:lnTo>
                    <a:lnTo>
                      <a:pt x="92" y="98"/>
                    </a:lnTo>
                    <a:lnTo>
                      <a:pt x="79" y="104"/>
                    </a:lnTo>
                    <a:lnTo>
                      <a:pt x="67" y="106"/>
                    </a:lnTo>
                    <a:lnTo>
                      <a:pt x="56" y="110"/>
                    </a:lnTo>
                    <a:lnTo>
                      <a:pt x="46" y="113"/>
                    </a:lnTo>
                    <a:lnTo>
                      <a:pt x="38" y="118"/>
                    </a:lnTo>
                    <a:lnTo>
                      <a:pt x="31" y="123"/>
                    </a:lnTo>
                    <a:lnTo>
                      <a:pt x="23" y="130"/>
                    </a:lnTo>
                    <a:lnTo>
                      <a:pt x="15" y="137"/>
                    </a:lnTo>
                    <a:lnTo>
                      <a:pt x="9" y="149"/>
                    </a:lnTo>
                    <a:lnTo>
                      <a:pt x="3" y="161"/>
                    </a:lnTo>
                    <a:lnTo>
                      <a:pt x="0" y="177"/>
                    </a:lnTo>
                    <a:lnTo>
                      <a:pt x="0" y="196"/>
                    </a:lnTo>
                    <a:lnTo>
                      <a:pt x="5" y="219"/>
                    </a:lnTo>
                  </a:path>
                </a:pathLst>
              </a:custGeom>
              <a:solidFill>
                <a:srgbClr val="F76681"/>
              </a:solidFill>
              <a:ln w="12700" cap="rnd" cmpd="sng">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26" name="Freeform 29"/>
              <p:cNvSpPr>
                <a:spLocks/>
              </p:cNvSpPr>
              <p:nvPr/>
            </p:nvSpPr>
            <p:spPr bwMode="auto">
              <a:xfrm>
                <a:off x="1104" y="2380"/>
                <a:ext cx="121" cy="228"/>
              </a:xfrm>
              <a:custGeom>
                <a:avLst/>
                <a:gdLst>
                  <a:gd name="T0" fmla="*/ 58 w 121"/>
                  <a:gd name="T1" fmla="*/ 225 h 228"/>
                  <a:gd name="T2" fmla="*/ 48 w 121"/>
                  <a:gd name="T3" fmla="*/ 208 h 228"/>
                  <a:gd name="T4" fmla="*/ 41 w 121"/>
                  <a:gd name="T5" fmla="*/ 185 h 228"/>
                  <a:gd name="T6" fmla="*/ 34 w 121"/>
                  <a:gd name="T7" fmla="*/ 161 h 228"/>
                  <a:gd name="T8" fmla="*/ 28 w 121"/>
                  <a:gd name="T9" fmla="*/ 148 h 228"/>
                  <a:gd name="T10" fmla="*/ 23 w 121"/>
                  <a:gd name="T11" fmla="*/ 138 h 228"/>
                  <a:gd name="T12" fmla="*/ 17 w 121"/>
                  <a:gd name="T13" fmla="*/ 124 h 228"/>
                  <a:gd name="T14" fmla="*/ 11 w 121"/>
                  <a:gd name="T15" fmla="*/ 107 h 228"/>
                  <a:gd name="T16" fmla="*/ 6 w 121"/>
                  <a:gd name="T17" fmla="*/ 90 h 228"/>
                  <a:gd name="T18" fmla="*/ 1 w 121"/>
                  <a:gd name="T19" fmla="*/ 71 h 228"/>
                  <a:gd name="T20" fmla="*/ 0 w 121"/>
                  <a:gd name="T21" fmla="*/ 55 h 228"/>
                  <a:gd name="T22" fmla="*/ 1 w 121"/>
                  <a:gd name="T23" fmla="*/ 41 h 228"/>
                  <a:gd name="T24" fmla="*/ 9 w 121"/>
                  <a:gd name="T25" fmla="*/ 26 h 228"/>
                  <a:gd name="T26" fmla="*/ 20 w 121"/>
                  <a:gd name="T27" fmla="*/ 13 h 228"/>
                  <a:gd name="T28" fmla="*/ 34 w 121"/>
                  <a:gd name="T29" fmla="*/ 4 h 228"/>
                  <a:gd name="T30" fmla="*/ 52 w 121"/>
                  <a:gd name="T31" fmla="*/ 0 h 228"/>
                  <a:gd name="T32" fmla="*/ 74 w 121"/>
                  <a:gd name="T33" fmla="*/ 1 h 228"/>
                  <a:gd name="T34" fmla="*/ 93 w 121"/>
                  <a:gd name="T35" fmla="*/ 9 h 228"/>
                  <a:gd name="T36" fmla="*/ 106 w 121"/>
                  <a:gd name="T37" fmla="*/ 20 h 228"/>
                  <a:gd name="T38" fmla="*/ 114 w 121"/>
                  <a:gd name="T39" fmla="*/ 33 h 228"/>
                  <a:gd name="T40" fmla="*/ 119 w 121"/>
                  <a:gd name="T41" fmla="*/ 44 h 228"/>
                  <a:gd name="T42" fmla="*/ 120 w 121"/>
                  <a:gd name="T43" fmla="*/ 57 h 228"/>
                  <a:gd name="T44" fmla="*/ 120 w 121"/>
                  <a:gd name="T45" fmla="*/ 72 h 228"/>
                  <a:gd name="T46" fmla="*/ 119 w 121"/>
                  <a:gd name="T47" fmla="*/ 92 h 228"/>
                  <a:gd name="T48" fmla="*/ 117 w 121"/>
                  <a:gd name="T49" fmla="*/ 111 h 228"/>
                  <a:gd name="T50" fmla="*/ 113 w 121"/>
                  <a:gd name="T51" fmla="*/ 131 h 228"/>
                  <a:gd name="T52" fmla="*/ 110 w 121"/>
                  <a:gd name="T53" fmla="*/ 146 h 228"/>
                  <a:gd name="T54" fmla="*/ 107 w 121"/>
                  <a:gd name="T55" fmla="*/ 158 h 228"/>
                  <a:gd name="T56" fmla="*/ 102 w 121"/>
                  <a:gd name="T57" fmla="*/ 169 h 228"/>
                  <a:gd name="T58" fmla="*/ 95 w 121"/>
                  <a:gd name="T59" fmla="*/ 189 h 228"/>
                  <a:gd name="T60" fmla="*/ 88 w 121"/>
                  <a:gd name="T61" fmla="*/ 210 h 228"/>
                  <a:gd name="T62" fmla="*/ 75 w 121"/>
                  <a:gd name="T63" fmla="*/ 225 h 2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228">
                    <a:moveTo>
                      <a:pt x="67" y="227"/>
                    </a:moveTo>
                    <a:lnTo>
                      <a:pt x="58" y="225"/>
                    </a:lnTo>
                    <a:lnTo>
                      <a:pt x="52" y="218"/>
                    </a:lnTo>
                    <a:lnTo>
                      <a:pt x="48" y="208"/>
                    </a:lnTo>
                    <a:lnTo>
                      <a:pt x="44" y="197"/>
                    </a:lnTo>
                    <a:lnTo>
                      <a:pt x="41" y="185"/>
                    </a:lnTo>
                    <a:lnTo>
                      <a:pt x="38" y="172"/>
                    </a:lnTo>
                    <a:lnTo>
                      <a:pt x="34" y="161"/>
                    </a:lnTo>
                    <a:lnTo>
                      <a:pt x="30" y="152"/>
                    </a:lnTo>
                    <a:lnTo>
                      <a:pt x="28" y="148"/>
                    </a:lnTo>
                    <a:lnTo>
                      <a:pt x="26" y="144"/>
                    </a:lnTo>
                    <a:lnTo>
                      <a:pt x="23" y="138"/>
                    </a:lnTo>
                    <a:lnTo>
                      <a:pt x="20" y="132"/>
                    </a:lnTo>
                    <a:lnTo>
                      <a:pt x="17" y="124"/>
                    </a:lnTo>
                    <a:lnTo>
                      <a:pt x="13" y="116"/>
                    </a:lnTo>
                    <a:lnTo>
                      <a:pt x="11" y="107"/>
                    </a:lnTo>
                    <a:lnTo>
                      <a:pt x="8" y="98"/>
                    </a:lnTo>
                    <a:lnTo>
                      <a:pt x="6" y="90"/>
                    </a:lnTo>
                    <a:lnTo>
                      <a:pt x="4" y="81"/>
                    </a:lnTo>
                    <a:lnTo>
                      <a:pt x="1" y="71"/>
                    </a:lnTo>
                    <a:lnTo>
                      <a:pt x="0" y="63"/>
                    </a:lnTo>
                    <a:lnTo>
                      <a:pt x="0" y="55"/>
                    </a:lnTo>
                    <a:lnTo>
                      <a:pt x="0" y="48"/>
                    </a:lnTo>
                    <a:lnTo>
                      <a:pt x="1" y="41"/>
                    </a:lnTo>
                    <a:lnTo>
                      <a:pt x="4" y="35"/>
                    </a:lnTo>
                    <a:lnTo>
                      <a:pt x="9" y="26"/>
                    </a:lnTo>
                    <a:lnTo>
                      <a:pt x="14" y="19"/>
                    </a:lnTo>
                    <a:lnTo>
                      <a:pt x="20" y="13"/>
                    </a:lnTo>
                    <a:lnTo>
                      <a:pt x="28" y="8"/>
                    </a:lnTo>
                    <a:lnTo>
                      <a:pt x="34" y="4"/>
                    </a:lnTo>
                    <a:lnTo>
                      <a:pt x="44" y="1"/>
                    </a:lnTo>
                    <a:lnTo>
                      <a:pt x="52" y="0"/>
                    </a:lnTo>
                    <a:lnTo>
                      <a:pt x="63" y="0"/>
                    </a:lnTo>
                    <a:lnTo>
                      <a:pt x="74" y="1"/>
                    </a:lnTo>
                    <a:lnTo>
                      <a:pt x="85" y="4"/>
                    </a:lnTo>
                    <a:lnTo>
                      <a:pt x="93" y="9"/>
                    </a:lnTo>
                    <a:lnTo>
                      <a:pt x="100" y="14"/>
                    </a:lnTo>
                    <a:lnTo>
                      <a:pt x="106" y="20"/>
                    </a:lnTo>
                    <a:lnTo>
                      <a:pt x="110" y="26"/>
                    </a:lnTo>
                    <a:lnTo>
                      <a:pt x="114" y="33"/>
                    </a:lnTo>
                    <a:lnTo>
                      <a:pt x="118" y="40"/>
                    </a:lnTo>
                    <a:lnTo>
                      <a:pt x="119" y="44"/>
                    </a:lnTo>
                    <a:lnTo>
                      <a:pt x="120" y="50"/>
                    </a:lnTo>
                    <a:lnTo>
                      <a:pt x="120" y="57"/>
                    </a:lnTo>
                    <a:lnTo>
                      <a:pt x="120" y="64"/>
                    </a:lnTo>
                    <a:lnTo>
                      <a:pt x="120" y="72"/>
                    </a:lnTo>
                    <a:lnTo>
                      <a:pt x="120" y="82"/>
                    </a:lnTo>
                    <a:lnTo>
                      <a:pt x="119" y="92"/>
                    </a:lnTo>
                    <a:lnTo>
                      <a:pt x="118" y="101"/>
                    </a:lnTo>
                    <a:lnTo>
                      <a:pt x="117" y="111"/>
                    </a:lnTo>
                    <a:lnTo>
                      <a:pt x="115" y="122"/>
                    </a:lnTo>
                    <a:lnTo>
                      <a:pt x="113" y="131"/>
                    </a:lnTo>
                    <a:lnTo>
                      <a:pt x="112" y="138"/>
                    </a:lnTo>
                    <a:lnTo>
                      <a:pt x="110" y="146"/>
                    </a:lnTo>
                    <a:lnTo>
                      <a:pt x="109" y="153"/>
                    </a:lnTo>
                    <a:lnTo>
                      <a:pt x="107" y="158"/>
                    </a:lnTo>
                    <a:lnTo>
                      <a:pt x="106" y="161"/>
                    </a:lnTo>
                    <a:lnTo>
                      <a:pt x="102" y="169"/>
                    </a:lnTo>
                    <a:lnTo>
                      <a:pt x="99" y="177"/>
                    </a:lnTo>
                    <a:lnTo>
                      <a:pt x="95" y="189"/>
                    </a:lnTo>
                    <a:lnTo>
                      <a:pt x="92" y="200"/>
                    </a:lnTo>
                    <a:lnTo>
                      <a:pt x="88" y="210"/>
                    </a:lnTo>
                    <a:lnTo>
                      <a:pt x="82" y="219"/>
                    </a:lnTo>
                    <a:lnTo>
                      <a:pt x="75" y="225"/>
                    </a:lnTo>
                    <a:lnTo>
                      <a:pt x="67" y="227"/>
                    </a:lnTo>
                  </a:path>
                </a:pathLst>
              </a:custGeom>
              <a:solidFill>
                <a:srgbClr val="F76681"/>
              </a:solidFill>
              <a:ln w="12700" cap="rnd" cmpd="sng">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6927" name="Freeform 30"/>
              <p:cNvSpPr>
                <a:spLocks/>
              </p:cNvSpPr>
              <p:nvPr/>
            </p:nvSpPr>
            <p:spPr bwMode="auto">
              <a:xfrm>
                <a:off x="919" y="2426"/>
                <a:ext cx="241" cy="344"/>
              </a:xfrm>
              <a:custGeom>
                <a:avLst/>
                <a:gdLst>
                  <a:gd name="T0" fmla="*/ 45 w 241"/>
                  <a:gd name="T1" fmla="*/ 122 h 344"/>
                  <a:gd name="T2" fmla="*/ 47 w 241"/>
                  <a:gd name="T3" fmla="*/ 109 h 344"/>
                  <a:gd name="T4" fmla="*/ 48 w 241"/>
                  <a:gd name="T5" fmla="*/ 96 h 344"/>
                  <a:gd name="T6" fmla="*/ 48 w 241"/>
                  <a:gd name="T7" fmla="*/ 81 h 344"/>
                  <a:gd name="T8" fmla="*/ 48 w 241"/>
                  <a:gd name="T9" fmla="*/ 67 h 344"/>
                  <a:gd name="T10" fmla="*/ 51 w 241"/>
                  <a:gd name="T11" fmla="*/ 50 h 344"/>
                  <a:gd name="T12" fmla="*/ 57 w 241"/>
                  <a:gd name="T13" fmla="*/ 35 h 344"/>
                  <a:gd name="T14" fmla="*/ 69 w 241"/>
                  <a:gd name="T15" fmla="*/ 19 h 344"/>
                  <a:gd name="T16" fmla="*/ 87 w 241"/>
                  <a:gd name="T17" fmla="*/ 4 h 344"/>
                  <a:gd name="T18" fmla="*/ 106 w 241"/>
                  <a:gd name="T19" fmla="*/ 0 h 344"/>
                  <a:gd name="T20" fmla="*/ 123 w 241"/>
                  <a:gd name="T21" fmla="*/ 3 h 344"/>
                  <a:gd name="T22" fmla="*/ 139 w 241"/>
                  <a:gd name="T23" fmla="*/ 13 h 344"/>
                  <a:gd name="T24" fmla="*/ 154 w 241"/>
                  <a:gd name="T25" fmla="*/ 28 h 344"/>
                  <a:gd name="T26" fmla="*/ 166 w 241"/>
                  <a:gd name="T27" fmla="*/ 45 h 344"/>
                  <a:gd name="T28" fmla="*/ 176 w 241"/>
                  <a:gd name="T29" fmla="*/ 63 h 344"/>
                  <a:gd name="T30" fmla="*/ 182 w 241"/>
                  <a:gd name="T31" fmla="*/ 79 h 344"/>
                  <a:gd name="T32" fmla="*/ 186 w 241"/>
                  <a:gd name="T33" fmla="*/ 98 h 344"/>
                  <a:gd name="T34" fmla="*/ 193 w 241"/>
                  <a:gd name="T35" fmla="*/ 123 h 344"/>
                  <a:gd name="T36" fmla="*/ 202 w 241"/>
                  <a:gd name="T37" fmla="*/ 145 h 344"/>
                  <a:gd name="T38" fmla="*/ 213 w 241"/>
                  <a:gd name="T39" fmla="*/ 165 h 344"/>
                  <a:gd name="T40" fmla="*/ 223 w 241"/>
                  <a:gd name="T41" fmla="*/ 178 h 344"/>
                  <a:gd name="T42" fmla="*/ 229 w 241"/>
                  <a:gd name="T43" fmla="*/ 191 h 344"/>
                  <a:gd name="T44" fmla="*/ 233 w 241"/>
                  <a:gd name="T45" fmla="*/ 207 h 344"/>
                  <a:gd name="T46" fmla="*/ 237 w 241"/>
                  <a:gd name="T47" fmla="*/ 227 h 344"/>
                  <a:gd name="T48" fmla="*/ 239 w 241"/>
                  <a:gd name="T49" fmla="*/ 247 h 344"/>
                  <a:gd name="T50" fmla="*/ 240 w 241"/>
                  <a:gd name="T51" fmla="*/ 267 h 344"/>
                  <a:gd name="T52" fmla="*/ 238 w 241"/>
                  <a:gd name="T53" fmla="*/ 286 h 344"/>
                  <a:gd name="T54" fmla="*/ 234 w 241"/>
                  <a:gd name="T55" fmla="*/ 303 h 344"/>
                  <a:gd name="T56" fmla="*/ 219 w 241"/>
                  <a:gd name="T57" fmla="*/ 325 h 344"/>
                  <a:gd name="T58" fmla="*/ 195 w 241"/>
                  <a:gd name="T59" fmla="*/ 339 h 344"/>
                  <a:gd name="T60" fmla="*/ 170 w 241"/>
                  <a:gd name="T61" fmla="*/ 336 h 344"/>
                  <a:gd name="T62" fmla="*/ 149 w 241"/>
                  <a:gd name="T63" fmla="*/ 331 h 344"/>
                  <a:gd name="T64" fmla="*/ 136 w 241"/>
                  <a:gd name="T65" fmla="*/ 332 h 344"/>
                  <a:gd name="T66" fmla="*/ 127 w 241"/>
                  <a:gd name="T67" fmla="*/ 335 h 344"/>
                  <a:gd name="T68" fmla="*/ 115 w 241"/>
                  <a:gd name="T69" fmla="*/ 339 h 344"/>
                  <a:gd name="T70" fmla="*/ 103 w 241"/>
                  <a:gd name="T71" fmla="*/ 341 h 344"/>
                  <a:gd name="T72" fmla="*/ 88 w 241"/>
                  <a:gd name="T73" fmla="*/ 343 h 344"/>
                  <a:gd name="T74" fmla="*/ 74 w 241"/>
                  <a:gd name="T75" fmla="*/ 343 h 344"/>
                  <a:gd name="T76" fmla="*/ 59 w 241"/>
                  <a:gd name="T77" fmla="*/ 340 h 344"/>
                  <a:gd name="T78" fmla="*/ 47 w 241"/>
                  <a:gd name="T79" fmla="*/ 333 h 344"/>
                  <a:gd name="T80" fmla="*/ 34 w 241"/>
                  <a:gd name="T81" fmla="*/ 321 h 344"/>
                  <a:gd name="T82" fmla="*/ 24 w 241"/>
                  <a:gd name="T83" fmla="*/ 306 h 344"/>
                  <a:gd name="T84" fmla="*/ 13 w 241"/>
                  <a:gd name="T85" fmla="*/ 288 h 344"/>
                  <a:gd name="T86" fmla="*/ 6 w 241"/>
                  <a:gd name="T87" fmla="*/ 269 h 344"/>
                  <a:gd name="T88" fmla="*/ 2 w 241"/>
                  <a:gd name="T89" fmla="*/ 248 h 344"/>
                  <a:gd name="T90" fmla="*/ 0 w 241"/>
                  <a:gd name="T91" fmla="*/ 228 h 344"/>
                  <a:gd name="T92" fmla="*/ 0 w 241"/>
                  <a:gd name="T93" fmla="*/ 209 h 344"/>
                  <a:gd name="T94" fmla="*/ 3 w 241"/>
                  <a:gd name="T95" fmla="*/ 193 h 344"/>
                  <a:gd name="T96" fmla="*/ 10 w 241"/>
                  <a:gd name="T97" fmla="*/ 172 h 344"/>
                  <a:gd name="T98" fmla="*/ 19 w 241"/>
                  <a:gd name="T99" fmla="*/ 157 h 344"/>
                  <a:gd name="T100" fmla="*/ 27 w 241"/>
                  <a:gd name="T101" fmla="*/ 147 h 344"/>
                  <a:gd name="T102" fmla="*/ 36 w 241"/>
                  <a:gd name="T103" fmla="*/ 136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1" h="344">
                    <a:moveTo>
                      <a:pt x="42" y="127"/>
                    </a:moveTo>
                    <a:lnTo>
                      <a:pt x="45" y="122"/>
                    </a:lnTo>
                    <a:lnTo>
                      <a:pt x="47" y="115"/>
                    </a:lnTo>
                    <a:lnTo>
                      <a:pt x="47" y="109"/>
                    </a:lnTo>
                    <a:lnTo>
                      <a:pt x="48" y="103"/>
                    </a:lnTo>
                    <a:lnTo>
                      <a:pt x="48" y="96"/>
                    </a:lnTo>
                    <a:lnTo>
                      <a:pt x="48" y="89"/>
                    </a:lnTo>
                    <a:lnTo>
                      <a:pt x="48" y="81"/>
                    </a:lnTo>
                    <a:lnTo>
                      <a:pt x="48" y="74"/>
                    </a:lnTo>
                    <a:lnTo>
                      <a:pt x="48" y="67"/>
                    </a:lnTo>
                    <a:lnTo>
                      <a:pt x="49" y="59"/>
                    </a:lnTo>
                    <a:lnTo>
                      <a:pt x="51" y="50"/>
                    </a:lnTo>
                    <a:lnTo>
                      <a:pt x="53" y="43"/>
                    </a:lnTo>
                    <a:lnTo>
                      <a:pt x="57" y="35"/>
                    </a:lnTo>
                    <a:lnTo>
                      <a:pt x="63" y="27"/>
                    </a:lnTo>
                    <a:lnTo>
                      <a:pt x="69" y="19"/>
                    </a:lnTo>
                    <a:lnTo>
                      <a:pt x="77" y="11"/>
                    </a:lnTo>
                    <a:lnTo>
                      <a:pt x="87" y="4"/>
                    </a:lnTo>
                    <a:lnTo>
                      <a:pt x="95" y="1"/>
                    </a:lnTo>
                    <a:lnTo>
                      <a:pt x="106" y="0"/>
                    </a:lnTo>
                    <a:lnTo>
                      <a:pt x="114" y="0"/>
                    </a:lnTo>
                    <a:lnTo>
                      <a:pt x="123" y="3"/>
                    </a:lnTo>
                    <a:lnTo>
                      <a:pt x="131" y="7"/>
                    </a:lnTo>
                    <a:lnTo>
                      <a:pt x="139" y="13"/>
                    </a:lnTo>
                    <a:lnTo>
                      <a:pt x="147" y="21"/>
                    </a:lnTo>
                    <a:lnTo>
                      <a:pt x="154" y="28"/>
                    </a:lnTo>
                    <a:lnTo>
                      <a:pt x="161" y="36"/>
                    </a:lnTo>
                    <a:lnTo>
                      <a:pt x="166" y="45"/>
                    </a:lnTo>
                    <a:lnTo>
                      <a:pt x="171" y="55"/>
                    </a:lnTo>
                    <a:lnTo>
                      <a:pt x="176" y="63"/>
                    </a:lnTo>
                    <a:lnTo>
                      <a:pt x="178" y="71"/>
                    </a:lnTo>
                    <a:lnTo>
                      <a:pt x="182" y="79"/>
                    </a:lnTo>
                    <a:lnTo>
                      <a:pt x="184" y="85"/>
                    </a:lnTo>
                    <a:lnTo>
                      <a:pt x="186" y="98"/>
                    </a:lnTo>
                    <a:lnTo>
                      <a:pt x="189" y="110"/>
                    </a:lnTo>
                    <a:lnTo>
                      <a:pt x="193" y="123"/>
                    </a:lnTo>
                    <a:lnTo>
                      <a:pt x="197" y="134"/>
                    </a:lnTo>
                    <a:lnTo>
                      <a:pt x="202" y="145"/>
                    </a:lnTo>
                    <a:lnTo>
                      <a:pt x="207" y="156"/>
                    </a:lnTo>
                    <a:lnTo>
                      <a:pt x="213" y="165"/>
                    </a:lnTo>
                    <a:lnTo>
                      <a:pt x="219" y="173"/>
                    </a:lnTo>
                    <a:lnTo>
                      <a:pt x="223" y="178"/>
                    </a:lnTo>
                    <a:lnTo>
                      <a:pt x="226" y="183"/>
                    </a:lnTo>
                    <a:lnTo>
                      <a:pt x="229" y="191"/>
                    </a:lnTo>
                    <a:lnTo>
                      <a:pt x="231" y="199"/>
                    </a:lnTo>
                    <a:lnTo>
                      <a:pt x="233" y="207"/>
                    </a:lnTo>
                    <a:lnTo>
                      <a:pt x="235" y="217"/>
                    </a:lnTo>
                    <a:lnTo>
                      <a:pt x="237" y="227"/>
                    </a:lnTo>
                    <a:lnTo>
                      <a:pt x="238" y="237"/>
                    </a:lnTo>
                    <a:lnTo>
                      <a:pt x="239" y="247"/>
                    </a:lnTo>
                    <a:lnTo>
                      <a:pt x="240" y="258"/>
                    </a:lnTo>
                    <a:lnTo>
                      <a:pt x="240" y="267"/>
                    </a:lnTo>
                    <a:lnTo>
                      <a:pt x="239" y="277"/>
                    </a:lnTo>
                    <a:lnTo>
                      <a:pt x="238" y="286"/>
                    </a:lnTo>
                    <a:lnTo>
                      <a:pt x="236" y="295"/>
                    </a:lnTo>
                    <a:lnTo>
                      <a:pt x="234" y="303"/>
                    </a:lnTo>
                    <a:lnTo>
                      <a:pt x="231" y="309"/>
                    </a:lnTo>
                    <a:lnTo>
                      <a:pt x="219" y="325"/>
                    </a:lnTo>
                    <a:lnTo>
                      <a:pt x="207" y="335"/>
                    </a:lnTo>
                    <a:lnTo>
                      <a:pt x="195" y="339"/>
                    </a:lnTo>
                    <a:lnTo>
                      <a:pt x="183" y="338"/>
                    </a:lnTo>
                    <a:lnTo>
                      <a:pt x="170" y="336"/>
                    </a:lnTo>
                    <a:lnTo>
                      <a:pt x="159" y="333"/>
                    </a:lnTo>
                    <a:lnTo>
                      <a:pt x="149" y="331"/>
                    </a:lnTo>
                    <a:lnTo>
                      <a:pt x="139" y="331"/>
                    </a:lnTo>
                    <a:lnTo>
                      <a:pt x="136" y="332"/>
                    </a:lnTo>
                    <a:lnTo>
                      <a:pt x="132" y="333"/>
                    </a:lnTo>
                    <a:lnTo>
                      <a:pt x="127" y="335"/>
                    </a:lnTo>
                    <a:lnTo>
                      <a:pt x="122" y="337"/>
                    </a:lnTo>
                    <a:lnTo>
                      <a:pt x="115" y="339"/>
                    </a:lnTo>
                    <a:lnTo>
                      <a:pt x="110" y="340"/>
                    </a:lnTo>
                    <a:lnTo>
                      <a:pt x="103" y="341"/>
                    </a:lnTo>
                    <a:lnTo>
                      <a:pt x="95" y="342"/>
                    </a:lnTo>
                    <a:lnTo>
                      <a:pt x="88" y="343"/>
                    </a:lnTo>
                    <a:lnTo>
                      <a:pt x="81" y="343"/>
                    </a:lnTo>
                    <a:lnTo>
                      <a:pt x="74" y="343"/>
                    </a:lnTo>
                    <a:lnTo>
                      <a:pt x="67" y="341"/>
                    </a:lnTo>
                    <a:lnTo>
                      <a:pt x="59" y="340"/>
                    </a:lnTo>
                    <a:lnTo>
                      <a:pt x="53" y="337"/>
                    </a:lnTo>
                    <a:lnTo>
                      <a:pt x="47" y="333"/>
                    </a:lnTo>
                    <a:lnTo>
                      <a:pt x="41" y="329"/>
                    </a:lnTo>
                    <a:lnTo>
                      <a:pt x="34" y="321"/>
                    </a:lnTo>
                    <a:lnTo>
                      <a:pt x="29" y="314"/>
                    </a:lnTo>
                    <a:lnTo>
                      <a:pt x="24" y="306"/>
                    </a:lnTo>
                    <a:lnTo>
                      <a:pt x="18" y="298"/>
                    </a:lnTo>
                    <a:lnTo>
                      <a:pt x="13" y="288"/>
                    </a:lnTo>
                    <a:lnTo>
                      <a:pt x="10" y="278"/>
                    </a:lnTo>
                    <a:lnTo>
                      <a:pt x="6" y="269"/>
                    </a:lnTo>
                    <a:lnTo>
                      <a:pt x="4" y="259"/>
                    </a:lnTo>
                    <a:lnTo>
                      <a:pt x="2" y="248"/>
                    </a:lnTo>
                    <a:lnTo>
                      <a:pt x="1" y="238"/>
                    </a:lnTo>
                    <a:lnTo>
                      <a:pt x="0" y="228"/>
                    </a:lnTo>
                    <a:lnTo>
                      <a:pt x="0" y="218"/>
                    </a:lnTo>
                    <a:lnTo>
                      <a:pt x="0" y="209"/>
                    </a:lnTo>
                    <a:lnTo>
                      <a:pt x="1" y="201"/>
                    </a:lnTo>
                    <a:lnTo>
                      <a:pt x="3" y="193"/>
                    </a:lnTo>
                    <a:lnTo>
                      <a:pt x="5" y="184"/>
                    </a:lnTo>
                    <a:lnTo>
                      <a:pt x="10" y="172"/>
                    </a:lnTo>
                    <a:lnTo>
                      <a:pt x="14" y="164"/>
                    </a:lnTo>
                    <a:lnTo>
                      <a:pt x="19" y="157"/>
                    </a:lnTo>
                    <a:lnTo>
                      <a:pt x="23" y="152"/>
                    </a:lnTo>
                    <a:lnTo>
                      <a:pt x="27" y="147"/>
                    </a:lnTo>
                    <a:lnTo>
                      <a:pt x="31" y="142"/>
                    </a:lnTo>
                    <a:lnTo>
                      <a:pt x="36" y="136"/>
                    </a:lnTo>
                    <a:lnTo>
                      <a:pt x="42" y="127"/>
                    </a:lnTo>
                  </a:path>
                </a:pathLst>
              </a:custGeom>
              <a:solidFill>
                <a:srgbClr val="F76681"/>
              </a:solidFill>
              <a:ln w="12700" cap="rnd" cmpd="sng">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it-IT"/>
              </a:p>
            </p:txBody>
          </p:sp>
        </p:grpSp>
      </p:grpSp>
      <p:sp>
        <p:nvSpPr>
          <p:cNvPr id="223263" name="Text Box 31"/>
          <p:cNvSpPr txBox="1">
            <a:spLocks noChangeArrowheads="1"/>
          </p:cNvSpPr>
          <p:nvPr/>
        </p:nvSpPr>
        <p:spPr bwMode="auto">
          <a:xfrm>
            <a:off x="55563" y="5019675"/>
            <a:ext cx="2555875" cy="161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a:solidFill>
                  <a:schemeClr val="bg1"/>
                </a:solidFill>
                <a:effectLst>
                  <a:outerShdw blurRad="38100" dist="38100" dir="2700000" algn="tl">
                    <a:srgbClr val="000000"/>
                  </a:outerShdw>
                </a:effectLst>
                <a:latin typeface="Arial" charset="0"/>
              </a:rPr>
              <a:t>Angina pectoris</a:t>
            </a:r>
          </a:p>
          <a:p>
            <a:pPr>
              <a:defRPr/>
            </a:pPr>
            <a:r>
              <a:rPr lang="en-US" sz="1600">
                <a:solidFill>
                  <a:schemeClr val="bg1"/>
                </a:solidFill>
                <a:effectLst>
                  <a:outerShdw blurRad="38100" dist="38100" dir="2700000" algn="tl">
                    <a:srgbClr val="000000"/>
                  </a:outerShdw>
                </a:effectLst>
                <a:latin typeface="Arial" charset="0"/>
              </a:rPr>
              <a:t>Angina instabile</a:t>
            </a:r>
          </a:p>
          <a:p>
            <a:pPr>
              <a:defRPr/>
            </a:pPr>
            <a:r>
              <a:rPr lang="en-US" sz="1600">
                <a:solidFill>
                  <a:schemeClr val="bg1"/>
                </a:solidFill>
                <a:effectLst>
                  <a:outerShdw blurRad="38100" dist="38100" dir="2700000" algn="tl">
                    <a:srgbClr val="000000"/>
                  </a:outerShdw>
                </a:effectLst>
                <a:latin typeface="Arial" charset="0"/>
              </a:rPr>
              <a:t>Infarto miocardico</a:t>
            </a:r>
          </a:p>
          <a:p>
            <a:pPr>
              <a:defRPr/>
            </a:pPr>
            <a:r>
              <a:rPr lang="en-US" sz="1600">
                <a:solidFill>
                  <a:schemeClr val="bg1"/>
                </a:solidFill>
                <a:effectLst>
                  <a:outerShdw blurRad="38100" dist="38100" dir="2700000" algn="tl">
                    <a:srgbClr val="000000"/>
                  </a:outerShdw>
                </a:effectLst>
                <a:latin typeface="Arial" charset="0"/>
              </a:rPr>
              <a:t>Morte improvvisa</a:t>
            </a:r>
          </a:p>
          <a:p>
            <a:pPr>
              <a:defRPr/>
            </a:pPr>
            <a:r>
              <a:rPr lang="en-US" sz="1600">
                <a:solidFill>
                  <a:schemeClr val="bg1"/>
                </a:solidFill>
                <a:effectLst>
                  <a:outerShdw blurRad="38100" dist="38100" dir="2700000" algn="tl">
                    <a:srgbClr val="000000"/>
                  </a:outerShdw>
                </a:effectLst>
                <a:latin typeface="Arial" charset="0"/>
              </a:rPr>
              <a:t>Scompenso cardiaco</a:t>
            </a:r>
          </a:p>
        </p:txBody>
      </p:sp>
      <p:sp>
        <p:nvSpPr>
          <p:cNvPr id="223264" name="Text Box 32"/>
          <p:cNvSpPr txBox="1">
            <a:spLocks noChangeArrowheads="1"/>
          </p:cNvSpPr>
          <p:nvPr/>
        </p:nvSpPr>
        <p:spPr bwMode="auto">
          <a:xfrm>
            <a:off x="2525713" y="5180013"/>
            <a:ext cx="2058987" cy="91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defRPr/>
            </a:pPr>
            <a:r>
              <a:rPr lang="en-US" sz="1600">
                <a:solidFill>
                  <a:schemeClr val="bg1"/>
                </a:solidFill>
                <a:effectLst>
                  <a:outerShdw blurRad="38100" dist="38100" dir="2700000" algn="tl">
                    <a:srgbClr val="000000"/>
                  </a:outerShdw>
                </a:effectLst>
                <a:latin typeface="Arial" charset="0"/>
              </a:rPr>
              <a:t>TIA</a:t>
            </a:r>
          </a:p>
          <a:p>
            <a:pPr algn="ctr">
              <a:lnSpc>
                <a:spcPct val="90000"/>
              </a:lnSpc>
              <a:defRPr/>
            </a:pPr>
            <a:r>
              <a:rPr lang="en-US" sz="1600">
                <a:solidFill>
                  <a:schemeClr val="bg1"/>
                </a:solidFill>
                <a:effectLst>
                  <a:outerShdw blurRad="38100" dist="38100" dir="2700000" algn="tl">
                    <a:srgbClr val="000000"/>
                  </a:outerShdw>
                </a:effectLst>
                <a:latin typeface="Arial" charset="0"/>
              </a:rPr>
              <a:t>Ictus ischemico</a:t>
            </a:r>
          </a:p>
          <a:p>
            <a:pPr algn="ctr">
              <a:lnSpc>
                <a:spcPct val="90000"/>
              </a:lnSpc>
              <a:defRPr/>
            </a:pPr>
            <a:r>
              <a:rPr lang="en-US" sz="1600">
                <a:solidFill>
                  <a:schemeClr val="bg1"/>
                </a:solidFill>
                <a:effectLst>
                  <a:outerShdw blurRad="38100" dist="38100" dir="2700000" algn="tl">
                    <a:srgbClr val="000000"/>
                  </a:outerShdw>
                </a:effectLst>
                <a:latin typeface="Arial" charset="0"/>
              </a:rPr>
              <a:t>Ictus emorragico</a:t>
            </a:r>
          </a:p>
        </p:txBody>
      </p:sp>
      <p:sp>
        <p:nvSpPr>
          <p:cNvPr id="223265" name="Text Box 33"/>
          <p:cNvSpPr txBox="1">
            <a:spLocks noChangeArrowheads="1"/>
          </p:cNvSpPr>
          <p:nvPr/>
        </p:nvSpPr>
        <p:spPr bwMode="auto">
          <a:xfrm>
            <a:off x="4495800" y="5029200"/>
            <a:ext cx="2743200" cy="1096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defRPr/>
            </a:pPr>
            <a:r>
              <a:rPr lang="en-US" sz="1600">
                <a:solidFill>
                  <a:schemeClr val="bg1"/>
                </a:solidFill>
                <a:effectLst>
                  <a:outerShdw blurRad="38100" dist="38100" dir="2700000" algn="tl">
                    <a:srgbClr val="000000"/>
                  </a:outerShdw>
                </a:effectLst>
                <a:latin typeface="Arial" charset="0"/>
              </a:rPr>
              <a:t>Patologia renovascolare</a:t>
            </a:r>
          </a:p>
          <a:p>
            <a:pPr algn="ctr">
              <a:lnSpc>
                <a:spcPct val="110000"/>
              </a:lnSpc>
              <a:defRPr/>
            </a:pPr>
            <a:r>
              <a:rPr lang="en-US" sz="1600">
                <a:solidFill>
                  <a:schemeClr val="bg1"/>
                </a:solidFill>
                <a:effectLst>
                  <a:outerShdw blurRad="38100" dist="38100" dir="2700000" algn="tl">
                    <a:srgbClr val="000000"/>
                  </a:outerShdw>
                </a:effectLst>
                <a:latin typeface="Arial" charset="0"/>
              </a:rPr>
              <a:t>Insufficienza renale</a:t>
            </a:r>
          </a:p>
        </p:txBody>
      </p:sp>
      <p:sp>
        <p:nvSpPr>
          <p:cNvPr id="223266" name="Text Box 34"/>
          <p:cNvSpPr txBox="1">
            <a:spLocks noChangeArrowheads="1"/>
          </p:cNvSpPr>
          <p:nvPr/>
        </p:nvSpPr>
        <p:spPr bwMode="auto">
          <a:xfrm>
            <a:off x="6931025" y="5489575"/>
            <a:ext cx="2230438"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600">
                <a:solidFill>
                  <a:schemeClr val="bg1"/>
                </a:solidFill>
                <a:effectLst>
                  <a:outerShdw blurRad="38100" dist="38100" dir="2700000" algn="tl">
                    <a:srgbClr val="000000"/>
                  </a:outerShdw>
                </a:effectLst>
                <a:latin typeface="Arial" charset="0"/>
              </a:rPr>
              <a:t>Claudicatio</a:t>
            </a:r>
          </a:p>
          <a:p>
            <a:pPr algn="ctr">
              <a:defRPr/>
            </a:pPr>
            <a:r>
              <a:rPr lang="en-US" sz="1600">
                <a:solidFill>
                  <a:schemeClr val="bg1"/>
                </a:solidFill>
                <a:effectLst>
                  <a:outerShdw blurRad="38100" dist="38100" dir="2700000" algn="tl">
                    <a:srgbClr val="000000"/>
                  </a:outerShdw>
                </a:effectLst>
                <a:latin typeface="Arial" charset="0"/>
              </a:rPr>
              <a:t>Aneurisma</a:t>
            </a:r>
          </a:p>
          <a:p>
            <a:pPr algn="ctr">
              <a:defRPr/>
            </a:pPr>
            <a:r>
              <a:rPr lang="en-US" sz="1600">
                <a:solidFill>
                  <a:schemeClr val="bg1"/>
                </a:solidFill>
                <a:effectLst>
                  <a:outerShdw blurRad="38100" dist="38100" dir="2700000" algn="tl">
                    <a:srgbClr val="000000"/>
                  </a:outerShdw>
                </a:effectLst>
                <a:latin typeface="Arial" charset="0"/>
              </a:rPr>
              <a:t>Ischemia degli arti</a:t>
            </a:r>
          </a:p>
        </p:txBody>
      </p:sp>
      <p:pic>
        <p:nvPicPr>
          <p:cNvPr id="206861" name="Picture 35"/>
          <p:cNvPicPr>
            <a:picLocks noChangeAspect="1" noChangeArrowheads="1"/>
          </p:cNvPicPr>
          <p:nvPr/>
        </p:nvPicPr>
        <p:blipFill>
          <a:blip r:embed="rId4" cstate="print">
            <a:extLst>
              <a:ext uri="{28A0092B-C50C-407E-A947-70E740481C1C}">
                <a14:useLocalDpi xmlns="" xmlns:a14="http://schemas.microsoft.com/office/drawing/2010/main" val="0"/>
              </a:ext>
            </a:extLst>
          </a:blip>
          <a:srcRect b="10269"/>
          <a:stretch>
            <a:fillRect/>
          </a:stretch>
        </p:blipFill>
        <p:spPr bwMode="auto">
          <a:xfrm>
            <a:off x="2628900" y="3492500"/>
            <a:ext cx="1325563" cy="153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5" name="Group 36"/>
          <p:cNvGrpSpPr>
            <a:grpSpLocks/>
          </p:cNvGrpSpPr>
          <p:nvPr/>
        </p:nvGrpSpPr>
        <p:grpSpPr bwMode="auto">
          <a:xfrm>
            <a:off x="673100" y="3536950"/>
            <a:ext cx="1155700" cy="1492250"/>
            <a:chOff x="389" y="2286"/>
            <a:chExt cx="728" cy="940"/>
          </a:xfrm>
        </p:grpSpPr>
        <p:sp>
          <p:nvSpPr>
            <p:cNvPr id="206864" name="Freeform 37"/>
            <p:cNvSpPr>
              <a:spLocks/>
            </p:cNvSpPr>
            <p:nvPr/>
          </p:nvSpPr>
          <p:spPr bwMode="auto">
            <a:xfrm>
              <a:off x="423" y="2693"/>
              <a:ext cx="694" cy="532"/>
            </a:xfrm>
            <a:custGeom>
              <a:avLst/>
              <a:gdLst>
                <a:gd name="T0" fmla="*/ 0 w 2329"/>
                <a:gd name="T1" fmla="*/ 0 h 1781"/>
                <a:gd name="T2" fmla="*/ 0 w 2329"/>
                <a:gd name="T3" fmla="*/ 0 h 1781"/>
                <a:gd name="T4" fmla="*/ 0 w 2329"/>
                <a:gd name="T5" fmla="*/ 0 h 1781"/>
                <a:gd name="T6" fmla="*/ 0 w 2329"/>
                <a:gd name="T7" fmla="*/ 0 h 1781"/>
                <a:gd name="T8" fmla="*/ 0 w 2329"/>
                <a:gd name="T9" fmla="*/ 0 h 1781"/>
                <a:gd name="T10" fmla="*/ 0 w 2329"/>
                <a:gd name="T11" fmla="*/ 0 h 1781"/>
                <a:gd name="T12" fmla="*/ 0 w 2329"/>
                <a:gd name="T13" fmla="*/ 0 h 1781"/>
                <a:gd name="T14" fmla="*/ 0 w 2329"/>
                <a:gd name="T15" fmla="*/ 0 h 1781"/>
                <a:gd name="T16" fmla="*/ 0 w 2329"/>
                <a:gd name="T17" fmla="*/ 0 h 1781"/>
                <a:gd name="T18" fmla="*/ 0 w 2329"/>
                <a:gd name="T19" fmla="*/ 0 h 1781"/>
                <a:gd name="T20" fmla="*/ 0 w 2329"/>
                <a:gd name="T21" fmla="*/ 0 h 1781"/>
                <a:gd name="T22" fmla="*/ 0 w 2329"/>
                <a:gd name="T23" fmla="*/ 0 h 1781"/>
                <a:gd name="T24" fmla="*/ 0 w 2329"/>
                <a:gd name="T25" fmla="*/ 0 h 1781"/>
                <a:gd name="T26" fmla="*/ 0 w 2329"/>
                <a:gd name="T27" fmla="*/ 0 h 1781"/>
                <a:gd name="T28" fmla="*/ 0 w 2329"/>
                <a:gd name="T29" fmla="*/ 0 h 1781"/>
                <a:gd name="T30" fmla="*/ 0 w 2329"/>
                <a:gd name="T31" fmla="*/ 0 h 1781"/>
                <a:gd name="T32" fmla="*/ 0 w 2329"/>
                <a:gd name="T33" fmla="*/ 0 h 1781"/>
                <a:gd name="T34" fmla="*/ 0 w 2329"/>
                <a:gd name="T35" fmla="*/ 0 h 1781"/>
                <a:gd name="T36" fmla="*/ 0 w 2329"/>
                <a:gd name="T37" fmla="*/ 0 h 1781"/>
                <a:gd name="T38" fmla="*/ 0 w 2329"/>
                <a:gd name="T39" fmla="*/ 0 h 1781"/>
                <a:gd name="T40" fmla="*/ 0 w 2329"/>
                <a:gd name="T41" fmla="*/ 0 h 1781"/>
                <a:gd name="T42" fmla="*/ 0 w 2329"/>
                <a:gd name="T43" fmla="*/ 0 h 1781"/>
                <a:gd name="T44" fmla="*/ 0 w 2329"/>
                <a:gd name="T45" fmla="*/ 0 h 1781"/>
                <a:gd name="T46" fmla="*/ 0 w 2329"/>
                <a:gd name="T47" fmla="*/ 0 h 1781"/>
                <a:gd name="T48" fmla="*/ 0 w 2329"/>
                <a:gd name="T49" fmla="*/ 0 h 1781"/>
                <a:gd name="T50" fmla="*/ 0 w 2329"/>
                <a:gd name="T51" fmla="*/ 0 h 1781"/>
                <a:gd name="T52" fmla="*/ 0 w 2329"/>
                <a:gd name="T53" fmla="*/ 0 h 1781"/>
                <a:gd name="T54" fmla="*/ 0 w 2329"/>
                <a:gd name="T55" fmla="*/ 0 h 1781"/>
                <a:gd name="T56" fmla="*/ 0 w 2329"/>
                <a:gd name="T57" fmla="*/ 0 h 1781"/>
                <a:gd name="T58" fmla="*/ 0 w 2329"/>
                <a:gd name="T59" fmla="*/ 0 h 1781"/>
                <a:gd name="T60" fmla="*/ 0 w 2329"/>
                <a:gd name="T61" fmla="*/ 0 h 1781"/>
                <a:gd name="T62" fmla="*/ 0 w 2329"/>
                <a:gd name="T63" fmla="*/ 0 h 1781"/>
                <a:gd name="T64" fmla="*/ 0 w 2329"/>
                <a:gd name="T65" fmla="*/ 0 h 1781"/>
                <a:gd name="T66" fmla="*/ 0 w 2329"/>
                <a:gd name="T67" fmla="*/ 0 h 1781"/>
                <a:gd name="T68" fmla="*/ 0 w 2329"/>
                <a:gd name="T69" fmla="*/ 0 h 1781"/>
                <a:gd name="T70" fmla="*/ 0 w 2329"/>
                <a:gd name="T71" fmla="*/ 0 h 1781"/>
                <a:gd name="T72" fmla="*/ 0 w 2329"/>
                <a:gd name="T73" fmla="*/ 0 h 1781"/>
                <a:gd name="T74" fmla="*/ 0 w 2329"/>
                <a:gd name="T75" fmla="*/ 0 h 1781"/>
                <a:gd name="T76" fmla="*/ 0 w 2329"/>
                <a:gd name="T77" fmla="*/ 0 h 1781"/>
                <a:gd name="T78" fmla="*/ 0 w 2329"/>
                <a:gd name="T79" fmla="*/ 0 h 1781"/>
                <a:gd name="T80" fmla="*/ 0 w 2329"/>
                <a:gd name="T81" fmla="*/ 0 h 1781"/>
                <a:gd name="T82" fmla="*/ 0 w 2329"/>
                <a:gd name="T83" fmla="*/ 0 h 1781"/>
                <a:gd name="T84" fmla="*/ 0 w 2329"/>
                <a:gd name="T85" fmla="*/ 0 h 1781"/>
                <a:gd name="T86" fmla="*/ 0 w 2329"/>
                <a:gd name="T87" fmla="*/ 0 h 1781"/>
                <a:gd name="T88" fmla="*/ 0 w 2329"/>
                <a:gd name="T89" fmla="*/ 0 h 1781"/>
                <a:gd name="T90" fmla="*/ 0 w 2329"/>
                <a:gd name="T91" fmla="*/ 0 h 1781"/>
                <a:gd name="T92" fmla="*/ 0 w 2329"/>
                <a:gd name="T93" fmla="*/ 0 h 1781"/>
                <a:gd name="T94" fmla="*/ 0 w 2329"/>
                <a:gd name="T95" fmla="*/ 0 h 17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29" h="1781">
                  <a:moveTo>
                    <a:pt x="13" y="698"/>
                  </a:moveTo>
                  <a:lnTo>
                    <a:pt x="0" y="726"/>
                  </a:lnTo>
                  <a:lnTo>
                    <a:pt x="0" y="757"/>
                  </a:lnTo>
                  <a:lnTo>
                    <a:pt x="4" y="785"/>
                  </a:lnTo>
                  <a:lnTo>
                    <a:pt x="13" y="817"/>
                  </a:lnTo>
                  <a:lnTo>
                    <a:pt x="27" y="845"/>
                  </a:lnTo>
                  <a:lnTo>
                    <a:pt x="45" y="873"/>
                  </a:lnTo>
                  <a:lnTo>
                    <a:pt x="58" y="900"/>
                  </a:lnTo>
                  <a:lnTo>
                    <a:pt x="76" y="924"/>
                  </a:lnTo>
                  <a:lnTo>
                    <a:pt x="76" y="928"/>
                  </a:lnTo>
                  <a:lnTo>
                    <a:pt x="80" y="928"/>
                  </a:lnTo>
                  <a:lnTo>
                    <a:pt x="85" y="928"/>
                  </a:lnTo>
                  <a:lnTo>
                    <a:pt x="89" y="928"/>
                  </a:lnTo>
                  <a:lnTo>
                    <a:pt x="89" y="932"/>
                  </a:lnTo>
                  <a:lnTo>
                    <a:pt x="94" y="932"/>
                  </a:lnTo>
                  <a:lnTo>
                    <a:pt x="125" y="992"/>
                  </a:lnTo>
                  <a:lnTo>
                    <a:pt x="157" y="1047"/>
                  </a:lnTo>
                  <a:lnTo>
                    <a:pt x="197" y="1099"/>
                  </a:lnTo>
                  <a:lnTo>
                    <a:pt x="237" y="1146"/>
                  </a:lnTo>
                  <a:lnTo>
                    <a:pt x="282" y="1194"/>
                  </a:lnTo>
                  <a:lnTo>
                    <a:pt x="332" y="1238"/>
                  </a:lnTo>
                  <a:lnTo>
                    <a:pt x="386" y="1277"/>
                  </a:lnTo>
                  <a:lnTo>
                    <a:pt x="439" y="1313"/>
                  </a:lnTo>
                  <a:lnTo>
                    <a:pt x="498" y="1349"/>
                  </a:lnTo>
                  <a:lnTo>
                    <a:pt x="561" y="1380"/>
                  </a:lnTo>
                  <a:lnTo>
                    <a:pt x="623" y="1408"/>
                  </a:lnTo>
                  <a:lnTo>
                    <a:pt x="686" y="1436"/>
                  </a:lnTo>
                  <a:lnTo>
                    <a:pt x="754" y="1464"/>
                  </a:lnTo>
                  <a:lnTo>
                    <a:pt x="821" y="1484"/>
                  </a:lnTo>
                  <a:lnTo>
                    <a:pt x="884" y="1503"/>
                  </a:lnTo>
                  <a:lnTo>
                    <a:pt x="951" y="1523"/>
                  </a:lnTo>
                  <a:lnTo>
                    <a:pt x="960" y="1523"/>
                  </a:lnTo>
                  <a:lnTo>
                    <a:pt x="964" y="1527"/>
                  </a:lnTo>
                  <a:lnTo>
                    <a:pt x="973" y="1527"/>
                  </a:lnTo>
                  <a:lnTo>
                    <a:pt x="978" y="1531"/>
                  </a:lnTo>
                  <a:lnTo>
                    <a:pt x="987" y="1531"/>
                  </a:lnTo>
                  <a:lnTo>
                    <a:pt x="991" y="1535"/>
                  </a:lnTo>
                  <a:lnTo>
                    <a:pt x="996" y="1535"/>
                  </a:lnTo>
                  <a:lnTo>
                    <a:pt x="1005" y="1539"/>
                  </a:lnTo>
                  <a:lnTo>
                    <a:pt x="1027" y="1547"/>
                  </a:lnTo>
                  <a:lnTo>
                    <a:pt x="1045" y="1551"/>
                  </a:lnTo>
                  <a:lnTo>
                    <a:pt x="1068" y="1559"/>
                  </a:lnTo>
                  <a:lnTo>
                    <a:pt x="1086" y="1567"/>
                  </a:lnTo>
                  <a:lnTo>
                    <a:pt x="1104" y="1575"/>
                  </a:lnTo>
                  <a:lnTo>
                    <a:pt x="1121" y="1583"/>
                  </a:lnTo>
                  <a:lnTo>
                    <a:pt x="1139" y="1587"/>
                  </a:lnTo>
                  <a:lnTo>
                    <a:pt x="1162" y="1595"/>
                  </a:lnTo>
                  <a:lnTo>
                    <a:pt x="1238" y="1618"/>
                  </a:lnTo>
                  <a:lnTo>
                    <a:pt x="1314" y="1642"/>
                  </a:lnTo>
                  <a:lnTo>
                    <a:pt x="1391" y="1666"/>
                  </a:lnTo>
                  <a:lnTo>
                    <a:pt x="1467" y="1694"/>
                  </a:lnTo>
                  <a:lnTo>
                    <a:pt x="1543" y="1718"/>
                  </a:lnTo>
                  <a:lnTo>
                    <a:pt x="1620" y="1737"/>
                  </a:lnTo>
                  <a:lnTo>
                    <a:pt x="1700" y="1757"/>
                  </a:lnTo>
                  <a:lnTo>
                    <a:pt x="1781" y="1777"/>
                  </a:lnTo>
                  <a:lnTo>
                    <a:pt x="1817" y="1781"/>
                  </a:lnTo>
                  <a:lnTo>
                    <a:pt x="1853" y="1781"/>
                  </a:lnTo>
                  <a:lnTo>
                    <a:pt x="1889" y="1781"/>
                  </a:lnTo>
                  <a:lnTo>
                    <a:pt x="1925" y="1777"/>
                  </a:lnTo>
                  <a:lnTo>
                    <a:pt x="1961" y="1765"/>
                  </a:lnTo>
                  <a:lnTo>
                    <a:pt x="1992" y="1753"/>
                  </a:lnTo>
                  <a:lnTo>
                    <a:pt x="2023" y="1737"/>
                  </a:lnTo>
                  <a:lnTo>
                    <a:pt x="2050" y="1718"/>
                  </a:lnTo>
                  <a:lnTo>
                    <a:pt x="2073" y="1698"/>
                  </a:lnTo>
                  <a:lnTo>
                    <a:pt x="2100" y="1682"/>
                  </a:lnTo>
                  <a:lnTo>
                    <a:pt x="2127" y="1666"/>
                  </a:lnTo>
                  <a:lnTo>
                    <a:pt x="2154" y="1650"/>
                  </a:lnTo>
                  <a:lnTo>
                    <a:pt x="2180" y="1634"/>
                  </a:lnTo>
                  <a:lnTo>
                    <a:pt x="2203" y="1618"/>
                  </a:lnTo>
                  <a:lnTo>
                    <a:pt x="2221" y="1599"/>
                  </a:lnTo>
                  <a:lnTo>
                    <a:pt x="2239" y="1575"/>
                  </a:lnTo>
                  <a:lnTo>
                    <a:pt x="2270" y="1515"/>
                  </a:lnTo>
                  <a:lnTo>
                    <a:pt x="2293" y="1456"/>
                  </a:lnTo>
                  <a:lnTo>
                    <a:pt x="2306" y="1392"/>
                  </a:lnTo>
                  <a:lnTo>
                    <a:pt x="2320" y="1325"/>
                  </a:lnTo>
                  <a:lnTo>
                    <a:pt x="2324" y="1261"/>
                  </a:lnTo>
                  <a:lnTo>
                    <a:pt x="2324" y="1194"/>
                  </a:lnTo>
                  <a:lnTo>
                    <a:pt x="2329" y="1130"/>
                  </a:lnTo>
                  <a:lnTo>
                    <a:pt x="2329" y="1063"/>
                  </a:lnTo>
                  <a:lnTo>
                    <a:pt x="2324" y="980"/>
                  </a:lnTo>
                  <a:lnTo>
                    <a:pt x="2315" y="892"/>
                  </a:lnTo>
                  <a:lnTo>
                    <a:pt x="2302" y="809"/>
                  </a:lnTo>
                  <a:lnTo>
                    <a:pt x="2279" y="730"/>
                  </a:lnTo>
                  <a:lnTo>
                    <a:pt x="2252" y="646"/>
                  </a:lnTo>
                  <a:lnTo>
                    <a:pt x="2216" y="567"/>
                  </a:lnTo>
                  <a:lnTo>
                    <a:pt x="2180" y="492"/>
                  </a:lnTo>
                  <a:lnTo>
                    <a:pt x="2136" y="420"/>
                  </a:lnTo>
                  <a:lnTo>
                    <a:pt x="2082" y="349"/>
                  </a:lnTo>
                  <a:lnTo>
                    <a:pt x="2023" y="281"/>
                  </a:lnTo>
                  <a:lnTo>
                    <a:pt x="1961" y="222"/>
                  </a:lnTo>
                  <a:lnTo>
                    <a:pt x="1893" y="166"/>
                  </a:lnTo>
                  <a:lnTo>
                    <a:pt x="1821" y="115"/>
                  </a:lnTo>
                  <a:lnTo>
                    <a:pt x="1741" y="71"/>
                  </a:lnTo>
                  <a:lnTo>
                    <a:pt x="1700" y="51"/>
                  </a:lnTo>
                  <a:lnTo>
                    <a:pt x="1655" y="31"/>
                  </a:lnTo>
                  <a:lnTo>
                    <a:pt x="1611" y="16"/>
                  </a:lnTo>
                  <a:lnTo>
                    <a:pt x="1566" y="0"/>
                  </a:lnTo>
                  <a:lnTo>
                    <a:pt x="1534" y="24"/>
                  </a:lnTo>
                  <a:lnTo>
                    <a:pt x="1498" y="39"/>
                  </a:lnTo>
                  <a:lnTo>
                    <a:pt x="1462" y="55"/>
                  </a:lnTo>
                  <a:lnTo>
                    <a:pt x="1427" y="67"/>
                  </a:lnTo>
                  <a:lnTo>
                    <a:pt x="1386" y="75"/>
                  </a:lnTo>
                  <a:lnTo>
                    <a:pt x="1350" y="83"/>
                  </a:lnTo>
                  <a:lnTo>
                    <a:pt x="1310" y="87"/>
                  </a:lnTo>
                  <a:lnTo>
                    <a:pt x="1270" y="87"/>
                  </a:lnTo>
                  <a:lnTo>
                    <a:pt x="1189" y="83"/>
                  </a:lnTo>
                  <a:lnTo>
                    <a:pt x="1108" y="79"/>
                  </a:lnTo>
                  <a:lnTo>
                    <a:pt x="1027" y="67"/>
                  </a:lnTo>
                  <a:lnTo>
                    <a:pt x="951" y="59"/>
                  </a:lnTo>
                  <a:lnTo>
                    <a:pt x="915" y="51"/>
                  </a:lnTo>
                  <a:lnTo>
                    <a:pt x="884" y="43"/>
                  </a:lnTo>
                  <a:lnTo>
                    <a:pt x="852" y="35"/>
                  </a:lnTo>
                  <a:lnTo>
                    <a:pt x="821" y="31"/>
                  </a:lnTo>
                  <a:lnTo>
                    <a:pt x="789" y="28"/>
                  </a:lnTo>
                  <a:lnTo>
                    <a:pt x="758" y="24"/>
                  </a:lnTo>
                  <a:lnTo>
                    <a:pt x="727" y="28"/>
                  </a:lnTo>
                  <a:lnTo>
                    <a:pt x="695" y="39"/>
                  </a:lnTo>
                  <a:lnTo>
                    <a:pt x="668" y="55"/>
                  </a:lnTo>
                  <a:lnTo>
                    <a:pt x="637" y="67"/>
                  </a:lnTo>
                  <a:lnTo>
                    <a:pt x="605" y="79"/>
                  </a:lnTo>
                  <a:lnTo>
                    <a:pt x="574" y="95"/>
                  </a:lnTo>
                  <a:lnTo>
                    <a:pt x="547" y="107"/>
                  </a:lnTo>
                  <a:lnTo>
                    <a:pt x="520" y="127"/>
                  </a:lnTo>
                  <a:lnTo>
                    <a:pt x="502" y="147"/>
                  </a:lnTo>
                  <a:lnTo>
                    <a:pt x="484" y="170"/>
                  </a:lnTo>
                  <a:lnTo>
                    <a:pt x="462" y="206"/>
                  </a:lnTo>
                  <a:lnTo>
                    <a:pt x="439" y="246"/>
                  </a:lnTo>
                  <a:lnTo>
                    <a:pt x="417" y="285"/>
                  </a:lnTo>
                  <a:lnTo>
                    <a:pt x="395" y="321"/>
                  </a:lnTo>
                  <a:lnTo>
                    <a:pt x="368" y="361"/>
                  </a:lnTo>
                  <a:lnTo>
                    <a:pt x="341" y="392"/>
                  </a:lnTo>
                  <a:lnTo>
                    <a:pt x="309" y="428"/>
                  </a:lnTo>
                  <a:lnTo>
                    <a:pt x="269" y="456"/>
                  </a:lnTo>
                  <a:lnTo>
                    <a:pt x="246" y="476"/>
                  </a:lnTo>
                  <a:lnTo>
                    <a:pt x="220" y="492"/>
                  </a:lnTo>
                  <a:lnTo>
                    <a:pt x="193" y="508"/>
                  </a:lnTo>
                  <a:lnTo>
                    <a:pt x="170" y="527"/>
                  </a:lnTo>
                  <a:lnTo>
                    <a:pt x="148" y="543"/>
                  </a:lnTo>
                  <a:lnTo>
                    <a:pt x="125" y="563"/>
                  </a:lnTo>
                  <a:lnTo>
                    <a:pt x="103" y="583"/>
                  </a:lnTo>
                  <a:lnTo>
                    <a:pt x="85" y="603"/>
                  </a:lnTo>
                  <a:lnTo>
                    <a:pt x="13" y="698"/>
                  </a:lnTo>
                  <a:close/>
                </a:path>
              </a:pathLst>
            </a:custGeom>
            <a:solidFill>
              <a:srgbClr val="CC0000"/>
            </a:solidFill>
            <a:ln w="6350" cmpd="sng">
              <a:solidFill>
                <a:srgbClr val="CC0000"/>
              </a:solidFill>
              <a:round/>
              <a:headEnd/>
              <a:tailEnd/>
            </a:ln>
          </p:spPr>
          <p:txBody>
            <a:bodyPr/>
            <a:lstStyle/>
            <a:p>
              <a:endParaRPr lang="it-IT"/>
            </a:p>
          </p:txBody>
        </p:sp>
        <p:sp>
          <p:nvSpPr>
            <p:cNvPr id="206865" name="Freeform 38"/>
            <p:cNvSpPr>
              <a:spLocks/>
            </p:cNvSpPr>
            <p:nvPr/>
          </p:nvSpPr>
          <p:spPr bwMode="auto">
            <a:xfrm>
              <a:off x="423" y="2693"/>
              <a:ext cx="694" cy="532"/>
            </a:xfrm>
            <a:custGeom>
              <a:avLst/>
              <a:gdLst>
                <a:gd name="T0" fmla="*/ 0 w 2329"/>
                <a:gd name="T1" fmla="*/ 0 h 1781"/>
                <a:gd name="T2" fmla="*/ 0 w 2329"/>
                <a:gd name="T3" fmla="*/ 0 h 1781"/>
                <a:gd name="T4" fmla="*/ 0 w 2329"/>
                <a:gd name="T5" fmla="*/ 0 h 1781"/>
                <a:gd name="T6" fmla="*/ 0 w 2329"/>
                <a:gd name="T7" fmla="*/ 0 h 1781"/>
                <a:gd name="T8" fmla="*/ 0 w 2329"/>
                <a:gd name="T9" fmla="*/ 0 h 1781"/>
                <a:gd name="T10" fmla="*/ 0 w 2329"/>
                <a:gd name="T11" fmla="*/ 0 h 1781"/>
                <a:gd name="T12" fmla="*/ 0 w 2329"/>
                <a:gd name="T13" fmla="*/ 0 h 1781"/>
                <a:gd name="T14" fmla="*/ 0 w 2329"/>
                <a:gd name="T15" fmla="*/ 0 h 1781"/>
                <a:gd name="T16" fmla="*/ 0 w 2329"/>
                <a:gd name="T17" fmla="*/ 0 h 1781"/>
                <a:gd name="T18" fmla="*/ 0 w 2329"/>
                <a:gd name="T19" fmla="*/ 0 h 1781"/>
                <a:gd name="T20" fmla="*/ 0 w 2329"/>
                <a:gd name="T21" fmla="*/ 0 h 1781"/>
                <a:gd name="T22" fmla="*/ 0 w 2329"/>
                <a:gd name="T23" fmla="*/ 0 h 1781"/>
                <a:gd name="T24" fmla="*/ 0 w 2329"/>
                <a:gd name="T25" fmla="*/ 0 h 1781"/>
                <a:gd name="T26" fmla="*/ 0 w 2329"/>
                <a:gd name="T27" fmla="*/ 0 h 1781"/>
                <a:gd name="T28" fmla="*/ 0 w 2329"/>
                <a:gd name="T29" fmla="*/ 0 h 1781"/>
                <a:gd name="T30" fmla="*/ 0 w 2329"/>
                <a:gd name="T31" fmla="*/ 0 h 1781"/>
                <a:gd name="T32" fmla="*/ 0 w 2329"/>
                <a:gd name="T33" fmla="*/ 0 h 1781"/>
                <a:gd name="T34" fmla="*/ 0 w 2329"/>
                <a:gd name="T35" fmla="*/ 0 h 1781"/>
                <a:gd name="T36" fmla="*/ 0 w 2329"/>
                <a:gd name="T37" fmla="*/ 0 h 1781"/>
                <a:gd name="T38" fmla="*/ 0 w 2329"/>
                <a:gd name="T39" fmla="*/ 0 h 1781"/>
                <a:gd name="T40" fmla="*/ 0 w 2329"/>
                <a:gd name="T41" fmla="*/ 0 h 1781"/>
                <a:gd name="T42" fmla="*/ 0 w 2329"/>
                <a:gd name="T43" fmla="*/ 0 h 1781"/>
                <a:gd name="T44" fmla="*/ 0 w 2329"/>
                <a:gd name="T45" fmla="*/ 0 h 1781"/>
                <a:gd name="T46" fmla="*/ 0 w 2329"/>
                <a:gd name="T47" fmla="*/ 0 h 1781"/>
                <a:gd name="T48" fmla="*/ 0 w 2329"/>
                <a:gd name="T49" fmla="*/ 0 h 1781"/>
                <a:gd name="T50" fmla="*/ 0 w 2329"/>
                <a:gd name="T51" fmla="*/ 0 h 1781"/>
                <a:gd name="T52" fmla="*/ 0 w 2329"/>
                <a:gd name="T53" fmla="*/ 0 h 1781"/>
                <a:gd name="T54" fmla="*/ 0 w 2329"/>
                <a:gd name="T55" fmla="*/ 0 h 1781"/>
                <a:gd name="T56" fmla="*/ 0 w 2329"/>
                <a:gd name="T57" fmla="*/ 0 h 1781"/>
                <a:gd name="T58" fmla="*/ 0 w 2329"/>
                <a:gd name="T59" fmla="*/ 0 h 1781"/>
                <a:gd name="T60" fmla="*/ 0 w 2329"/>
                <a:gd name="T61" fmla="*/ 0 h 1781"/>
                <a:gd name="T62" fmla="*/ 0 w 2329"/>
                <a:gd name="T63" fmla="*/ 0 h 1781"/>
                <a:gd name="T64" fmla="*/ 0 w 2329"/>
                <a:gd name="T65" fmla="*/ 0 h 1781"/>
                <a:gd name="T66" fmla="*/ 0 w 2329"/>
                <a:gd name="T67" fmla="*/ 0 h 1781"/>
                <a:gd name="T68" fmla="*/ 0 w 2329"/>
                <a:gd name="T69" fmla="*/ 0 h 1781"/>
                <a:gd name="T70" fmla="*/ 0 w 2329"/>
                <a:gd name="T71" fmla="*/ 0 h 1781"/>
                <a:gd name="T72" fmla="*/ 0 w 2329"/>
                <a:gd name="T73" fmla="*/ 0 h 1781"/>
                <a:gd name="T74" fmla="*/ 0 w 2329"/>
                <a:gd name="T75" fmla="*/ 0 h 1781"/>
                <a:gd name="T76" fmla="*/ 0 w 2329"/>
                <a:gd name="T77" fmla="*/ 0 h 1781"/>
                <a:gd name="T78" fmla="*/ 0 w 2329"/>
                <a:gd name="T79" fmla="*/ 0 h 1781"/>
                <a:gd name="T80" fmla="*/ 0 w 2329"/>
                <a:gd name="T81" fmla="*/ 0 h 1781"/>
                <a:gd name="T82" fmla="*/ 0 w 2329"/>
                <a:gd name="T83" fmla="*/ 0 h 1781"/>
                <a:gd name="T84" fmla="*/ 0 w 2329"/>
                <a:gd name="T85" fmla="*/ 0 h 1781"/>
                <a:gd name="T86" fmla="*/ 0 w 2329"/>
                <a:gd name="T87" fmla="*/ 0 h 1781"/>
                <a:gd name="T88" fmla="*/ 0 w 2329"/>
                <a:gd name="T89" fmla="*/ 0 h 1781"/>
                <a:gd name="T90" fmla="*/ 0 w 2329"/>
                <a:gd name="T91" fmla="*/ 0 h 1781"/>
                <a:gd name="T92" fmla="*/ 0 w 2329"/>
                <a:gd name="T93" fmla="*/ 0 h 17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29" h="1781">
                  <a:moveTo>
                    <a:pt x="13" y="698"/>
                  </a:moveTo>
                  <a:lnTo>
                    <a:pt x="0" y="726"/>
                  </a:lnTo>
                  <a:lnTo>
                    <a:pt x="0" y="757"/>
                  </a:lnTo>
                  <a:lnTo>
                    <a:pt x="4" y="785"/>
                  </a:lnTo>
                  <a:lnTo>
                    <a:pt x="13" y="817"/>
                  </a:lnTo>
                  <a:lnTo>
                    <a:pt x="27" y="845"/>
                  </a:lnTo>
                  <a:lnTo>
                    <a:pt x="45" y="873"/>
                  </a:lnTo>
                  <a:lnTo>
                    <a:pt x="58" y="900"/>
                  </a:lnTo>
                  <a:lnTo>
                    <a:pt x="76" y="924"/>
                  </a:lnTo>
                  <a:lnTo>
                    <a:pt x="76" y="928"/>
                  </a:lnTo>
                  <a:lnTo>
                    <a:pt x="80" y="928"/>
                  </a:lnTo>
                  <a:lnTo>
                    <a:pt x="85" y="928"/>
                  </a:lnTo>
                  <a:lnTo>
                    <a:pt x="89" y="928"/>
                  </a:lnTo>
                  <a:lnTo>
                    <a:pt x="89" y="932"/>
                  </a:lnTo>
                  <a:lnTo>
                    <a:pt x="94" y="932"/>
                  </a:lnTo>
                  <a:lnTo>
                    <a:pt x="125" y="992"/>
                  </a:lnTo>
                  <a:lnTo>
                    <a:pt x="157" y="1047"/>
                  </a:lnTo>
                  <a:lnTo>
                    <a:pt x="197" y="1099"/>
                  </a:lnTo>
                  <a:lnTo>
                    <a:pt x="237" y="1146"/>
                  </a:lnTo>
                  <a:lnTo>
                    <a:pt x="282" y="1194"/>
                  </a:lnTo>
                  <a:lnTo>
                    <a:pt x="332" y="1238"/>
                  </a:lnTo>
                  <a:lnTo>
                    <a:pt x="386" y="1277"/>
                  </a:lnTo>
                  <a:lnTo>
                    <a:pt x="439" y="1313"/>
                  </a:lnTo>
                  <a:lnTo>
                    <a:pt x="498" y="1349"/>
                  </a:lnTo>
                  <a:lnTo>
                    <a:pt x="561" y="1380"/>
                  </a:lnTo>
                  <a:lnTo>
                    <a:pt x="623" y="1408"/>
                  </a:lnTo>
                  <a:lnTo>
                    <a:pt x="686" y="1436"/>
                  </a:lnTo>
                  <a:lnTo>
                    <a:pt x="754" y="1464"/>
                  </a:lnTo>
                  <a:lnTo>
                    <a:pt x="821" y="1484"/>
                  </a:lnTo>
                  <a:lnTo>
                    <a:pt x="884" y="1503"/>
                  </a:lnTo>
                  <a:lnTo>
                    <a:pt x="951" y="1523"/>
                  </a:lnTo>
                  <a:lnTo>
                    <a:pt x="960" y="1523"/>
                  </a:lnTo>
                  <a:lnTo>
                    <a:pt x="964" y="1527"/>
                  </a:lnTo>
                  <a:lnTo>
                    <a:pt x="973" y="1527"/>
                  </a:lnTo>
                  <a:lnTo>
                    <a:pt x="978" y="1531"/>
                  </a:lnTo>
                  <a:lnTo>
                    <a:pt x="987" y="1531"/>
                  </a:lnTo>
                  <a:lnTo>
                    <a:pt x="991" y="1535"/>
                  </a:lnTo>
                  <a:lnTo>
                    <a:pt x="996" y="1535"/>
                  </a:lnTo>
                  <a:lnTo>
                    <a:pt x="1005" y="1539"/>
                  </a:lnTo>
                  <a:lnTo>
                    <a:pt x="1027" y="1547"/>
                  </a:lnTo>
                  <a:lnTo>
                    <a:pt x="1045" y="1551"/>
                  </a:lnTo>
                  <a:lnTo>
                    <a:pt x="1068" y="1559"/>
                  </a:lnTo>
                  <a:lnTo>
                    <a:pt x="1086" y="1567"/>
                  </a:lnTo>
                  <a:lnTo>
                    <a:pt x="1104" y="1575"/>
                  </a:lnTo>
                  <a:lnTo>
                    <a:pt x="1121" y="1583"/>
                  </a:lnTo>
                  <a:lnTo>
                    <a:pt x="1139" y="1587"/>
                  </a:lnTo>
                  <a:lnTo>
                    <a:pt x="1162" y="1595"/>
                  </a:lnTo>
                  <a:lnTo>
                    <a:pt x="1238" y="1618"/>
                  </a:lnTo>
                  <a:lnTo>
                    <a:pt x="1314" y="1642"/>
                  </a:lnTo>
                  <a:lnTo>
                    <a:pt x="1391" y="1666"/>
                  </a:lnTo>
                  <a:lnTo>
                    <a:pt x="1467" y="1694"/>
                  </a:lnTo>
                  <a:lnTo>
                    <a:pt x="1543" y="1718"/>
                  </a:lnTo>
                  <a:lnTo>
                    <a:pt x="1620" y="1737"/>
                  </a:lnTo>
                  <a:lnTo>
                    <a:pt x="1700" y="1757"/>
                  </a:lnTo>
                  <a:lnTo>
                    <a:pt x="1781" y="1777"/>
                  </a:lnTo>
                  <a:lnTo>
                    <a:pt x="1817" y="1781"/>
                  </a:lnTo>
                  <a:lnTo>
                    <a:pt x="1853" y="1781"/>
                  </a:lnTo>
                  <a:lnTo>
                    <a:pt x="1889" y="1781"/>
                  </a:lnTo>
                  <a:lnTo>
                    <a:pt x="1925" y="1777"/>
                  </a:lnTo>
                  <a:lnTo>
                    <a:pt x="1961" y="1765"/>
                  </a:lnTo>
                  <a:lnTo>
                    <a:pt x="1992" y="1753"/>
                  </a:lnTo>
                  <a:lnTo>
                    <a:pt x="2023" y="1737"/>
                  </a:lnTo>
                  <a:lnTo>
                    <a:pt x="2050" y="1718"/>
                  </a:lnTo>
                  <a:lnTo>
                    <a:pt x="2073" y="1698"/>
                  </a:lnTo>
                  <a:lnTo>
                    <a:pt x="2100" y="1682"/>
                  </a:lnTo>
                  <a:lnTo>
                    <a:pt x="2127" y="1666"/>
                  </a:lnTo>
                  <a:lnTo>
                    <a:pt x="2154" y="1650"/>
                  </a:lnTo>
                  <a:lnTo>
                    <a:pt x="2180" y="1634"/>
                  </a:lnTo>
                  <a:lnTo>
                    <a:pt x="2203" y="1618"/>
                  </a:lnTo>
                  <a:lnTo>
                    <a:pt x="2221" y="1599"/>
                  </a:lnTo>
                  <a:lnTo>
                    <a:pt x="2239" y="1575"/>
                  </a:lnTo>
                  <a:lnTo>
                    <a:pt x="2270" y="1515"/>
                  </a:lnTo>
                  <a:lnTo>
                    <a:pt x="2293" y="1456"/>
                  </a:lnTo>
                  <a:lnTo>
                    <a:pt x="2306" y="1392"/>
                  </a:lnTo>
                  <a:lnTo>
                    <a:pt x="2320" y="1325"/>
                  </a:lnTo>
                  <a:lnTo>
                    <a:pt x="2324" y="1261"/>
                  </a:lnTo>
                  <a:lnTo>
                    <a:pt x="2324" y="1194"/>
                  </a:lnTo>
                  <a:lnTo>
                    <a:pt x="2329" y="1130"/>
                  </a:lnTo>
                  <a:lnTo>
                    <a:pt x="2329" y="1063"/>
                  </a:lnTo>
                  <a:lnTo>
                    <a:pt x="2324" y="980"/>
                  </a:lnTo>
                  <a:lnTo>
                    <a:pt x="2315" y="892"/>
                  </a:lnTo>
                  <a:lnTo>
                    <a:pt x="2302" y="809"/>
                  </a:lnTo>
                  <a:lnTo>
                    <a:pt x="2279" y="730"/>
                  </a:lnTo>
                  <a:lnTo>
                    <a:pt x="2252" y="646"/>
                  </a:lnTo>
                  <a:lnTo>
                    <a:pt x="2216" y="567"/>
                  </a:lnTo>
                  <a:lnTo>
                    <a:pt x="2180" y="492"/>
                  </a:lnTo>
                  <a:lnTo>
                    <a:pt x="2136" y="420"/>
                  </a:lnTo>
                  <a:lnTo>
                    <a:pt x="2082" y="349"/>
                  </a:lnTo>
                  <a:lnTo>
                    <a:pt x="2023" y="281"/>
                  </a:lnTo>
                  <a:lnTo>
                    <a:pt x="1961" y="222"/>
                  </a:lnTo>
                  <a:lnTo>
                    <a:pt x="1893" y="166"/>
                  </a:lnTo>
                  <a:lnTo>
                    <a:pt x="1821" y="115"/>
                  </a:lnTo>
                  <a:lnTo>
                    <a:pt x="1741" y="71"/>
                  </a:lnTo>
                  <a:lnTo>
                    <a:pt x="1700" y="51"/>
                  </a:lnTo>
                  <a:lnTo>
                    <a:pt x="1655" y="31"/>
                  </a:lnTo>
                  <a:lnTo>
                    <a:pt x="1611" y="16"/>
                  </a:lnTo>
                  <a:lnTo>
                    <a:pt x="1566" y="0"/>
                  </a:lnTo>
                  <a:lnTo>
                    <a:pt x="1534" y="24"/>
                  </a:lnTo>
                  <a:lnTo>
                    <a:pt x="1498" y="39"/>
                  </a:lnTo>
                  <a:lnTo>
                    <a:pt x="1462" y="55"/>
                  </a:lnTo>
                  <a:lnTo>
                    <a:pt x="1427" y="67"/>
                  </a:lnTo>
                  <a:lnTo>
                    <a:pt x="1386" y="75"/>
                  </a:lnTo>
                  <a:lnTo>
                    <a:pt x="1350" y="83"/>
                  </a:lnTo>
                  <a:lnTo>
                    <a:pt x="1310" y="87"/>
                  </a:lnTo>
                  <a:lnTo>
                    <a:pt x="1270" y="87"/>
                  </a:lnTo>
                  <a:lnTo>
                    <a:pt x="1189" y="83"/>
                  </a:lnTo>
                  <a:lnTo>
                    <a:pt x="1108" y="79"/>
                  </a:lnTo>
                  <a:lnTo>
                    <a:pt x="1027" y="67"/>
                  </a:lnTo>
                  <a:lnTo>
                    <a:pt x="951" y="59"/>
                  </a:lnTo>
                  <a:lnTo>
                    <a:pt x="915" y="51"/>
                  </a:lnTo>
                  <a:lnTo>
                    <a:pt x="884" y="43"/>
                  </a:lnTo>
                  <a:lnTo>
                    <a:pt x="852" y="35"/>
                  </a:lnTo>
                  <a:lnTo>
                    <a:pt x="821" y="31"/>
                  </a:lnTo>
                  <a:lnTo>
                    <a:pt x="789" y="28"/>
                  </a:lnTo>
                  <a:lnTo>
                    <a:pt x="758" y="24"/>
                  </a:lnTo>
                  <a:lnTo>
                    <a:pt x="727" y="28"/>
                  </a:lnTo>
                  <a:lnTo>
                    <a:pt x="695" y="39"/>
                  </a:lnTo>
                  <a:lnTo>
                    <a:pt x="668" y="55"/>
                  </a:lnTo>
                  <a:lnTo>
                    <a:pt x="637" y="67"/>
                  </a:lnTo>
                  <a:lnTo>
                    <a:pt x="605" y="79"/>
                  </a:lnTo>
                  <a:lnTo>
                    <a:pt x="574" y="95"/>
                  </a:lnTo>
                  <a:lnTo>
                    <a:pt x="547" y="107"/>
                  </a:lnTo>
                  <a:lnTo>
                    <a:pt x="520" y="127"/>
                  </a:lnTo>
                  <a:lnTo>
                    <a:pt x="502" y="147"/>
                  </a:lnTo>
                  <a:lnTo>
                    <a:pt x="484" y="170"/>
                  </a:lnTo>
                  <a:lnTo>
                    <a:pt x="462" y="206"/>
                  </a:lnTo>
                  <a:lnTo>
                    <a:pt x="439" y="246"/>
                  </a:lnTo>
                  <a:lnTo>
                    <a:pt x="417" y="285"/>
                  </a:lnTo>
                  <a:lnTo>
                    <a:pt x="395" y="321"/>
                  </a:lnTo>
                  <a:lnTo>
                    <a:pt x="368" y="361"/>
                  </a:lnTo>
                  <a:lnTo>
                    <a:pt x="341" y="392"/>
                  </a:lnTo>
                  <a:lnTo>
                    <a:pt x="309" y="428"/>
                  </a:lnTo>
                  <a:lnTo>
                    <a:pt x="269" y="456"/>
                  </a:lnTo>
                  <a:lnTo>
                    <a:pt x="246" y="476"/>
                  </a:lnTo>
                  <a:lnTo>
                    <a:pt x="220" y="492"/>
                  </a:lnTo>
                  <a:lnTo>
                    <a:pt x="193" y="508"/>
                  </a:lnTo>
                  <a:lnTo>
                    <a:pt x="170" y="527"/>
                  </a:lnTo>
                  <a:lnTo>
                    <a:pt x="148" y="543"/>
                  </a:lnTo>
                  <a:lnTo>
                    <a:pt x="125" y="563"/>
                  </a:lnTo>
                  <a:lnTo>
                    <a:pt x="103" y="583"/>
                  </a:lnTo>
                  <a:lnTo>
                    <a:pt x="85" y="603"/>
                  </a:lnTo>
                  <a:lnTo>
                    <a:pt x="13" y="698"/>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866" name="Freeform 39"/>
            <p:cNvSpPr>
              <a:spLocks/>
            </p:cNvSpPr>
            <p:nvPr/>
          </p:nvSpPr>
          <p:spPr bwMode="auto">
            <a:xfrm>
              <a:off x="473" y="2454"/>
              <a:ext cx="125" cy="201"/>
            </a:xfrm>
            <a:custGeom>
              <a:avLst/>
              <a:gdLst>
                <a:gd name="T0" fmla="*/ 0 w 417"/>
                <a:gd name="T1" fmla="*/ 0 h 675"/>
                <a:gd name="T2" fmla="*/ 0 w 417"/>
                <a:gd name="T3" fmla="*/ 0 h 675"/>
                <a:gd name="T4" fmla="*/ 0 w 417"/>
                <a:gd name="T5" fmla="*/ 0 h 675"/>
                <a:gd name="T6" fmla="*/ 0 w 417"/>
                <a:gd name="T7" fmla="*/ 0 h 675"/>
                <a:gd name="T8" fmla="*/ 0 w 417"/>
                <a:gd name="T9" fmla="*/ 0 h 675"/>
                <a:gd name="T10" fmla="*/ 0 w 417"/>
                <a:gd name="T11" fmla="*/ 0 h 675"/>
                <a:gd name="T12" fmla="*/ 0 w 417"/>
                <a:gd name="T13" fmla="*/ 0 h 675"/>
                <a:gd name="T14" fmla="*/ 0 w 417"/>
                <a:gd name="T15" fmla="*/ 0 h 675"/>
                <a:gd name="T16" fmla="*/ 0 w 417"/>
                <a:gd name="T17" fmla="*/ 0 h 675"/>
                <a:gd name="T18" fmla="*/ 0 w 417"/>
                <a:gd name="T19" fmla="*/ 0 h 675"/>
                <a:gd name="T20" fmla="*/ 0 w 417"/>
                <a:gd name="T21" fmla="*/ 0 h 675"/>
                <a:gd name="T22" fmla="*/ 0 w 417"/>
                <a:gd name="T23" fmla="*/ 0 h 675"/>
                <a:gd name="T24" fmla="*/ 0 w 417"/>
                <a:gd name="T25" fmla="*/ 0 h 675"/>
                <a:gd name="T26" fmla="*/ 0 w 417"/>
                <a:gd name="T27" fmla="*/ 0 h 675"/>
                <a:gd name="T28" fmla="*/ 0 w 417"/>
                <a:gd name="T29" fmla="*/ 0 h 675"/>
                <a:gd name="T30" fmla="*/ 0 w 417"/>
                <a:gd name="T31" fmla="*/ 0 h 675"/>
                <a:gd name="T32" fmla="*/ 0 w 417"/>
                <a:gd name="T33" fmla="*/ 0 h 675"/>
                <a:gd name="T34" fmla="*/ 0 w 417"/>
                <a:gd name="T35" fmla="*/ 0 h 675"/>
                <a:gd name="T36" fmla="*/ 0 w 417"/>
                <a:gd name="T37" fmla="*/ 0 h 675"/>
                <a:gd name="T38" fmla="*/ 0 w 417"/>
                <a:gd name="T39" fmla="*/ 0 h 675"/>
                <a:gd name="T40" fmla="*/ 0 w 417"/>
                <a:gd name="T41" fmla="*/ 0 h 675"/>
                <a:gd name="T42" fmla="*/ 0 w 417"/>
                <a:gd name="T43" fmla="*/ 0 h 675"/>
                <a:gd name="T44" fmla="*/ 0 w 417"/>
                <a:gd name="T45" fmla="*/ 0 h 675"/>
                <a:gd name="T46" fmla="*/ 0 w 417"/>
                <a:gd name="T47" fmla="*/ 0 h 675"/>
                <a:gd name="T48" fmla="*/ 0 w 417"/>
                <a:gd name="T49" fmla="*/ 0 h 675"/>
                <a:gd name="T50" fmla="*/ 0 w 417"/>
                <a:gd name="T51" fmla="*/ 0 h 675"/>
                <a:gd name="T52" fmla="*/ 0 w 417"/>
                <a:gd name="T53" fmla="*/ 0 h 675"/>
                <a:gd name="T54" fmla="*/ 0 w 417"/>
                <a:gd name="T55" fmla="*/ 0 h 675"/>
                <a:gd name="T56" fmla="*/ 0 w 417"/>
                <a:gd name="T57" fmla="*/ 0 h 675"/>
                <a:gd name="T58" fmla="*/ 0 w 417"/>
                <a:gd name="T59" fmla="*/ 0 h 675"/>
                <a:gd name="T60" fmla="*/ 0 w 417"/>
                <a:gd name="T61" fmla="*/ 0 h 675"/>
                <a:gd name="T62" fmla="*/ 0 w 417"/>
                <a:gd name="T63" fmla="*/ 0 h 675"/>
                <a:gd name="T64" fmla="*/ 0 w 417"/>
                <a:gd name="T65" fmla="*/ 0 h 675"/>
                <a:gd name="T66" fmla="*/ 0 w 417"/>
                <a:gd name="T67" fmla="*/ 0 h 675"/>
                <a:gd name="T68" fmla="*/ 0 w 417"/>
                <a:gd name="T69" fmla="*/ 0 h 675"/>
                <a:gd name="T70" fmla="*/ 0 w 417"/>
                <a:gd name="T71" fmla="*/ 0 h 675"/>
                <a:gd name="T72" fmla="*/ 0 w 417"/>
                <a:gd name="T73" fmla="*/ 0 h 675"/>
                <a:gd name="T74" fmla="*/ 0 w 417"/>
                <a:gd name="T75" fmla="*/ 0 h 675"/>
                <a:gd name="T76" fmla="*/ 0 w 417"/>
                <a:gd name="T77" fmla="*/ 0 h 675"/>
                <a:gd name="T78" fmla="*/ 0 w 417"/>
                <a:gd name="T79" fmla="*/ 0 h 675"/>
                <a:gd name="T80" fmla="*/ 0 w 417"/>
                <a:gd name="T81" fmla="*/ 0 h 675"/>
                <a:gd name="T82" fmla="*/ 0 w 417"/>
                <a:gd name="T83" fmla="*/ 0 h 675"/>
                <a:gd name="T84" fmla="*/ 0 w 417"/>
                <a:gd name="T85" fmla="*/ 0 h 675"/>
                <a:gd name="T86" fmla="*/ 0 w 417"/>
                <a:gd name="T87" fmla="*/ 0 h 675"/>
                <a:gd name="T88" fmla="*/ 0 w 417"/>
                <a:gd name="T89" fmla="*/ 0 h 6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7" h="675">
                  <a:moveTo>
                    <a:pt x="417" y="28"/>
                  </a:moveTo>
                  <a:lnTo>
                    <a:pt x="373" y="16"/>
                  </a:lnTo>
                  <a:lnTo>
                    <a:pt x="323" y="8"/>
                  </a:lnTo>
                  <a:lnTo>
                    <a:pt x="278" y="0"/>
                  </a:lnTo>
                  <a:lnTo>
                    <a:pt x="234" y="0"/>
                  </a:lnTo>
                  <a:lnTo>
                    <a:pt x="184" y="0"/>
                  </a:lnTo>
                  <a:lnTo>
                    <a:pt x="139" y="4"/>
                  </a:lnTo>
                  <a:lnTo>
                    <a:pt x="90" y="12"/>
                  </a:lnTo>
                  <a:lnTo>
                    <a:pt x="41" y="20"/>
                  </a:lnTo>
                  <a:lnTo>
                    <a:pt x="36" y="24"/>
                  </a:lnTo>
                  <a:lnTo>
                    <a:pt x="32" y="24"/>
                  </a:lnTo>
                  <a:lnTo>
                    <a:pt x="27" y="28"/>
                  </a:lnTo>
                  <a:lnTo>
                    <a:pt x="23" y="32"/>
                  </a:lnTo>
                  <a:lnTo>
                    <a:pt x="18" y="36"/>
                  </a:lnTo>
                  <a:lnTo>
                    <a:pt x="14" y="40"/>
                  </a:lnTo>
                  <a:lnTo>
                    <a:pt x="9" y="56"/>
                  </a:lnTo>
                  <a:lnTo>
                    <a:pt x="9" y="84"/>
                  </a:lnTo>
                  <a:lnTo>
                    <a:pt x="9" y="123"/>
                  </a:lnTo>
                  <a:lnTo>
                    <a:pt x="9" y="175"/>
                  </a:lnTo>
                  <a:lnTo>
                    <a:pt x="9" y="226"/>
                  </a:lnTo>
                  <a:lnTo>
                    <a:pt x="9" y="282"/>
                  </a:lnTo>
                  <a:lnTo>
                    <a:pt x="9" y="338"/>
                  </a:lnTo>
                  <a:lnTo>
                    <a:pt x="5" y="385"/>
                  </a:lnTo>
                  <a:lnTo>
                    <a:pt x="5" y="425"/>
                  </a:lnTo>
                  <a:lnTo>
                    <a:pt x="0" y="465"/>
                  </a:lnTo>
                  <a:lnTo>
                    <a:pt x="0" y="496"/>
                  </a:lnTo>
                  <a:lnTo>
                    <a:pt x="0" y="532"/>
                  </a:lnTo>
                  <a:lnTo>
                    <a:pt x="5" y="564"/>
                  </a:lnTo>
                  <a:lnTo>
                    <a:pt x="5" y="599"/>
                  </a:lnTo>
                  <a:lnTo>
                    <a:pt x="5" y="635"/>
                  </a:lnTo>
                  <a:lnTo>
                    <a:pt x="5" y="675"/>
                  </a:lnTo>
                  <a:lnTo>
                    <a:pt x="14" y="643"/>
                  </a:lnTo>
                  <a:lnTo>
                    <a:pt x="27" y="611"/>
                  </a:lnTo>
                  <a:lnTo>
                    <a:pt x="45" y="580"/>
                  </a:lnTo>
                  <a:lnTo>
                    <a:pt x="67" y="556"/>
                  </a:lnTo>
                  <a:lnTo>
                    <a:pt x="90" y="532"/>
                  </a:lnTo>
                  <a:lnTo>
                    <a:pt x="121" y="516"/>
                  </a:lnTo>
                  <a:lnTo>
                    <a:pt x="153" y="504"/>
                  </a:lnTo>
                  <a:lnTo>
                    <a:pt x="193" y="504"/>
                  </a:lnTo>
                  <a:lnTo>
                    <a:pt x="207" y="504"/>
                  </a:lnTo>
                  <a:lnTo>
                    <a:pt x="220" y="508"/>
                  </a:lnTo>
                  <a:lnTo>
                    <a:pt x="234" y="516"/>
                  </a:lnTo>
                  <a:lnTo>
                    <a:pt x="247" y="524"/>
                  </a:lnTo>
                  <a:lnTo>
                    <a:pt x="260" y="536"/>
                  </a:lnTo>
                  <a:lnTo>
                    <a:pt x="269" y="544"/>
                  </a:lnTo>
                  <a:lnTo>
                    <a:pt x="283" y="556"/>
                  </a:lnTo>
                  <a:lnTo>
                    <a:pt x="296" y="564"/>
                  </a:lnTo>
                  <a:lnTo>
                    <a:pt x="296" y="556"/>
                  </a:lnTo>
                  <a:lnTo>
                    <a:pt x="296" y="548"/>
                  </a:lnTo>
                  <a:lnTo>
                    <a:pt x="296" y="540"/>
                  </a:lnTo>
                  <a:lnTo>
                    <a:pt x="296" y="536"/>
                  </a:lnTo>
                  <a:lnTo>
                    <a:pt x="301" y="528"/>
                  </a:lnTo>
                  <a:lnTo>
                    <a:pt x="301" y="520"/>
                  </a:lnTo>
                  <a:lnTo>
                    <a:pt x="301" y="512"/>
                  </a:lnTo>
                  <a:lnTo>
                    <a:pt x="305" y="508"/>
                  </a:lnTo>
                  <a:lnTo>
                    <a:pt x="314" y="488"/>
                  </a:lnTo>
                  <a:lnTo>
                    <a:pt x="319" y="465"/>
                  </a:lnTo>
                  <a:lnTo>
                    <a:pt x="323" y="445"/>
                  </a:lnTo>
                  <a:lnTo>
                    <a:pt x="328" y="425"/>
                  </a:lnTo>
                  <a:lnTo>
                    <a:pt x="328" y="401"/>
                  </a:lnTo>
                  <a:lnTo>
                    <a:pt x="332" y="381"/>
                  </a:lnTo>
                  <a:lnTo>
                    <a:pt x="337" y="357"/>
                  </a:lnTo>
                  <a:lnTo>
                    <a:pt x="341" y="338"/>
                  </a:lnTo>
                  <a:lnTo>
                    <a:pt x="341" y="334"/>
                  </a:lnTo>
                  <a:lnTo>
                    <a:pt x="341" y="330"/>
                  </a:lnTo>
                  <a:lnTo>
                    <a:pt x="346" y="330"/>
                  </a:lnTo>
                  <a:lnTo>
                    <a:pt x="346" y="326"/>
                  </a:lnTo>
                  <a:lnTo>
                    <a:pt x="346" y="322"/>
                  </a:lnTo>
                  <a:lnTo>
                    <a:pt x="350" y="322"/>
                  </a:lnTo>
                  <a:lnTo>
                    <a:pt x="350" y="318"/>
                  </a:lnTo>
                  <a:lnTo>
                    <a:pt x="350" y="314"/>
                  </a:lnTo>
                  <a:lnTo>
                    <a:pt x="355" y="286"/>
                  </a:lnTo>
                  <a:lnTo>
                    <a:pt x="355" y="258"/>
                  </a:lnTo>
                  <a:lnTo>
                    <a:pt x="359" y="226"/>
                  </a:lnTo>
                  <a:lnTo>
                    <a:pt x="364" y="199"/>
                  </a:lnTo>
                  <a:lnTo>
                    <a:pt x="368" y="171"/>
                  </a:lnTo>
                  <a:lnTo>
                    <a:pt x="373" y="143"/>
                  </a:lnTo>
                  <a:lnTo>
                    <a:pt x="382" y="115"/>
                  </a:lnTo>
                  <a:lnTo>
                    <a:pt x="391" y="88"/>
                  </a:lnTo>
                  <a:lnTo>
                    <a:pt x="391" y="84"/>
                  </a:lnTo>
                  <a:lnTo>
                    <a:pt x="395" y="80"/>
                  </a:lnTo>
                  <a:lnTo>
                    <a:pt x="400" y="76"/>
                  </a:lnTo>
                  <a:lnTo>
                    <a:pt x="400" y="72"/>
                  </a:lnTo>
                  <a:lnTo>
                    <a:pt x="404" y="68"/>
                  </a:lnTo>
                  <a:lnTo>
                    <a:pt x="409" y="64"/>
                  </a:lnTo>
                  <a:lnTo>
                    <a:pt x="417" y="28"/>
                  </a:lnTo>
                  <a:close/>
                </a:path>
              </a:pathLst>
            </a:custGeom>
            <a:solidFill>
              <a:srgbClr val="CC0000"/>
            </a:solidFill>
            <a:ln w="6350" cmpd="sng">
              <a:solidFill>
                <a:srgbClr val="000000"/>
              </a:solidFill>
              <a:round/>
              <a:headEnd/>
              <a:tailEnd/>
            </a:ln>
          </p:spPr>
          <p:txBody>
            <a:bodyPr/>
            <a:lstStyle/>
            <a:p>
              <a:endParaRPr lang="it-IT"/>
            </a:p>
          </p:txBody>
        </p:sp>
        <p:sp>
          <p:nvSpPr>
            <p:cNvPr id="206867" name="Freeform 40"/>
            <p:cNvSpPr>
              <a:spLocks/>
            </p:cNvSpPr>
            <p:nvPr/>
          </p:nvSpPr>
          <p:spPr bwMode="auto">
            <a:xfrm>
              <a:off x="473" y="2454"/>
              <a:ext cx="125" cy="201"/>
            </a:xfrm>
            <a:custGeom>
              <a:avLst/>
              <a:gdLst>
                <a:gd name="T0" fmla="*/ 0 w 417"/>
                <a:gd name="T1" fmla="*/ 0 h 675"/>
                <a:gd name="T2" fmla="*/ 0 w 417"/>
                <a:gd name="T3" fmla="*/ 0 h 675"/>
                <a:gd name="T4" fmla="*/ 0 w 417"/>
                <a:gd name="T5" fmla="*/ 0 h 675"/>
                <a:gd name="T6" fmla="*/ 0 w 417"/>
                <a:gd name="T7" fmla="*/ 0 h 675"/>
                <a:gd name="T8" fmla="*/ 0 w 417"/>
                <a:gd name="T9" fmla="*/ 0 h 675"/>
                <a:gd name="T10" fmla="*/ 0 w 417"/>
                <a:gd name="T11" fmla="*/ 0 h 675"/>
                <a:gd name="T12" fmla="*/ 0 w 417"/>
                <a:gd name="T13" fmla="*/ 0 h 675"/>
                <a:gd name="T14" fmla="*/ 0 w 417"/>
                <a:gd name="T15" fmla="*/ 0 h 675"/>
                <a:gd name="T16" fmla="*/ 0 w 417"/>
                <a:gd name="T17" fmla="*/ 0 h 675"/>
                <a:gd name="T18" fmla="*/ 0 w 417"/>
                <a:gd name="T19" fmla="*/ 0 h 675"/>
                <a:gd name="T20" fmla="*/ 0 w 417"/>
                <a:gd name="T21" fmla="*/ 0 h 675"/>
                <a:gd name="T22" fmla="*/ 0 w 417"/>
                <a:gd name="T23" fmla="*/ 0 h 675"/>
                <a:gd name="T24" fmla="*/ 0 w 417"/>
                <a:gd name="T25" fmla="*/ 0 h 675"/>
                <a:gd name="T26" fmla="*/ 0 w 417"/>
                <a:gd name="T27" fmla="*/ 0 h 675"/>
                <a:gd name="T28" fmla="*/ 0 w 417"/>
                <a:gd name="T29" fmla="*/ 0 h 675"/>
                <a:gd name="T30" fmla="*/ 0 w 417"/>
                <a:gd name="T31" fmla="*/ 0 h 675"/>
                <a:gd name="T32" fmla="*/ 0 w 417"/>
                <a:gd name="T33" fmla="*/ 0 h 675"/>
                <a:gd name="T34" fmla="*/ 0 w 417"/>
                <a:gd name="T35" fmla="*/ 0 h 675"/>
                <a:gd name="T36" fmla="*/ 0 w 417"/>
                <a:gd name="T37" fmla="*/ 0 h 675"/>
                <a:gd name="T38" fmla="*/ 0 w 417"/>
                <a:gd name="T39" fmla="*/ 0 h 675"/>
                <a:gd name="T40" fmla="*/ 0 w 417"/>
                <a:gd name="T41" fmla="*/ 0 h 675"/>
                <a:gd name="T42" fmla="*/ 0 w 417"/>
                <a:gd name="T43" fmla="*/ 0 h 675"/>
                <a:gd name="T44" fmla="*/ 0 w 417"/>
                <a:gd name="T45" fmla="*/ 0 h 675"/>
                <a:gd name="T46" fmla="*/ 0 w 417"/>
                <a:gd name="T47" fmla="*/ 0 h 675"/>
                <a:gd name="T48" fmla="*/ 0 w 417"/>
                <a:gd name="T49" fmla="*/ 0 h 675"/>
                <a:gd name="T50" fmla="*/ 0 w 417"/>
                <a:gd name="T51" fmla="*/ 0 h 675"/>
                <a:gd name="T52" fmla="*/ 0 w 417"/>
                <a:gd name="T53" fmla="*/ 0 h 675"/>
                <a:gd name="T54" fmla="*/ 0 w 417"/>
                <a:gd name="T55" fmla="*/ 0 h 675"/>
                <a:gd name="T56" fmla="*/ 0 w 417"/>
                <a:gd name="T57" fmla="*/ 0 h 675"/>
                <a:gd name="T58" fmla="*/ 0 w 417"/>
                <a:gd name="T59" fmla="*/ 0 h 675"/>
                <a:gd name="T60" fmla="*/ 0 w 417"/>
                <a:gd name="T61" fmla="*/ 0 h 675"/>
                <a:gd name="T62" fmla="*/ 0 w 417"/>
                <a:gd name="T63" fmla="*/ 0 h 675"/>
                <a:gd name="T64" fmla="*/ 0 w 417"/>
                <a:gd name="T65" fmla="*/ 0 h 675"/>
                <a:gd name="T66" fmla="*/ 0 w 417"/>
                <a:gd name="T67" fmla="*/ 0 h 675"/>
                <a:gd name="T68" fmla="*/ 0 w 417"/>
                <a:gd name="T69" fmla="*/ 0 h 675"/>
                <a:gd name="T70" fmla="*/ 0 w 417"/>
                <a:gd name="T71" fmla="*/ 0 h 675"/>
                <a:gd name="T72" fmla="*/ 0 w 417"/>
                <a:gd name="T73" fmla="*/ 0 h 675"/>
                <a:gd name="T74" fmla="*/ 0 w 417"/>
                <a:gd name="T75" fmla="*/ 0 h 675"/>
                <a:gd name="T76" fmla="*/ 0 w 417"/>
                <a:gd name="T77" fmla="*/ 0 h 675"/>
                <a:gd name="T78" fmla="*/ 0 w 417"/>
                <a:gd name="T79" fmla="*/ 0 h 675"/>
                <a:gd name="T80" fmla="*/ 0 w 417"/>
                <a:gd name="T81" fmla="*/ 0 h 675"/>
                <a:gd name="T82" fmla="*/ 0 w 417"/>
                <a:gd name="T83" fmla="*/ 0 h 675"/>
                <a:gd name="T84" fmla="*/ 0 w 417"/>
                <a:gd name="T85" fmla="*/ 0 h 6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7" h="675">
                  <a:moveTo>
                    <a:pt x="417" y="28"/>
                  </a:moveTo>
                  <a:lnTo>
                    <a:pt x="373" y="16"/>
                  </a:lnTo>
                  <a:lnTo>
                    <a:pt x="323" y="8"/>
                  </a:lnTo>
                  <a:lnTo>
                    <a:pt x="278" y="0"/>
                  </a:lnTo>
                  <a:lnTo>
                    <a:pt x="234" y="0"/>
                  </a:lnTo>
                  <a:lnTo>
                    <a:pt x="184" y="0"/>
                  </a:lnTo>
                  <a:lnTo>
                    <a:pt x="139" y="4"/>
                  </a:lnTo>
                  <a:lnTo>
                    <a:pt x="90" y="12"/>
                  </a:lnTo>
                  <a:lnTo>
                    <a:pt x="41" y="20"/>
                  </a:lnTo>
                  <a:lnTo>
                    <a:pt x="36" y="24"/>
                  </a:lnTo>
                  <a:lnTo>
                    <a:pt x="32" y="24"/>
                  </a:lnTo>
                  <a:lnTo>
                    <a:pt x="27" y="28"/>
                  </a:lnTo>
                  <a:lnTo>
                    <a:pt x="23" y="32"/>
                  </a:lnTo>
                  <a:lnTo>
                    <a:pt x="18" y="36"/>
                  </a:lnTo>
                  <a:lnTo>
                    <a:pt x="14" y="40"/>
                  </a:lnTo>
                  <a:lnTo>
                    <a:pt x="9" y="56"/>
                  </a:lnTo>
                  <a:lnTo>
                    <a:pt x="9" y="84"/>
                  </a:lnTo>
                  <a:lnTo>
                    <a:pt x="9" y="123"/>
                  </a:lnTo>
                  <a:lnTo>
                    <a:pt x="9" y="175"/>
                  </a:lnTo>
                  <a:lnTo>
                    <a:pt x="9" y="226"/>
                  </a:lnTo>
                  <a:lnTo>
                    <a:pt x="9" y="282"/>
                  </a:lnTo>
                  <a:lnTo>
                    <a:pt x="9" y="338"/>
                  </a:lnTo>
                  <a:lnTo>
                    <a:pt x="5" y="385"/>
                  </a:lnTo>
                  <a:lnTo>
                    <a:pt x="5" y="425"/>
                  </a:lnTo>
                  <a:lnTo>
                    <a:pt x="0" y="465"/>
                  </a:lnTo>
                  <a:lnTo>
                    <a:pt x="0" y="496"/>
                  </a:lnTo>
                  <a:lnTo>
                    <a:pt x="0" y="532"/>
                  </a:lnTo>
                  <a:lnTo>
                    <a:pt x="5" y="564"/>
                  </a:lnTo>
                  <a:lnTo>
                    <a:pt x="5" y="599"/>
                  </a:lnTo>
                  <a:lnTo>
                    <a:pt x="5" y="635"/>
                  </a:lnTo>
                  <a:lnTo>
                    <a:pt x="5" y="675"/>
                  </a:lnTo>
                  <a:lnTo>
                    <a:pt x="14" y="643"/>
                  </a:lnTo>
                  <a:lnTo>
                    <a:pt x="27" y="611"/>
                  </a:lnTo>
                  <a:lnTo>
                    <a:pt x="45" y="580"/>
                  </a:lnTo>
                  <a:lnTo>
                    <a:pt x="67" y="556"/>
                  </a:lnTo>
                  <a:lnTo>
                    <a:pt x="90" y="532"/>
                  </a:lnTo>
                  <a:lnTo>
                    <a:pt x="121" y="516"/>
                  </a:lnTo>
                  <a:lnTo>
                    <a:pt x="153" y="504"/>
                  </a:lnTo>
                  <a:lnTo>
                    <a:pt x="193" y="504"/>
                  </a:lnTo>
                  <a:lnTo>
                    <a:pt x="207" y="504"/>
                  </a:lnTo>
                  <a:lnTo>
                    <a:pt x="220" y="508"/>
                  </a:lnTo>
                  <a:lnTo>
                    <a:pt x="234" y="516"/>
                  </a:lnTo>
                  <a:lnTo>
                    <a:pt x="247" y="524"/>
                  </a:lnTo>
                  <a:lnTo>
                    <a:pt x="260" y="536"/>
                  </a:lnTo>
                  <a:lnTo>
                    <a:pt x="269" y="544"/>
                  </a:lnTo>
                  <a:lnTo>
                    <a:pt x="283" y="556"/>
                  </a:lnTo>
                  <a:lnTo>
                    <a:pt x="296" y="564"/>
                  </a:lnTo>
                  <a:lnTo>
                    <a:pt x="296" y="556"/>
                  </a:lnTo>
                  <a:lnTo>
                    <a:pt x="296" y="548"/>
                  </a:lnTo>
                  <a:lnTo>
                    <a:pt x="296" y="540"/>
                  </a:lnTo>
                  <a:lnTo>
                    <a:pt x="296" y="536"/>
                  </a:lnTo>
                  <a:lnTo>
                    <a:pt x="301" y="528"/>
                  </a:lnTo>
                  <a:lnTo>
                    <a:pt x="301" y="520"/>
                  </a:lnTo>
                  <a:lnTo>
                    <a:pt x="301" y="512"/>
                  </a:lnTo>
                  <a:lnTo>
                    <a:pt x="305" y="508"/>
                  </a:lnTo>
                  <a:lnTo>
                    <a:pt x="314" y="488"/>
                  </a:lnTo>
                  <a:lnTo>
                    <a:pt x="319" y="465"/>
                  </a:lnTo>
                  <a:lnTo>
                    <a:pt x="323" y="445"/>
                  </a:lnTo>
                  <a:lnTo>
                    <a:pt x="328" y="425"/>
                  </a:lnTo>
                  <a:lnTo>
                    <a:pt x="328" y="401"/>
                  </a:lnTo>
                  <a:lnTo>
                    <a:pt x="332" y="381"/>
                  </a:lnTo>
                  <a:lnTo>
                    <a:pt x="337" y="357"/>
                  </a:lnTo>
                  <a:lnTo>
                    <a:pt x="341" y="338"/>
                  </a:lnTo>
                  <a:lnTo>
                    <a:pt x="341" y="334"/>
                  </a:lnTo>
                  <a:lnTo>
                    <a:pt x="341" y="330"/>
                  </a:lnTo>
                  <a:lnTo>
                    <a:pt x="346" y="330"/>
                  </a:lnTo>
                  <a:lnTo>
                    <a:pt x="346" y="326"/>
                  </a:lnTo>
                  <a:lnTo>
                    <a:pt x="346" y="322"/>
                  </a:lnTo>
                  <a:lnTo>
                    <a:pt x="350" y="322"/>
                  </a:lnTo>
                  <a:lnTo>
                    <a:pt x="350" y="318"/>
                  </a:lnTo>
                  <a:lnTo>
                    <a:pt x="350" y="314"/>
                  </a:lnTo>
                  <a:lnTo>
                    <a:pt x="355" y="286"/>
                  </a:lnTo>
                  <a:lnTo>
                    <a:pt x="355" y="258"/>
                  </a:lnTo>
                  <a:lnTo>
                    <a:pt x="359" y="226"/>
                  </a:lnTo>
                  <a:lnTo>
                    <a:pt x="364" y="199"/>
                  </a:lnTo>
                  <a:lnTo>
                    <a:pt x="368" y="171"/>
                  </a:lnTo>
                  <a:lnTo>
                    <a:pt x="373" y="143"/>
                  </a:lnTo>
                  <a:lnTo>
                    <a:pt x="382" y="115"/>
                  </a:lnTo>
                  <a:lnTo>
                    <a:pt x="391" y="88"/>
                  </a:lnTo>
                  <a:lnTo>
                    <a:pt x="391" y="84"/>
                  </a:lnTo>
                  <a:lnTo>
                    <a:pt x="395" y="80"/>
                  </a:lnTo>
                  <a:lnTo>
                    <a:pt x="400" y="76"/>
                  </a:lnTo>
                  <a:lnTo>
                    <a:pt x="400" y="72"/>
                  </a:lnTo>
                  <a:lnTo>
                    <a:pt x="404" y="68"/>
                  </a:lnTo>
                  <a:lnTo>
                    <a:pt x="409" y="64"/>
                  </a:lnTo>
                  <a:lnTo>
                    <a:pt x="417" y="28"/>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868" name="Freeform 41"/>
            <p:cNvSpPr>
              <a:spLocks/>
            </p:cNvSpPr>
            <p:nvPr/>
          </p:nvSpPr>
          <p:spPr bwMode="auto">
            <a:xfrm>
              <a:off x="481" y="2459"/>
              <a:ext cx="112" cy="28"/>
            </a:xfrm>
            <a:custGeom>
              <a:avLst/>
              <a:gdLst>
                <a:gd name="T0" fmla="*/ 0 w 373"/>
                <a:gd name="T1" fmla="*/ 0 h 95"/>
                <a:gd name="T2" fmla="*/ 0 w 373"/>
                <a:gd name="T3" fmla="*/ 0 h 95"/>
                <a:gd name="T4" fmla="*/ 0 w 373"/>
                <a:gd name="T5" fmla="*/ 0 h 95"/>
                <a:gd name="T6" fmla="*/ 0 w 373"/>
                <a:gd name="T7" fmla="*/ 0 h 95"/>
                <a:gd name="T8" fmla="*/ 0 w 373"/>
                <a:gd name="T9" fmla="*/ 0 h 95"/>
                <a:gd name="T10" fmla="*/ 0 w 373"/>
                <a:gd name="T11" fmla="*/ 0 h 95"/>
                <a:gd name="T12" fmla="*/ 0 w 373"/>
                <a:gd name="T13" fmla="*/ 0 h 95"/>
                <a:gd name="T14" fmla="*/ 0 w 373"/>
                <a:gd name="T15" fmla="*/ 0 h 95"/>
                <a:gd name="T16" fmla="*/ 0 w 373"/>
                <a:gd name="T17" fmla="*/ 0 h 95"/>
                <a:gd name="T18" fmla="*/ 0 w 373"/>
                <a:gd name="T19" fmla="*/ 0 h 95"/>
                <a:gd name="T20" fmla="*/ 0 w 373"/>
                <a:gd name="T21" fmla="*/ 0 h 95"/>
                <a:gd name="T22" fmla="*/ 0 w 373"/>
                <a:gd name="T23" fmla="*/ 0 h 95"/>
                <a:gd name="T24" fmla="*/ 0 w 373"/>
                <a:gd name="T25" fmla="*/ 0 h 95"/>
                <a:gd name="T26" fmla="*/ 0 w 373"/>
                <a:gd name="T27" fmla="*/ 0 h 95"/>
                <a:gd name="T28" fmla="*/ 0 w 373"/>
                <a:gd name="T29" fmla="*/ 0 h 95"/>
                <a:gd name="T30" fmla="*/ 0 w 373"/>
                <a:gd name="T31" fmla="*/ 0 h 95"/>
                <a:gd name="T32" fmla="*/ 0 w 373"/>
                <a:gd name="T33" fmla="*/ 0 h 95"/>
                <a:gd name="T34" fmla="*/ 0 w 373"/>
                <a:gd name="T35" fmla="*/ 0 h 95"/>
                <a:gd name="T36" fmla="*/ 0 w 373"/>
                <a:gd name="T37" fmla="*/ 0 h 95"/>
                <a:gd name="T38" fmla="*/ 0 w 373"/>
                <a:gd name="T39" fmla="*/ 0 h 95"/>
                <a:gd name="T40" fmla="*/ 0 w 373"/>
                <a:gd name="T41" fmla="*/ 0 h 95"/>
                <a:gd name="T42" fmla="*/ 0 w 373"/>
                <a:gd name="T43" fmla="*/ 0 h 95"/>
                <a:gd name="T44" fmla="*/ 0 w 373"/>
                <a:gd name="T45" fmla="*/ 0 h 95"/>
                <a:gd name="T46" fmla="*/ 0 w 373"/>
                <a:gd name="T47" fmla="*/ 0 h 95"/>
                <a:gd name="T48" fmla="*/ 0 w 373"/>
                <a:gd name="T49" fmla="*/ 0 h 95"/>
                <a:gd name="T50" fmla="*/ 0 w 373"/>
                <a:gd name="T51" fmla="*/ 0 h 95"/>
                <a:gd name="T52" fmla="*/ 0 w 373"/>
                <a:gd name="T53" fmla="*/ 0 h 95"/>
                <a:gd name="T54" fmla="*/ 0 w 373"/>
                <a:gd name="T55" fmla="*/ 0 h 95"/>
                <a:gd name="T56" fmla="*/ 0 w 373"/>
                <a:gd name="T57" fmla="*/ 0 h 95"/>
                <a:gd name="T58" fmla="*/ 0 w 373"/>
                <a:gd name="T59" fmla="*/ 0 h 95"/>
                <a:gd name="T60" fmla="*/ 0 w 373"/>
                <a:gd name="T61" fmla="*/ 0 h 95"/>
                <a:gd name="T62" fmla="*/ 0 w 373"/>
                <a:gd name="T63" fmla="*/ 0 h 95"/>
                <a:gd name="T64" fmla="*/ 0 w 373"/>
                <a:gd name="T65" fmla="*/ 0 h 95"/>
                <a:gd name="T66" fmla="*/ 0 w 373"/>
                <a:gd name="T67" fmla="*/ 0 h 95"/>
                <a:gd name="T68" fmla="*/ 0 w 373"/>
                <a:gd name="T69" fmla="*/ 0 h 95"/>
                <a:gd name="T70" fmla="*/ 0 w 373"/>
                <a:gd name="T71" fmla="*/ 0 h 95"/>
                <a:gd name="T72" fmla="*/ 0 w 373"/>
                <a:gd name="T73" fmla="*/ 0 h 95"/>
                <a:gd name="T74" fmla="*/ 0 w 373"/>
                <a:gd name="T75" fmla="*/ 0 h 95"/>
                <a:gd name="T76" fmla="*/ 0 w 373"/>
                <a:gd name="T77" fmla="*/ 0 h 95"/>
                <a:gd name="T78" fmla="*/ 0 w 373"/>
                <a:gd name="T79" fmla="*/ 0 h 95"/>
                <a:gd name="T80" fmla="*/ 0 w 373"/>
                <a:gd name="T81" fmla="*/ 0 h 95"/>
                <a:gd name="T82" fmla="*/ 0 w 373"/>
                <a:gd name="T83" fmla="*/ 0 h 95"/>
                <a:gd name="T84" fmla="*/ 0 w 373"/>
                <a:gd name="T85" fmla="*/ 0 h 95"/>
                <a:gd name="T86" fmla="*/ 0 w 373"/>
                <a:gd name="T87" fmla="*/ 0 h 95"/>
                <a:gd name="T88" fmla="*/ 0 w 373"/>
                <a:gd name="T89" fmla="*/ 0 h 95"/>
                <a:gd name="T90" fmla="*/ 0 w 373"/>
                <a:gd name="T91" fmla="*/ 0 h 95"/>
                <a:gd name="T92" fmla="*/ 0 w 373"/>
                <a:gd name="T93" fmla="*/ 0 h 95"/>
                <a:gd name="T94" fmla="*/ 0 w 373"/>
                <a:gd name="T95" fmla="*/ 0 h 95"/>
                <a:gd name="T96" fmla="*/ 0 w 373"/>
                <a:gd name="T97" fmla="*/ 0 h 95"/>
                <a:gd name="T98" fmla="*/ 0 w 373"/>
                <a:gd name="T99" fmla="*/ 0 h 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3" h="95">
                  <a:moveTo>
                    <a:pt x="14" y="28"/>
                  </a:moveTo>
                  <a:lnTo>
                    <a:pt x="9" y="32"/>
                  </a:lnTo>
                  <a:lnTo>
                    <a:pt x="5" y="32"/>
                  </a:lnTo>
                  <a:lnTo>
                    <a:pt x="5" y="36"/>
                  </a:lnTo>
                  <a:lnTo>
                    <a:pt x="5" y="40"/>
                  </a:lnTo>
                  <a:lnTo>
                    <a:pt x="0" y="40"/>
                  </a:lnTo>
                  <a:lnTo>
                    <a:pt x="0" y="44"/>
                  </a:lnTo>
                  <a:lnTo>
                    <a:pt x="5" y="48"/>
                  </a:lnTo>
                  <a:lnTo>
                    <a:pt x="5" y="52"/>
                  </a:lnTo>
                  <a:lnTo>
                    <a:pt x="14" y="64"/>
                  </a:lnTo>
                  <a:lnTo>
                    <a:pt x="27" y="76"/>
                  </a:lnTo>
                  <a:lnTo>
                    <a:pt x="40" y="84"/>
                  </a:lnTo>
                  <a:lnTo>
                    <a:pt x="58" y="87"/>
                  </a:lnTo>
                  <a:lnTo>
                    <a:pt x="76" y="87"/>
                  </a:lnTo>
                  <a:lnTo>
                    <a:pt x="99" y="91"/>
                  </a:lnTo>
                  <a:lnTo>
                    <a:pt x="117" y="91"/>
                  </a:lnTo>
                  <a:lnTo>
                    <a:pt x="144" y="95"/>
                  </a:lnTo>
                  <a:lnTo>
                    <a:pt x="157" y="95"/>
                  </a:lnTo>
                  <a:lnTo>
                    <a:pt x="175" y="95"/>
                  </a:lnTo>
                  <a:lnTo>
                    <a:pt x="193" y="95"/>
                  </a:lnTo>
                  <a:lnTo>
                    <a:pt x="211" y="95"/>
                  </a:lnTo>
                  <a:lnTo>
                    <a:pt x="233" y="95"/>
                  </a:lnTo>
                  <a:lnTo>
                    <a:pt x="251" y="95"/>
                  </a:lnTo>
                  <a:lnTo>
                    <a:pt x="269" y="91"/>
                  </a:lnTo>
                  <a:lnTo>
                    <a:pt x="283" y="91"/>
                  </a:lnTo>
                  <a:lnTo>
                    <a:pt x="301" y="87"/>
                  </a:lnTo>
                  <a:lnTo>
                    <a:pt x="319" y="80"/>
                  </a:lnTo>
                  <a:lnTo>
                    <a:pt x="337" y="72"/>
                  </a:lnTo>
                  <a:lnTo>
                    <a:pt x="350" y="60"/>
                  </a:lnTo>
                  <a:lnTo>
                    <a:pt x="364" y="52"/>
                  </a:lnTo>
                  <a:lnTo>
                    <a:pt x="373" y="40"/>
                  </a:lnTo>
                  <a:lnTo>
                    <a:pt x="373" y="32"/>
                  </a:lnTo>
                  <a:lnTo>
                    <a:pt x="368" y="28"/>
                  </a:lnTo>
                  <a:lnTo>
                    <a:pt x="337" y="16"/>
                  </a:lnTo>
                  <a:lnTo>
                    <a:pt x="301" y="8"/>
                  </a:lnTo>
                  <a:lnTo>
                    <a:pt x="269" y="0"/>
                  </a:lnTo>
                  <a:lnTo>
                    <a:pt x="233" y="0"/>
                  </a:lnTo>
                  <a:lnTo>
                    <a:pt x="198" y="0"/>
                  </a:lnTo>
                  <a:lnTo>
                    <a:pt x="162" y="4"/>
                  </a:lnTo>
                  <a:lnTo>
                    <a:pt x="126" y="4"/>
                  </a:lnTo>
                  <a:lnTo>
                    <a:pt x="94" y="8"/>
                  </a:lnTo>
                  <a:lnTo>
                    <a:pt x="85" y="8"/>
                  </a:lnTo>
                  <a:lnTo>
                    <a:pt x="76" y="12"/>
                  </a:lnTo>
                  <a:lnTo>
                    <a:pt x="67" y="12"/>
                  </a:lnTo>
                  <a:lnTo>
                    <a:pt x="63" y="12"/>
                  </a:lnTo>
                  <a:lnTo>
                    <a:pt x="54" y="16"/>
                  </a:lnTo>
                  <a:lnTo>
                    <a:pt x="45" y="16"/>
                  </a:lnTo>
                  <a:lnTo>
                    <a:pt x="36" y="20"/>
                  </a:lnTo>
                  <a:lnTo>
                    <a:pt x="32" y="20"/>
                  </a:lnTo>
                  <a:lnTo>
                    <a:pt x="14" y="28"/>
                  </a:lnTo>
                  <a:close/>
                </a:path>
              </a:pathLst>
            </a:custGeom>
            <a:solidFill>
              <a:srgbClr val="990033"/>
            </a:solidFill>
            <a:ln w="6350" cmpd="sng">
              <a:solidFill>
                <a:srgbClr val="000000"/>
              </a:solidFill>
              <a:round/>
              <a:headEnd/>
              <a:tailEnd/>
            </a:ln>
          </p:spPr>
          <p:txBody>
            <a:bodyPr/>
            <a:lstStyle/>
            <a:p>
              <a:endParaRPr lang="it-IT"/>
            </a:p>
          </p:txBody>
        </p:sp>
        <p:sp>
          <p:nvSpPr>
            <p:cNvPr id="206869" name="Freeform 42"/>
            <p:cNvSpPr>
              <a:spLocks/>
            </p:cNvSpPr>
            <p:nvPr/>
          </p:nvSpPr>
          <p:spPr bwMode="auto">
            <a:xfrm>
              <a:off x="481" y="2459"/>
              <a:ext cx="112" cy="28"/>
            </a:xfrm>
            <a:custGeom>
              <a:avLst/>
              <a:gdLst>
                <a:gd name="T0" fmla="*/ 0 w 373"/>
                <a:gd name="T1" fmla="*/ 0 h 95"/>
                <a:gd name="T2" fmla="*/ 0 w 373"/>
                <a:gd name="T3" fmla="*/ 0 h 95"/>
                <a:gd name="T4" fmla="*/ 0 w 373"/>
                <a:gd name="T5" fmla="*/ 0 h 95"/>
                <a:gd name="T6" fmla="*/ 0 w 373"/>
                <a:gd name="T7" fmla="*/ 0 h 95"/>
                <a:gd name="T8" fmla="*/ 0 w 373"/>
                <a:gd name="T9" fmla="*/ 0 h 95"/>
                <a:gd name="T10" fmla="*/ 0 w 373"/>
                <a:gd name="T11" fmla="*/ 0 h 95"/>
                <a:gd name="T12" fmla="*/ 0 w 373"/>
                <a:gd name="T13" fmla="*/ 0 h 95"/>
                <a:gd name="T14" fmla="*/ 0 w 373"/>
                <a:gd name="T15" fmla="*/ 0 h 95"/>
                <a:gd name="T16" fmla="*/ 0 w 373"/>
                <a:gd name="T17" fmla="*/ 0 h 95"/>
                <a:gd name="T18" fmla="*/ 0 w 373"/>
                <a:gd name="T19" fmla="*/ 0 h 95"/>
                <a:gd name="T20" fmla="*/ 0 w 373"/>
                <a:gd name="T21" fmla="*/ 0 h 95"/>
                <a:gd name="T22" fmla="*/ 0 w 373"/>
                <a:gd name="T23" fmla="*/ 0 h 95"/>
                <a:gd name="T24" fmla="*/ 0 w 373"/>
                <a:gd name="T25" fmla="*/ 0 h 95"/>
                <a:gd name="T26" fmla="*/ 0 w 373"/>
                <a:gd name="T27" fmla="*/ 0 h 95"/>
                <a:gd name="T28" fmla="*/ 0 w 373"/>
                <a:gd name="T29" fmla="*/ 0 h 95"/>
                <a:gd name="T30" fmla="*/ 0 w 373"/>
                <a:gd name="T31" fmla="*/ 0 h 95"/>
                <a:gd name="T32" fmla="*/ 0 w 373"/>
                <a:gd name="T33" fmla="*/ 0 h 95"/>
                <a:gd name="T34" fmla="*/ 0 w 373"/>
                <a:gd name="T35" fmla="*/ 0 h 95"/>
                <a:gd name="T36" fmla="*/ 0 w 373"/>
                <a:gd name="T37" fmla="*/ 0 h 95"/>
                <a:gd name="T38" fmla="*/ 0 w 373"/>
                <a:gd name="T39" fmla="*/ 0 h 95"/>
                <a:gd name="T40" fmla="*/ 0 w 373"/>
                <a:gd name="T41" fmla="*/ 0 h 95"/>
                <a:gd name="T42" fmla="*/ 0 w 373"/>
                <a:gd name="T43" fmla="*/ 0 h 95"/>
                <a:gd name="T44" fmla="*/ 0 w 373"/>
                <a:gd name="T45" fmla="*/ 0 h 95"/>
                <a:gd name="T46" fmla="*/ 0 w 373"/>
                <a:gd name="T47" fmla="*/ 0 h 95"/>
                <a:gd name="T48" fmla="*/ 0 w 373"/>
                <a:gd name="T49" fmla="*/ 0 h 95"/>
                <a:gd name="T50" fmla="*/ 0 w 373"/>
                <a:gd name="T51" fmla="*/ 0 h 95"/>
                <a:gd name="T52" fmla="*/ 0 w 373"/>
                <a:gd name="T53" fmla="*/ 0 h 95"/>
                <a:gd name="T54" fmla="*/ 0 w 373"/>
                <a:gd name="T55" fmla="*/ 0 h 95"/>
                <a:gd name="T56" fmla="*/ 0 w 373"/>
                <a:gd name="T57" fmla="*/ 0 h 95"/>
                <a:gd name="T58" fmla="*/ 0 w 373"/>
                <a:gd name="T59" fmla="*/ 0 h 95"/>
                <a:gd name="T60" fmla="*/ 0 w 373"/>
                <a:gd name="T61" fmla="*/ 0 h 95"/>
                <a:gd name="T62" fmla="*/ 0 w 373"/>
                <a:gd name="T63" fmla="*/ 0 h 95"/>
                <a:gd name="T64" fmla="*/ 0 w 373"/>
                <a:gd name="T65" fmla="*/ 0 h 95"/>
                <a:gd name="T66" fmla="*/ 0 w 373"/>
                <a:gd name="T67" fmla="*/ 0 h 95"/>
                <a:gd name="T68" fmla="*/ 0 w 373"/>
                <a:gd name="T69" fmla="*/ 0 h 95"/>
                <a:gd name="T70" fmla="*/ 0 w 373"/>
                <a:gd name="T71" fmla="*/ 0 h 95"/>
                <a:gd name="T72" fmla="*/ 0 w 373"/>
                <a:gd name="T73" fmla="*/ 0 h 95"/>
                <a:gd name="T74" fmla="*/ 0 w 373"/>
                <a:gd name="T75" fmla="*/ 0 h 95"/>
                <a:gd name="T76" fmla="*/ 0 w 373"/>
                <a:gd name="T77" fmla="*/ 0 h 95"/>
                <a:gd name="T78" fmla="*/ 0 w 373"/>
                <a:gd name="T79" fmla="*/ 0 h 95"/>
                <a:gd name="T80" fmla="*/ 0 w 373"/>
                <a:gd name="T81" fmla="*/ 0 h 95"/>
                <a:gd name="T82" fmla="*/ 0 w 373"/>
                <a:gd name="T83" fmla="*/ 0 h 95"/>
                <a:gd name="T84" fmla="*/ 0 w 373"/>
                <a:gd name="T85" fmla="*/ 0 h 95"/>
                <a:gd name="T86" fmla="*/ 0 w 373"/>
                <a:gd name="T87" fmla="*/ 0 h 95"/>
                <a:gd name="T88" fmla="*/ 0 w 373"/>
                <a:gd name="T89" fmla="*/ 0 h 95"/>
                <a:gd name="T90" fmla="*/ 0 w 373"/>
                <a:gd name="T91" fmla="*/ 0 h 95"/>
                <a:gd name="T92" fmla="*/ 0 w 373"/>
                <a:gd name="T93" fmla="*/ 0 h 95"/>
                <a:gd name="T94" fmla="*/ 0 w 373"/>
                <a:gd name="T95" fmla="*/ 0 h 95"/>
                <a:gd name="T96" fmla="*/ 0 w 373"/>
                <a:gd name="T97" fmla="*/ 0 h 95"/>
                <a:gd name="T98" fmla="*/ 0 w 373"/>
                <a:gd name="T99" fmla="*/ 0 h 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3" h="95">
                  <a:moveTo>
                    <a:pt x="14" y="28"/>
                  </a:moveTo>
                  <a:lnTo>
                    <a:pt x="9" y="32"/>
                  </a:lnTo>
                  <a:lnTo>
                    <a:pt x="5" y="32"/>
                  </a:lnTo>
                  <a:lnTo>
                    <a:pt x="5" y="36"/>
                  </a:lnTo>
                  <a:lnTo>
                    <a:pt x="5" y="40"/>
                  </a:lnTo>
                  <a:lnTo>
                    <a:pt x="0" y="40"/>
                  </a:lnTo>
                  <a:lnTo>
                    <a:pt x="0" y="44"/>
                  </a:lnTo>
                  <a:lnTo>
                    <a:pt x="5" y="48"/>
                  </a:lnTo>
                  <a:lnTo>
                    <a:pt x="5" y="52"/>
                  </a:lnTo>
                  <a:lnTo>
                    <a:pt x="14" y="64"/>
                  </a:lnTo>
                  <a:lnTo>
                    <a:pt x="27" y="76"/>
                  </a:lnTo>
                  <a:lnTo>
                    <a:pt x="40" y="84"/>
                  </a:lnTo>
                  <a:lnTo>
                    <a:pt x="58" y="87"/>
                  </a:lnTo>
                  <a:lnTo>
                    <a:pt x="76" y="87"/>
                  </a:lnTo>
                  <a:lnTo>
                    <a:pt x="99" y="91"/>
                  </a:lnTo>
                  <a:lnTo>
                    <a:pt x="117" y="91"/>
                  </a:lnTo>
                  <a:lnTo>
                    <a:pt x="144" y="95"/>
                  </a:lnTo>
                  <a:lnTo>
                    <a:pt x="157" y="95"/>
                  </a:lnTo>
                  <a:lnTo>
                    <a:pt x="175" y="95"/>
                  </a:lnTo>
                  <a:lnTo>
                    <a:pt x="193" y="95"/>
                  </a:lnTo>
                  <a:lnTo>
                    <a:pt x="211" y="95"/>
                  </a:lnTo>
                  <a:lnTo>
                    <a:pt x="233" y="95"/>
                  </a:lnTo>
                  <a:lnTo>
                    <a:pt x="251" y="95"/>
                  </a:lnTo>
                  <a:lnTo>
                    <a:pt x="269" y="91"/>
                  </a:lnTo>
                  <a:lnTo>
                    <a:pt x="283" y="91"/>
                  </a:lnTo>
                  <a:lnTo>
                    <a:pt x="301" y="87"/>
                  </a:lnTo>
                  <a:lnTo>
                    <a:pt x="319" y="80"/>
                  </a:lnTo>
                  <a:lnTo>
                    <a:pt x="337" y="72"/>
                  </a:lnTo>
                  <a:lnTo>
                    <a:pt x="350" y="60"/>
                  </a:lnTo>
                  <a:lnTo>
                    <a:pt x="364" y="52"/>
                  </a:lnTo>
                  <a:lnTo>
                    <a:pt x="373" y="40"/>
                  </a:lnTo>
                  <a:lnTo>
                    <a:pt x="373" y="32"/>
                  </a:lnTo>
                  <a:lnTo>
                    <a:pt x="368" y="28"/>
                  </a:lnTo>
                  <a:lnTo>
                    <a:pt x="337" y="16"/>
                  </a:lnTo>
                  <a:lnTo>
                    <a:pt x="301" y="8"/>
                  </a:lnTo>
                  <a:lnTo>
                    <a:pt x="269" y="0"/>
                  </a:lnTo>
                  <a:lnTo>
                    <a:pt x="233" y="0"/>
                  </a:lnTo>
                  <a:lnTo>
                    <a:pt x="198" y="0"/>
                  </a:lnTo>
                  <a:lnTo>
                    <a:pt x="162" y="4"/>
                  </a:lnTo>
                  <a:lnTo>
                    <a:pt x="126" y="4"/>
                  </a:lnTo>
                  <a:lnTo>
                    <a:pt x="94" y="8"/>
                  </a:lnTo>
                  <a:lnTo>
                    <a:pt x="85" y="8"/>
                  </a:lnTo>
                  <a:lnTo>
                    <a:pt x="76" y="12"/>
                  </a:lnTo>
                  <a:lnTo>
                    <a:pt x="67" y="12"/>
                  </a:lnTo>
                  <a:lnTo>
                    <a:pt x="63" y="12"/>
                  </a:lnTo>
                  <a:lnTo>
                    <a:pt x="54" y="16"/>
                  </a:lnTo>
                  <a:lnTo>
                    <a:pt x="45" y="16"/>
                  </a:lnTo>
                  <a:lnTo>
                    <a:pt x="36" y="20"/>
                  </a:lnTo>
                  <a:lnTo>
                    <a:pt x="32" y="20"/>
                  </a:lnTo>
                  <a:lnTo>
                    <a:pt x="14" y="28"/>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870" name="Freeform 43"/>
            <p:cNvSpPr>
              <a:spLocks/>
            </p:cNvSpPr>
            <p:nvPr/>
          </p:nvSpPr>
          <p:spPr bwMode="auto">
            <a:xfrm>
              <a:off x="554" y="2286"/>
              <a:ext cx="372" cy="472"/>
            </a:xfrm>
            <a:custGeom>
              <a:avLst/>
              <a:gdLst>
                <a:gd name="T0" fmla="*/ 0 w 1248"/>
                <a:gd name="T1" fmla="*/ 0 h 1583"/>
                <a:gd name="T2" fmla="*/ 0 w 1248"/>
                <a:gd name="T3" fmla="*/ 0 h 1583"/>
                <a:gd name="T4" fmla="*/ 0 w 1248"/>
                <a:gd name="T5" fmla="*/ 0 h 1583"/>
                <a:gd name="T6" fmla="*/ 0 w 1248"/>
                <a:gd name="T7" fmla="*/ 0 h 1583"/>
                <a:gd name="T8" fmla="*/ 0 w 1248"/>
                <a:gd name="T9" fmla="*/ 0 h 1583"/>
                <a:gd name="T10" fmla="*/ 0 w 1248"/>
                <a:gd name="T11" fmla="*/ 0 h 1583"/>
                <a:gd name="T12" fmla="*/ 0 w 1248"/>
                <a:gd name="T13" fmla="*/ 0 h 1583"/>
                <a:gd name="T14" fmla="*/ 0 w 1248"/>
                <a:gd name="T15" fmla="*/ 0 h 1583"/>
                <a:gd name="T16" fmla="*/ 0 w 1248"/>
                <a:gd name="T17" fmla="*/ 0 h 1583"/>
                <a:gd name="T18" fmla="*/ 0 w 1248"/>
                <a:gd name="T19" fmla="*/ 0 h 1583"/>
                <a:gd name="T20" fmla="*/ 0 w 1248"/>
                <a:gd name="T21" fmla="*/ 0 h 1583"/>
                <a:gd name="T22" fmla="*/ 0 w 1248"/>
                <a:gd name="T23" fmla="*/ 0 h 1583"/>
                <a:gd name="T24" fmla="*/ 0 w 1248"/>
                <a:gd name="T25" fmla="*/ 0 h 1583"/>
                <a:gd name="T26" fmla="*/ 0 w 1248"/>
                <a:gd name="T27" fmla="*/ 0 h 1583"/>
                <a:gd name="T28" fmla="*/ 0 w 1248"/>
                <a:gd name="T29" fmla="*/ 0 h 1583"/>
                <a:gd name="T30" fmla="*/ 0 w 1248"/>
                <a:gd name="T31" fmla="*/ 0 h 1583"/>
                <a:gd name="T32" fmla="*/ 0 w 1248"/>
                <a:gd name="T33" fmla="*/ 0 h 1583"/>
                <a:gd name="T34" fmla="*/ 0 w 1248"/>
                <a:gd name="T35" fmla="*/ 0 h 1583"/>
                <a:gd name="T36" fmla="*/ 0 w 1248"/>
                <a:gd name="T37" fmla="*/ 0 h 1583"/>
                <a:gd name="T38" fmla="*/ 0 w 1248"/>
                <a:gd name="T39" fmla="*/ 0 h 1583"/>
                <a:gd name="T40" fmla="*/ 0 w 1248"/>
                <a:gd name="T41" fmla="*/ 0 h 1583"/>
                <a:gd name="T42" fmla="*/ 0 w 1248"/>
                <a:gd name="T43" fmla="*/ 0 h 1583"/>
                <a:gd name="T44" fmla="*/ 0 w 1248"/>
                <a:gd name="T45" fmla="*/ 0 h 1583"/>
                <a:gd name="T46" fmla="*/ 0 w 1248"/>
                <a:gd name="T47" fmla="*/ 0 h 1583"/>
                <a:gd name="T48" fmla="*/ 0 w 1248"/>
                <a:gd name="T49" fmla="*/ 0 h 1583"/>
                <a:gd name="T50" fmla="*/ 0 w 1248"/>
                <a:gd name="T51" fmla="*/ 0 h 1583"/>
                <a:gd name="T52" fmla="*/ 0 w 1248"/>
                <a:gd name="T53" fmla="*/ 0 h 1583"/>
                <a:gd name="T54" fmla="*/ 0 w 1248"/>
                <a:gd name="T55" fmla="*/ 0 h 1583"/>
                <a:gd name="T56" fmla="*/ 0 w 1248"/>
                <a:gd name="T57" fmla="*/ 0 h 1583"/>
                <a:gd name="T58" fmla="*/ 0 w 1248"/>
                <a:gd name="T59" fmla="*/ 0 h 1583"/>
                <a:gd name="T60" fmla="*/ 0 w 1248"/>
                <a:gd name="T61" fmla="*/ 0 h 1583"/>
                <a:gd name="T62" fmla="*/ 0 w 1248"/>
                <a:gd name="T63" fmla="*/ 0 h 1583"/>
                <a:gd name="T64" fmla="*/ 0 w 1248"/>
                <a:gd name="T65" fmla="*/ 0 h 1583"/>
                <a:gd name="T66" fmla="*/ 0 w 1248"/>
                <a:gd name="T67" fmla="*/ 0 h 1583"/>
                <a:gd name="T68" fmla="*/ 0 w 1248"/>
                <a:gd name="T69" fmla="*/ 0 h 1583"/>
                <a:gd name="T70" fmla="*/ 0 w 1248"/>
                <a:gd name="T71" fmla="*/ 0 h 1583"/>
                <a:gd name="T72" fmla="*/ 0 w 1248"/>
                <a:gd name="T73" fmla="*/ 0 h 1583"/>
                <a:gd name="T74" fmla="*/ 0 w 1248"/>
                <a:gd name="T75" fmla="*/ 0 h 1583"/>
                <a:gd name="T76" fmla="*/ 0 w 1248"/>
                <a:gd name="T77" fmla="*/ 0 h 1583"/>
                <a:gd name="T78" fmla="*/ 0 w 1248"/>
                <a:gd name="T79" fmla="*/ 0 h 1583"/>
                <a:gd name="T80" fmla="*/ 0 w 1248"/>
                <a:gd name="T81" fmla="*/ 0 h 1583"/>
                <a:gd name="T82" fmla="*/ 0 w 1248"/>
                <a:gd name="T83" fmla="*/ 0 h 1583"/>
                <a:gd name="T84" fmla="*/ 0 w 1248"/>
                <a:gd name="T85" fmla="*/ 0 h 1583"/>
                <a:gd name="T86" fmla="*/ 0 w 1248"/>
                <a:gd name="T87" fmla="*/ 0 h 1583"/>
                <a:gd name="T88" fmla="*/ 0 w 1248"/>
                <a:gd name="T89" fmla="*/ 0 h 1583"/>
                <a:gd name="T90" fmla="*/ 0 w 1248"/>
                <a:gd name="T91" fmla="*/ 0 h 1583"/>
                <a:gd name="T92" fmla="*/ 0 w 1248"/>
                <a:gd name="T93" fmla="*/ 0 h 1583"/>
                <a:gd name="T94" fmla="*/ 0 w 1248"/>
                <a:gd name="T95" fmla="*/ 0 h 1583"/>
                <a:gd name="T96" fmla="*/ 0 w 1248"/>
                <a:gd name="T97" fmla="*/ 0 h 1583"/>
                <a:gd name="T98" fmla="*/ 0 w 1248"/>
                <a:gd name="T99" fmla="*/ 0 h 1583"/>
                <a:gd name="T100" fmla="*/ 0 w 1248"/>
                <a:gd name="T101" fmla="*/ 0 h 1583"/>
                <a:gd name="T102" fmla="*/ 0 w 1248"/>
                <a:gd name="T103" fmla="*/ 0 h 1583"/>
                <a:gd name="T104" fmla="*/ 0 w 1248"/>
                <a:gd name="T105" fmla="*/ 0 h 1583"/>
                <a:gd name="T106" fmla="*/ 0 w 1248"/>
                <a:gd name="T107" fmla="*/ 0 h 1583"/>
                <a:gd name="T108" fmla="*/ 0 w 1248"/>
                <a:gd name="T109" fmla="*/ 0 h 1583"/>
                <a:gd name="T110" fmla="*/ 0 w 1248"/>
                <a:gd name="T111" fmla="*/ 0 h 1583"/>
                <a:gd name="T112" fmla="*/ 0 w 1248"/>
                <a:gd name="T113" fmla="*/ 0 h 1583"/>
                <a:gd name="T114" fmla="*/ 0 w 1248"/>
                <a:gd name="T115" fmla="*/ 0 h 1583"/>
                <a:gd name="T116" fmla="*/ 0 w 1248"/>
                <a:gd name="T117" fmla="*/ 0 h 1583"/>
                <a:gd name="T118" fmla="*/ 0 w 1248"/>
                <a:gd name="T119" fmla="*/ 0 h 1583"/>
                <a:gd name="T120" fmla="*/ 0 w 1248"/>
                <a:gd name="T121" fmla="*/ 0 h 1583"/>
                <a:gd name="T122" fmla="*/ 0 w 1248"/>
                <a:gd name="T123" fmla="*/ 0 h 15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48" h="1583">
                  <a:moveTo>
                    <a:pt x="166" y="520"/>
                  </a:moveTo>
                  <a:lnTo>
                    <a:pt x="140" y="567"/>
                  </a:lnTo>
                  <a:lnTo>
                    <a:pt x="113" y="615"/>
                  </a:lnTo>
                  <a:lnTo>
                    <a:pt x="90" y="663"/>
                  </a:lnTo>
                  <a:lnTo>
                    <a:pt x="68" y="714"/>
                  </a:lnTo>
                  <a:lnTo>
                    <a:pt x="50" y="766"/>
                  </a:lnTo>
                  <a:lnTo>
                    <a:pt x="32" y="817"/>
                  </a:lnTo>
                  <a:lnTo>
                    <a:pt x="18" y="869"/>
                  </a:lnTo>
                  <a:lnTo>
                    <a:pt x="9" y="920"/>
                  </a:lnTo>
                  <a:lnTo>
                    <a:pt x="5" y="960"/>
                  </a:lnTo>
                  <a:lnTo>
                    <a:pt x="0" y="1000"/>
                  </a:lnTo>
                  <a:lnTo>
                    <a:pt x="0" y="1039"/>
                  </a:lnTo>
                  <a:lnTo>
                    <a:pt x="5" y="1079"/>
                  </a:lnTo>
                  <a:lnTo>
                    <a:pt x="14" y="1123"/>
                  </a:lnTo>
                  <a:lnTo>
                    <a:pt x="18" y="1162"/>
                  </a:lnTo>
                  <a:lnTo>
                    <a:pt x="27" y="1202"/>
                  </a:lnTo>
                  <a:lnTo>
                    <a:pt x="41" y="1242"/>
                  </a:lnTo>
                  <a:lnTo>
                    <a:pt x="41" y="1246"/>
                  </a:lnTo>
                  <a:lnTo>
                    <a:pt x="41" y="1242"/>
                  </a:lnTo>
                  <a:lnTo>
                    <a:pt x="50" y="1285"/>
                  </a:lnTo>
                  <a:lnTo>
                    <a:pt x="59" y="1325"/>
                  </a:lnTo>
                  <a:lnTo>
                    <a:pt x="72" y="1365"/>
                  </a:lnTo>
                  <a:lnTo>
                    <a:pt x="86" y="1404"/>
                  </a:lnTo>
                  <a:lnTo>
                    <a:pt x="104" y="1444"/>
                  </a:lnTo>
                  <a:lnTo>
                    <a:pt x="126" y="1480"/>
                  </a:lnTo>
                  <a:lnTo>
                    <a:pt x="148" y="1515"/>
                  </a:lnTo>
                  <a:lnTo>
                    <a:pt x="180" y="1547"/>
                  </a:lnTo>
                  <a:lnTo>
                    <a:pt x="202" y="1563"/>
                  </a:lnTo>
                  <a:lnTo>
                    <a:pt x="234" y="1575"/>
                  </a:lnTo>
                  <a:lnTo>
                    <a:pt x="265" y="1579"/>
                  </a:lnTo>
                  <a:lnTo>
                    <a:pt x="301" y="1583"/>
                  </a:lnTo>
                  <a:lnTo>
                    <a:pt x="337" y="1579"/>
                  </a:lnTo>
                  <a:lnTo>
                    <a:pt x="373" y="1571"/>
                  </a:lnTo>
                  <a:lnTo>
                    <a:pt x="409" y="1563"/>
                  </a:lnTo>
                  <a:lnTo>
                    <a:pt x="440" y="1551"/>
                  </a:lnTo>
                  <a:lnTo>
                    <a:pt x="458" y="1543"/>
                  </a:lnTo>
                  <a:lnTo>
                    <a:pt x="472" y="1535"/>
                  </a:lnTo>
                  <a:lnTo>
                    <a:pt x="490" y="1523"/>
                  </a:lnTo>
                  <a:lnTo>
                    <a:pt x="503" y="1512"/>
                  </a:lnTo>
                  <a:lnTo>
                    <a:pt x="525" y="1484"/>
                  </a:lnTo>
                  <a:lnTo>
                    <a:pt x="543" y="1448"/>
                  </a:lnTo>
                  <a:lnTo>
                    <a:pt x="557" y="1412"/>
                  </a:lnTo>
                  <a:lnTo>
                    <a:pt x="570" y="1373"/>
                  </a:lnTo>
                  <a:lnTo>
                    <a:pt x="579" y="1333"/>
                  </a:lnTo>
                  <a:lnTo>
                    <a:pt x="588" y="1297"/>
                  </a:lnTo>
                  <a:lnTo>
                    <a:pt x="588" y="1289"/>
                  </a:lnTo>
                  <a:lnTo>
                    <a:pt x="588" y="1281"/>
                  </a:lnTo>
                  <a:lnTo>
                    <a:pt x="588" y="1277"/>
                  </a:lnTo>
                  <a:lnTo>
                    <a:pt x="588" y="1270"/>
                  </a:lnTo>
                  <a:lnTo>
                    <a:pt x="588" y="1262"/>
                  </a:lnTo>
                  <a:lnTo>
                    <a:pt x="588" y="1258"/>
                  </a:lnTo>
                  <a:lnTo>
                    <a:pt x="588" y="1250"/>
                  </a:lnTo>
                  <a:lnTo>
                    <a:pt x="584" y="1242"/>
                  </a:lnTo>
                  <a:lnTo>
                    <a:pt x="579" y="1218"/>
                  </a:lnTo>
                  <a:lnTo>
                    <a:pt x="575" y="1202"/>
                  </a:lnTo>
                  <a:lnTo>
                    <a:pt x="570" y="1190"/>
                  </a:lnTo>
                  <a:lnTo>
                    <a:pt x="566" y="1178"/>
                  </a:lnTo>
                  <a:lnTo>
                    <a:pt x="566" y="1166"/>
                  </a:lnTo>
                  <a:lnTo>
                    <a:pt x="561" y="1154"/>
                  </a:lnTo>
                  <a:lnTo>
                    <a:pt x="561" y="1139"/>
                  </a:lnTo>
                  <a:lnTo>
                    <a:pt x="557" y="1119"/>
                  </a:lnTo>
                  <a:lnTo>
                    <a:pt x="557" y="1115"/>
                  </a:lnTo>
                  <a:lnTo>
                    <a:pt x="557" y="1103"/>
                  </a:lnTo>
                  <a:lnTo>
                    <a:pt x="557" y="1087"/>
                  </a:lnTo>
                  <a:lnTo>
                    <a:pt x="557" y="1071"/>
                  </a:lnTo>
                  <a:lnTo>
                    <a:pt x="557" y="1055"/>
                  </a:lnTo>
                  <a:lnTo>
                    <a:pt x="557" y="1039"/>
                  </a:lnTo>
                  <a:lnTo>
                    <a:pt x="557" y="1028"/>
                  </a:lnTo>
                  <a:lnTo>
                    <a:pt x="552" y="1020"/>
                  </a:lnTo>
                  <a:lnTo>
                    <a:pt x="552" y="996"/>
                  </a:lnTo>
                  <a:lnTo>
                    <a:pt x="552" y="976"/>
                  </a:lnTo>
                  <a:lnTo>
                    <a:pt x="552" y="952"/>
                  </a:lnTo>
                  <a:lnTo>
                    <a:pt x="557" y="928"/>
                  </a:lnTo>
                  <a:lnTo>
                    <a:pt x="557" y="905"/>
                  </a:lnTo>
                  <a:lnTo>
                    <a:pt x="561" y="885"/>
                  </a:lnTo>
                  <a:lnTo>
                    <a:pt x="566" y="861"/>
                  </a:lnTo>
                  <a:lnTo>
                    <a:pt x="570" y="841"/>
                  </a:lnTo>
                  <a:lnTo>
                    <a:pt x="579" y="809"/>
                  </a:lnTo>
                  <a:lnTo>
                    <a:pt x="593" y="774"/>
                  </a:lnTo>
                  <a:lnTo>
                    <a:pt x="611" y="742"/>
                  </a:lnTo>
                  <a:lnTo>
                    <a:pt x="629" y="714"/>
                  </a:lnTo>
                  <a:lnTo>
                    <a:pt x="651" y="682"/>
                  </a:lnTo>
                  <a:lnTo>
                    <a:pt x="673" y="655"/>
                  </a:lnTo>
                  <a:lnTo>
                    <a:pt x="700" y="627"/>
                  </a:lnTo>
                  <a:lnTo>
                    <a:pt x="727" y="603"/>
                  </a:lnTo>
                  <a:lnTo>
                    <a:pt x="763" y="611"/>
                  </a:lnTo>
                  <a:lnTo>
                    <a:pt x="795" y="615"/>
                  </a:lnTo>
                  <a:lnTo>
                    <a:pt x="826" y="619"/>
                  </a:lnTo>
                  <a:lnTo>
                    <a:pt x="853" y="627"/>
                  </a:lnTo>
                  <a:lnTo>
                    <a:pt x="884" y="631"/>
                  </a:lnTo>
                  <a:lnTo>
                    <a:pt x="925" y="643"/>
                  </a:lnTo>
                  <a:lnTo>
                    <a:pt x="970" y="655"/>
                  </a:lnTo>
                  <a:lnTo>
                    <a:pt x="1023" y="674"/>
                  </a:lnTo>
                  <a:lnTo>
                    <a:pt x="1028" y="674"/>
                  </a:lnTo>
                  <a:lnTo>
                    <a:pt x="1037" y="670"/>
                  </a:lnTo>
                  <a:lnTo>
                    <a:pt x="1046" y="670"/>
                  </a:lnTo>
                  <a:lnTo>
                    <a:pt x="1059" y="666"/>
                  </a:lnTo>
                  <a:lnTo>
                    <a:pt x="1073" y="666"/>
                  </a:lnTo>
                  <a:lnTo>
                    <a:pt x="1082" y="663"/>
                  </a:lnTo>
                  <a:lnTo>
                    <a:pt x="1091" y="663"/>
                  </a:lnTo>
                  <a:lnTo>
                    <a:pt x="1095" y="663"/>
                  </a:lnTo>
                  <a:lnTo>
                    <a:pt x="1118" y="655"/>
                  </a:lnTo>
                  <a:lnTo>
                    <a:pt x="1136" y="651"/>
                  </a:lnTo>
                  <a:lnTo>
                    <a:pt x="1154" y="647"/>
                  </a:lnTo>
                  <a:lnTo>
                    <a:pt x="1172" y="643"/>
                  </a:lnTo>
                  <a:lnTo>
                    <a:pt x="1185" y="635"/>
                  </a:lnTo>
                  <a:lnTo>
                    <a:pt x="1203" y="627"/>
                  </a:lnTo>
                  <a:lnTo>
                    <a:pt x="1225" y="615"/>
                  </a:lnTo>
                  <a:lnTo>
                    <a:pt x="1248" y="603"/>
                  </a:lnTo>
                  <a:lnTo>
                    <a:pt x="1248" y="591"/>
                  </a:lnTo>
                  <a:lnTo>
                    <a:pt x="1243" y="567"/>
                  </a:lnTo>
                  <a:lnTo>
                    <a:pt x="1234" y="536"/>
                  </a:lnTo>
                  <a:lnTo>
                    <a:pt x="1216" y="500"/>
                  </a:lnTo>
                  <a:lnTo>
                    <a:pt x="1194" y="456"/>
                  </a:lnTo>
                  <a:lnTo>
                    <a:pt x="1167" y="413"/>
                  </a:lnTo>
                  <a:lnTo>
                    <a:pt x="1136" y="369"/>
                  </a:lnTo>
                  <a:lnTo>
                    <a:pt x="1104" y="325"/>
                  </a:lnTo>
                  <a:lnTo>
                    <a:pt x="1104" y="329"/>
                  </a:lnTo>
                  <a:lnTo>
                    <a:pt x="1104" y="325"/>
                  </a:lnTo>
                  <a:lnTo>
                    <a:pt x="1100" y="325"/>
                  </a:lnTo>
                  <a:lnTo>
                    <a:pt x="1100" y="321"/>
                  </a:lnTo>
                  <a:lnTo>
                    <a:pt x="1095" y="317"/>
                  </a:lnTo>
                  <a:lnTo>
                    <a:pt x="1095" y="313"/>
                  </a:lnTo>
                  <a:lnTo>
                    <a:pt x="1086" y="298"/>
                  </a:lnTo>
                  <a:lnTo>
                    <a:pt x="1082" y="282"/>
                  </a:lnTo>
                  <a:lnTo>
                    <a:pt x="1077" y="266"/>
                  </a:lnTo>
                  <a:lnTo>
                    <a:pt x="1082" y="246"/>
                  </a:lnTo>
                  <a:lnTo>
                    <a:pt x="1082" y="230"/>
                  </a:lnTo>
                  <a:lnTo>
                    <a:pt x="1086" y="214"/>
                  </a:lnTo>
                  <a:lnTo>
                    <a:pt x="1095" y="198"/>
                  </a:lnTo>
                  <a:lnTo>
                    <a:pt x="1100" y="178"/>
                  </a:lnTo>
                  <a:lnTo>
                    <a:pt x="1100" y="167"/>
                  </a:lnTo>
                  <a:lnTo>
                    <a:pt x="1104" y="151"/>
                  </a:lnTo>
                  <a:lnTo>
                    <a:pt x="1109" y="139"/>
                  </a:lnTo>
                  <a:lnTo>
                    <a:pt x="1109" y="127"/>
                  </a:lnTo>
                  <a:lnTo>
                    <a:pt x="1113" y="111"/>
                  </a:lnTo>
                  <a:lnTo>
                    <a:pt x="1113" y="99"/>
                  </a:lnTo>
                  <a:lnTo>
                    <a:pt x="1118" y="87"/>
                  </a:lnTo>
                  <a:lnTo>
                    <a:pt x="1118" y="75"/>
                  </a:lnTo>
                  <a:lnTo>
                    <a:pt x="1113" y="63"/>
                  </a:lnTo>
                  <a:lnTo>
                    <a:pt x="1095" y="52"/>
                  </a:lnTo>
                  <a:lnTo>
                    <a:pt x="1068" y="36"/>
                  </a:lnTo>
                  <a:lnTo>
                    <a:pt x="1041" y="24"/>
                  </a:lnTo>
                  <a:lnTo>
                    <a:pt x="1010" y="12"/>
                  </a:lnTo>
                  <a:lnTo>
                    <a:pt x="988" y="4"/>
                  </a:lnTo>
                  <a:lnTo>
                    <a:pt x="965" y="0"/>
                  </a:lnTo>
                  <a:lnTo>
                    <a:pt x="956" y="4"/>
                  </a:lnTo>
                  <a:lnTo>
                    <a:pt x="952" y="12"/>
                  </a:lnTo>
                  <a:lnTo>
                    <a:pt x="947" y="24"/>
                  </a:lnTo>
                  <a:lnTo>
                    <a:pt x="943" y="36"/>
                  </a:lnTo>
                  <a:lnTo>
                    <a:pt x="934" y="52"/>
                  </a:lnTo>
                  <a:lnTo>
                    <a:pt x="929" y="63"/>
                  </a:lnTo>
                  <a:lnTo>
                    <a:pt x="925" y="75"/>
                  </a:lnTo>
                  <a:lnTo>
                    <a:pt x="925" y="83"/>
                  </a:lnTo>
                  <a:lnTo>
                    <a:pt x="925" y="71"/>
                  </a:lnTo>
                  <a:lnTo>
                    <a:pt x="925" y="63"/>
                  </a:lnTo>
                  <a:lnTo>
                    <a:pt x="925" y="52"/>
                  </a:lnTo>
                  <a:lnTo>
                    <a:pt x="920" y="36"/>
                  </a:lnTo>
                  <a:lnTo>
                    <a:pt x="920" y="28"/>
                  </a:lnTo>
                  <a:lnTo>
                    <a:pt x="920" y="16"/>
                  </a:lnTo>
                  <a:lnTo>
                    <a:pt x="920" y="12"/>
                  </a:lnTo>
                  <a:lnTo>
                    <a:pt x="916" y="8"/>
                  </a:lnTo>
                  <a:lnTo>
                    <a:pt x="902" y="4"/>
                  </a:lnTo>
                  <a:lnTo>
                    <a:pt x="880" y="4"/>
                  </a:lnTo>
                  <a:lnTo>
                    <a:pt x="853" y="4"/>
                  </a:lnTo>
                  <a:lnTo>
                    <a:pt x="826" y="8"/>
                  </a:lnTo>
                  <a:lnTo>
                    <a:pt x="804" y="12"/>
                  </a:lnTo>
                  <a:lnTo>
                    <a:pt x="781" y="16"/>
                  </a:lnTo>
                  <a:lnTo>
                    <a:pt x="763" y="20"/>
                  </a:lnTo>
                  <a:lnTo>
                    <a:pt x="759" y="24"/>
                  </a:lnTo>
                  <a:lnTo>
                    <a:pt x="754" y="36"/>
                  </a:lnTo>
                  <a:lnTo>
                    <a:pt x="754" y="59"/>
                  </a:lnTo>
                  <a:lnTo>
                    <a:pt x="750" y="91"/>
                  </a:lnTo>
                  <a:lnTo>
                    <a:pt x="745" y="131"/>
                  </a:lnTo>
                  <a:lnTo>
                    <a:pt x="736" y="167"/>
                  </a:lnTo>
                  <a:lnTo>
                    <a:pt x="727" y="194"/>
                  </a:lnTo>
                  <a:lnTo>
                    <a:pt x="718" y="206"/>
                  </a:lnTo>
                  <a:lnTo>
                    <a:pt x="709" y="214"/>
                  </a:lnTo>
                  <a:lnTo>
                    <a:pt x="696" y="218"/>
                  </a:lnTo>
                  <a:lnTo>
                    <a:pt x="682" y="218"/>
                  </a:lnTo>
                  <a:lnTo>
                    <a:pt x="665" y="218"/>
                  </a:lnTo>
                  <a:lnTo>
                    <a:pt x="638" y="218"/>
                  </a:lnTo>
                  <a:lnTo>
                    <a:pt x="606" y="222"/>
                  </a:lnTo>
                  <a:lnTo>
                    <a:pt x="570" y="230"/>
                  </a:lnTo>
                  <a:lnTo>
                    <a:pt x="530" y="238"/>
                  </a:lnTo>
                  <a:lnTo>
                    <a:pt x="494" y="246"/>
                  </a:lnTo>
                  <a:lnTo>
                    <a:pt x="454" y="258"/>
                  </a:lnTo>
                  <a:lnTo>
                    <a:pt x="422" y="266"/>
                  </a:lnTo>
                  <a:lnTo>
                    <a:pt x="409" y="270"/>
                  </a:lnTo>
                  <a:lnTo>
                    <a:pt x="395" y="270"/>
                  </a:lnTo>
                  <a:lnTo>
                    <a:pt x="386" y="266"/>
                  </a:lnTo>
                  <a:lnTo>
                    <a:pt x="377" y="258"/>
                  </a:lnTo>
                  <a:lnTo>
                    <a:pt x="359" y="242"/>
                  </a:lnTo>
                  <a:lnTo>
                    <a:pt x="346" y="214"/>
                  </a:lnTo>
                  <a:lnTo>
                    <a:pt x="328" y="186"/>
                  </a:lnTo>
                  <a:lnTo>
                    <a:pt x="315" y="159"/>
                  </a:lnTo>
                  <a:lnTo>
                    <a:pt x="297" y="135"/>
                  </a:lnTo>
                  <a:lnTo>
                    <a:pt x="274" y="111"/>
                  </a:lnTo>
                  <a:lnTo>
                    <a:pt x="270" y="111"/>
                  </a:lnTo>
                  <a:lnTo>
                    <a:pt x="261" y="111"/>
                  </a:lnTo>
                  <a:lnTo>
                    <a:pt x="252" y="111"/>
                  </a:lnTo>
                  <a:lnTo>
                    <a:pt x="238" y="115"/>
                  </a:lnTo>
                  <a:lnTo>
                    <a:pt x="225" y="119"/>
                  </a:lnTo>
                  <a:lnTo>
                    <a:pt x="216" y="119"/>
                  </a:lnTo>
                  <a:lnTo>
                    <a:pt x="207" y="123"/>
                  </a:lnTo>
                  <a:lnTo>
                    <a:pt x="198" y="127"/>
                  </a:lnTo>
                  <a:lnTo>
                    <a:pt x="180" y="135"/>
                  </a:lnTo>
                  <a:lnTo>
                    <a:pt x="162" y="147"/>
                  </a:lnTo>
                  <a:lnTo>
                    <a:pt x="144" y="159"/>
                  </a:lnTo>
                  <a:lnTo>
                    <a:pt x="131" y="171"/>
                  </a:lnTo>
                  <a:lnTo>
                    <a:pt x="117" y="186"/>
                  </a:lnTo>
                  <a:lnTo>
                    <a:pt x="108" y="194"/>
                  </a:lnTo>
                  <a:lnTo>
                    <a:pt x="104" y="206"/>
                  </a:lnTo>
                  <a:lnTo>
                    <a:pt x="104" y="210"/>
                  </a:lnTo>
                  <a:lnTo>
                    <a:pt x="108" y="214"/>
                  </a:lnTo>
                  <a:lnTo>
                    <a:pt x="113" y="222"/>
                  </a:lnTo>
                  <a:lnTo>
                    <a:pt x="117" y="230"/>
                  </a:lnTo>
                  <a:lnTo>
                    <a:pt x="126" y="238"/>
                  </a:lnTo>
                  <a:lnTo>
                    <a:pt x="131" y="246"/>
                  </a:lnTo>
                  <a:lnTo>
                    <a:pt x="135" y="254"/>
                  </a:lnTo>
                  <a:lnTo>
                    <a:pt x="140" y="262"/>
                  </a:lnTo>
                  <a:lnTo>
                    <a:pt x="144" y="266"/>
                  </a:lnTo>
                  <a:lnTo>
                    <a:pt x="157" y="286"/>
                  </a:lnTo>
                  <a:lnTo>
                    <a:pt x="171" y="301"/>
                  </a:lnTo>
                  <a:lnTo>
                    <a:pt x="180" y="317"/>
                  </a:lnTo>
                  <a:lnTo>
                    <a:pt x="189" y="333"/>
                  </a:lnTo>
                  <a:lnTo>
                    <a:pt x="193" y="349"/>
                  </a:lnTo>
                  <a:lnTo>
                    <a:pt x="198" y="369"/>
                  </a:lnTo>
                  <a:lnTo>
                    <a:pt x="202" y="389"/>
                  </a:lnTo>
                  <a:lnTo>
                    <a:pt x="207" y="417"/>
                  </a:lnTo>
                  <a:lnTo>
                    <a:pt x="207" y="424"/>
                  </a:lnTo>
                  <a:lnTo>
                    <a:pt x="202" y="436"/>
                  </a:lnTo>
                  <a:lnTo>
                    <a:pt x="202" y="444"/>
                  </a:lnTo>
                  <a:lnTo>
                    <a:pt x="198" y="456"/>
                  </a:lnTo>
                  <a:lnTo>
                    <a:pt x="193" y="464"/>
                  </a:lnTo>
                  <a:lnTo>
                    <a:pt x="189" y="476"/>
                  </a:lnTo>
                  <a:lnTo>
                    <a:pt x="189" y="484"/>
                  </a:lnTo>
                  <a:lnTo>
                    <a:pt x="184" y="492"/>
                  </a:lnTo>
                  <a:lnTo>
                    <a:pt x="166" y="520"/>
                  </a:lnTo>
                  <a:close/>
                </a:path>
              </a:pathLst>
            </a:custGeom>
            <a:solidFill>
              <a:srgbClr val="CC0000"/>
            </a:solidFill>
            <a:ln w="6350" cmpd="sng">
              <a:solidFill>
                <a:srgbClr val="000000"/>
              </a:solidFill>
              <a:round/>
              <a:headEnd/>
              <a:tailEnd/>
            </a:ln>
          </p:spPr>
          <p:txBody>
            <a:bodyPr/>
            <a:lstStyle/>
            <a:p>
              <a:endParaRPr lang="it-IT"/>
            </a:p>
          </p:txBody>
        </p:sp>
        <p:sp>
          <p:nvSpPr>
            <p:cNvPr id="206871" name="Freeform 44"/>
            <p:cNvSpPr>
              <a:spLocks/>
            </p:cNvSpPr>
            <p:nvPr/>
          </p:nvSpPr>
          <p:spPr bwMode="auto">
            <a:xfrm>
              <a:off x="554" y="2286"/>
              <a:ext cx="372" cy="472"/>
            </a:xfrm>
            <a:custGeom>
              <a:avLst/>
              <a:gdLst>
                <a:gd name="T0" fmla="*/ 0 w 1248"/>
                <a:gd name="T1" fmla="*/ 0 h 1583"/>
                <a:gd name="T2" fmla="*/ 0 w 1248"/>
                <a:gd name="T3" fmla="*/ 0 h 1583"/>
                <a:gd name="T4" fmla="*/ 0 w 1248"/>
                <a:gd name="T5" fmla="*/ 0 h 1583"/>
                <a:gd name="T6" fmla="*/ 0 w 1248"/>
                <a:gd name="T7" fmla="*/ 0 h 1583"/>
                <a:gd name="T8" fmla="*/ 0 w 1248"/>
                <a:gd name="T9" fmla="*/ 0 h 1583"/>
                <a:gd name="T10" fmla="*/ 0 w 1248"/>
                <a:gd name="T11" fmla="*/ 0 h 1583"/>
                <a:gd name="T12" fmla="*/ 0 w 1248"/>
                <a:gd name="T13" fmla="*/ 0 h 1583"/>
                <a:gd name="T14" fmla="*/ 0 w 1248"/>
                <a:gd name="T15" fmla="*/ 0 h 1583"/>
                <a:gd name="T16" fmla="*/ 0 w 1248"/>
                <a:gd name="T17" fmla="*/ 0 h 1583"/>
                <a:gd name="T18" fmla="*/ 0 w 1248"/>
                <a:gd name="T19" fmla="*/ 0 h 1583"/>
                <a:gd name="T20" fmla="*/ 0 w 1248"/>
                <a:gd name="T21" fmla="*/ 0 h 1583"/>
                <a:gd name="T22" fmla="*/ 0 w 1248"/>
                <a:gd name="T23" fmla="*/ 0 h 1583"/>
                <a:gd name="T24" fmla="*/ 0 w 1248"/>
                <a:gd name="T25" fmla="*/ 0 h 1583"/>
                <a:gd name="T26" fmla="*/ 0 w 1248"/>
                <a:gd name="T27" fmla="*/ 0 h 1583"/>
                <a:gd name="T28" fmla="*/ 0 w 1248"/>
                <a:gd name="T29" fmla="*/ 0 h 1583"/>
                <a:gd name="T30" fmla="*/ 0 w 1248"/>
                <a:gd name="T31" fmla="*/ 0 h 1583"/>
                <a:gd name="T32" fmla="*/ 0 w 1248"/>
                <a:gd name="T33" fmla="*/ 0 h 1583"/>
                <a:gd name="T34" fmla="*/ 0 w 1248"/>
                <a:gd name="T35" fmla="*/ 0 h 1583"/>
                <a:gd name="T36" fmla="*/ 0 w 1248"/>
                <a:gd name="T37" fmla="*/ 0 h 1583"/>
                <a:gd name="T38" fmla="*/ 0 w 1248"/>
                <a:gd name="T39" fmla="*/ 0 h 1583"/>
                <a:gd name="T40" fmla="*/ 0 w 1248"/>
                <a:gd name="T41" fmla="*/ 0 h 1583"/>
                <a:gd name="T42" fmla="*/ 0 w 1248"/>
                <a:gd name="T43" fmla="*/ 0 h 1583"/>
                <a:gd name="T44" fmla="*/ 0 w 1248"/>
                <a:gd name="T45" fmla="*/ 0 h 1583"/>
                <a:gd name="T46" fmla="*/ 0 w 1248"/>
                <a:gd name="T47" fmla="*/ 0 h 1583"/>
                <a:gd name="T48" fmla="*/ 0 w 1248"/>
                <a:gd name="T49" fmla="*/ 0 h 1583"/>
                <a:gd name="T50" fmla="*/ 0 w 1248"/>
                <a:gd name="T51" fmla="*/ 0 h 1583"/>
                <a:gd name="T52" fmla="*/ 0 w 1248"/>
                <a:gd name="T53" fmla="*/ 0 h 1583"/>
                <a:gd name="T54" fmla="*/ 0 w 1248"/>
                <a:gd name="T55" fmla="*/ 0 h 1583"/>
                <a:gd name="T56" fmla="*/ 0 w 1248"/>
                <a:gd name="T57" fmla="*/ 0 h 1583"/>
                <a:gd name="T58" fmla="*/ 0 w 1248"/>
                <a:gd name="T59" fmla="*/ 0 h 1583"/>
                <a:gd name="T60" fmla="*/ 0 w 1248"/>
                <a:gd name="T61" fmla="*/ 0 h 1583"/>
                <a:gd name="T62" fmla="*/ 0 w 1248"/>
                <a:gd name="T63" fmla="*/ 0 h 1583"/>
                <a:gd name="T64" fmla="*/ 0 w 1248"/>
                <a:gd name="T65" fmla="*/ 0 h 1583"/>
                <a:gd name="T66" fmla="*/ 0 w 1248"/>
                <a:gd name="T67" fmla="*/ 0 h 1583"/>
                <a:gd name="T68" fmla="*/ 0 w 1248"/>
                <a:gd name="T69" fmla="*/ 0 h 1583"/>
                <a:gd name="T70" fmla="*/ 0 w 1248"/>
                <a:gd name="T71" fmla="*/ 0 h 1583"/>
                <a:gd name="T72" fmla="*/ 0 w 1248"/>
                <a:gd name="T73" fmla="*/ 0 h 1583"/>
                <a:gd name="T74" fmla="*/ 0 w 1248"/>
                <a:gd name="T75" fmla="*/ 0 h 1583"/>
                <a:gd name="T76" fmla="*/ 0 w 1248"/>
                <a:gd name="T77" fmla="*/ 0 h 1583"/>
                <a:gd name="T78" fmla="*/ 0 w 1248"/>
                <a:gd name="T79" fmla="*/ 0 h 1583"/>
                <a:gd name="T80" fmla="*/ 0 w 1248"/>
                <a:gd name="T81" fmla="*/ 0 h 1583"/>
                <a:gd name="T82" fmla="*/ 0 w 1248"/>
                <a:gd name="T83" fmla="*/ 0 h 1583"/>
                <a:gd name="T84" fmla="*/ 0 w 1248"/>
                <a:gd name="T85" fmla="*/ 0 h 1583"/>
                <a:gd name="T86" fmla="*/ 0 w 1248"/>
                <a:gd name="T87" fmla="*/ 0 h 1583"/>
                <a:gd name="T88" fmla="*/ 0 w 1248"/>
                <a:gd name="T89" fmla="*/ 0 h 1583"/>
                <a:gd name="T90" fmla="*/ 0 w 1248"/>
                <a:gd name="T91" fmla="*/ 0 h 1583"/>
                <a:gd name="T92" fmla="*/ 0 w 1248"/>
                <a:gd name="T93" fmla="*/ 0 h 1583"/>
                <a:gd name="T94" fmla="*/ 0 w 1248"/>
                <a:gd name="T95" fmla="*/ 0 h 1583"/>
                <a:gd name="T96" fmla="*/ 0 w 1248"/>
                <a:gd name="T97" fmla="*/ 0 h 1583"/>
                <a:gd name="T98" fmla="*/ 0 w 1248"/>
                <a:gd name="T99" fmla="*/ 0 h 1583"/>
                <a:gd name="T100" fmla="*/ 0 w 1248"/>
                <a:gd name="T101" fmla="*/ 0 h 1583"/>
                <a:gd name="T102" fmla="*/ 0 w 1248"/>
                <a:gd name="T103" fmla="*/ 0 h 1583"/>
                <a:gd name="T104" fmla="*/ 0 w 1248"/>
                <a:gd name="T105" fmla="*/ 0 h 1583"/>
                <a:gd name="T106" fmla="*/ 0 w 1248"/>
                <a:gd name="T107" fmla="*/ 0 h 1583"/>
                <a:gd name="T108" fmla="*/ 0 w 1248"/>
                <a:gd name="T109" fmla="*/ 0 h 1583"/>
                <a:gd name="T110" fmla="*/ 0 w 1248"/>
                <a:gd name="T111" fmla="*/ 0 h 1583"/>
                <a:gd name="T112" fmla="*/ 0 w 1248"/>
                <a:gd name="T113" fmla="*/ 0 h 1583"/>
                <a:gd name="T114" fmla="*/ 0 w 1248"/>
                <a:gd name="T115" fmla="*/ 0 h 1583"/>
                <a:gd name="T116" fmla="*/ 0 w 1248"/>
                <a:gd name="T117" fmla="*/ 0 h 15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48" h="1583">
                  <a:moveTo>
                    <a:pt x="166" y="520"/>
                  </a:moveTo>
                  <a:lnTo>
                    <a:pt x="140" y="567"/>
                  </a:lnTo>
                  <a:lnTo>
                    <a:pt x="113" y="615"/>
                  </a:lnTo>
                  <a:lnTo>
                    <a:pt x="90" y="663"/>
                  </a:lnTo>
                  <a:lnTo>
                    <a:pt x="68" y="714"/>
                  </a:lnTo>
                  <a:lnTo>
                    <a:pt x="50" y="766"/>
                  </a:lnTo>
                  <a:lnTo>
                    <a:pt x="32" y="817"/>
                  </a:lnTo>
                  <a:lnTo>
                    <a:pt x="18" y="869"/>
                  </a:lnTo>
                  <a:lnTo>
                    <a:pt x="9" y="920"/>
                  </a:lnTo>
                  <a:lnTo>
                    <a:pt x="5" y="960"/>
                  </a:lnTo>
                  <a:lnTo>
                    <a:pt x="0" y="1000"/>
                  </a:lnTo>
                  <a:lnTo>
                    <a:pt x="0" y="1039"/>
                  </a:lnTo>
                  <a:lnTo>
                    <a:pt x="5" y="1079"/>
                  </a:lnTo>
                  <a:lnTo>
                    <a:pt x="14" y="1123"/>
                  </a:lnTo>
                  <a:lnTo>
                    <a:pt x="18" y="1162"/>
                  </a:lnTo>
                  <a:lnTo>
                    <a:pt x="27" y="1202"/>
                  </a:lnTo>
                  <a:lnTo>
                    <a:pt x="41" y="1242"/>
                  </a:lnTo>
                  <a:lnTo>
                    <a:pt x="41" y="1246"/>
                  </a:lnTo>
                  <a:lnTo>
                    <a:pt x="41" y="1242"/>
                  </a:lnTo>
                  <a:lnTo>
                    <a:pt x="50" y="1285"/>
                  </a:lnTo>
                  <a:lnTo>
                    <a:pt x="59" y="1325"/>
                  </a:lnTo>
                  <a:lnTo>
                    <a:pt x="72" y="1365"/>
                  </a:lnTo>
                  <a:lnTo>
                    <a:pt x="86" y="1404"/>
                  </a:lnTo>
                  <a:lnTo>
                    <a:pt x="104" y="1444"/>
                  </a:lnTo>
                  <a:lnTo>
                    <a:pt x="126" y="1480"/>
                  </a:lnTo>
                  <a:lnTo>
                    <a:pt x="148" y="1515"/>
                  </a:lnTo>
                  <a:lnTo>
                    <a:pt x="180" y="1547"/>
                  </a:lnTo>
                  <a:lnTo>
                    <a:pt x="202" y="1563"/>
                  </a:lnTo>
                  <a:lnTo>
                    <a:pt x="234" y="1575"/>
                  </a:lnTo>
                  <a:lnTo>
                    <a:pt x="265" y="1579"/>
                  </a:lnTo>
                  <a:lnTo>
                    <a:pt x="301" y="1583"/>
                  </a:lnTo>
                  <a:lnTo>
                    <a:pt x="337" y="1579"/>
                  </a:lnTo>
                  <a:lnTo>
                    <a:pt x="373" y="1571"/>
                  </a:lnTo>
                  <a:lnTo>
                    <a:pt x="409" y="1563"/>
                  </a:lnTo>
                  <a:lnTo>
                    <a:pt x="440" y="1551"/>
                  </a:lnTo>
                  <a:lnTo>
                    <a:pt x="458" y="1543"/>
                  </a:lnTo>
                  <a:lnTo>
                    <a:pt x="472" y="1535"/>
                  </a:lnTo>
                  <a:lnTo>
                    <a:pt x="490" y="1523"/>
                  </a:lnTo>
                  <a:lnTo>
                    <a:pt x="503" y="1512"/>
                  </a:lnTo>
                  <a:lnTo>
                    <a:pt x="525" y="1484"/>
                  </a:lnTo>
                  <a:lnTo>
                    <a:pt x="543" y="1448"/>
                  </a:lnTo>
                  <a:lnTo>
                    <a:pt x="557" y="1412"/>
                  </a:lnTo>
                  <a:lnTo>
                    <a:pt x="570" y="1373"/>
                  </a:lnTo>
                  <a:lnTo>
                    <a:pt x="579" y="1333"/>
                  </a:lnTo>
                  <a:lnTo>
                    <a:pt x="588" y="1297"/>
                  </a:lnTo>
                  <a:lnTo>
                    <a:pt x="588" y="1289"/>
                  </a:lnTo>
                  <a:lnTo>
                    <a:pt x="588" y="1281"/>
                  </a:lnTo>
                  <a:lnTo>
                    <a:pt x="588" y="1277"/>
                  </a:lnTo>
                  <a:lnTo>
                    <a:pt x="588" y="1270"/>
                  </a:lnTo>
                  <a:lnTo>
                    <a:pt x="588" y="1262"/>
                  </a:lnTo>
                  <a:lnTo>
                    <a:pt x="588" y="1258"/>
                  </a:lnTo>
                  <a:lnTo>
                    <a:pt x="588" y="1250"/>
                  </a:lnTo>
                  <a:lnTo>
                    <a:pt x="584" y="1242"/>
                  </a:lnTo>
                  <a:lnTo>
                    <a:pt x="579" y="1218"/>
                  </a:lnTo>
                  <a:lnTo>
                    <a:pt x="575" y="1202"/>
                  </a:lnTo>
                  <a:lnTo>
                    <a:pt x="570" y="1190"/>
                  </a:lnTo>
                  <a:lnTo>
                    <a:pt x="566" y="1178"/>
                  </a:lnTo>
                  <a:lnTo>
                    <a:pt x="566" y="1166"/>
                  </a:lnTo>
                  <a:lnTo>
                    <a:pt x="561" y="1154"/>
                  </a:lnTo>
                  <a:lnTo>
                    <a:pt x="561" y="1139"/>
                  </a:lnTo>
                  <a:lnTo>
                    <a:pt x="557" y="1119"/>
                  </a:lnTo>
                  <a:lnTo>
                    <a:pt x="557" y="1115"/>
                  </a:lnTo>
                  <a:lnTo>
                    <a:pt x="557" y="1103"/>
                  </a:lnTo>
                  <a:lnTo>
                    <a:pt x="557" y="1087"/>
                  </a:lnTo>
                  <a:lnTo>
                    <a:pt x="557" y="1071"/>
                  </a:lnTo>
                  <a:lnTo>
                    <a:pt x="557" y="1055"/>
                  </a:lnTo>
                  <a:lnTo>
                    <a:pt x="557" y="1039"/>
                  </a:lnTo>
                  <a:lnTo>
                    <a:pt x="557" y="1028"/>
                  </a:lnTo>
                  <a:lnTo>
                    <a:pt x="552" y="1020"/>
                  </a:lnTo>
                  <a:lnTo>
                    <a:pt x="552" y="996"/>
                  </a:lnTo>
                  <a:lnTo>
                    <a:pt x="552" y="976"/>
                  </a:lnTo>
                  <a:lnTo>
                    <a:pt x="552" y="952"/>
                  </a:lnTo>
                  <a:lnTo>
                    <a:pt x="557" y="928"/>
                  </a:lnTo>
                  <a:lnTo>
                    <a:pt x="557" y="905"/>
                  </a:lnTo>
                  <a:lnTo>
                    <a:pt x="561" y="885"/>
                  </a:lnTo>
                  <a:lnTo>
                    <a:pt x="566" y="861"/>
                  </a:lnTo>
                  <a:lnTo>
                    <a:pt x="570" y="841"/>
                  </a:lnTo>
                  <a:lnTo>
                    <a:pt x="579" y="809"/>
                  </a:lnTo>
                  <a:lnTo>
                    <a:pt x="593" y="774"/>
                  </a:lnTo>
                  <a:lnTo>
                    <a:pt x="611" y="742"/>
                  </a:lnTo>
                  <a:lnTo>
                    <a:pt x="629" y="714"/>
                  </a:lnTo>
                  <a:lnTo>
                    <a:pt x="651" y="682"/>
                  </a:lnTo>
                  <a:lnTo>
                    <a:pt x="673" y="655"/>
                  </a:lnTo>
                  <a:lnTo>
                    <a:pt x="700" y="627"/>
                  </a:lnTo>
                  <a:lnTo>
                    <a:pt x="727" y="603"/>
                  </a:lnTo>
                  <a:lnTo>
                    <a:pt x="763" y="611"/>
                  </a:lnTo>
                  <a:lnTo>
                    <a:pt x="795" y="615"/>
                  </a:lnTo>
                  <a:lnTo>
                    <a:pt x="826" y="619"/>
                  </a:lnTo>
                  <a:lnTo>
                    <a:pt x="853" y="627"/>
                  </a:lnTo>
                  <a:lnTo>
                    <a:pt x="884" y="631"/>
                  </a:lnTo>
                  <a:lnTo>
                    <a:pt x="925" y="643"/>
                  </a:lnTo>
                  <a:lnTo>
                    <a:pt x="970" y="655"/>
                  </a:lnTo>
                  <a:lnTo>
                    <a:pt x="1023" y="674"/>
                  </a:lnTo>
                  <a:lnTo>
                    <a:pt x="1028" y="674"/>
                  </a:lnTo>
                  <a:lnTo>
                    <a:pt x="1037" y="670"/>
                  </a:lnTo>
                  <a:lnTo>
                    <a:pt x="1046" y="670"/>
                  </a:lnTo>
                  <a:lnTo>
                    <a:pt x="1059" y="666"/>
                  </a:lnTo>
                  <a:lnTo>
                    <a:pt x="1073" y="666"/>
                  </a:lnTo>
                  <a:lnTo>
                    <a:pt x="1082" y="663"/>
                  </a:lnTo>
                  <a:lnTo>
                    <a:pt x="1091" y="663"/>
                  </a:lnTo>
                  <a:lnTo>
                    <a:pt x="1095" y="663"/>
                  </a:lnTo>
                  <a:lnTo>
                    <a:pt x="1118" y="655"/>
                  </a:lnTo>
                  <a:lnTo>
                    <a:pt x="1136" y="651"/>
                  </a:lnTo>
                  <a:lnTo>
                    <a:pt x="1154" y="647"/>
                  </a:lnTo>
                  <a:lnTo>
                    <a:pt x="1172" y="643"/>
                  </a:lnTo>
                  <a:lnTo>
                    <a:pt x="1185" y="635"/>
                  </a:lnTo>
                  <a:lnTo>
                    <a:pt x="1203" y="627"/>
                  </a:lnTo>
                  <a:lnTo>
                    <a:pt x="1225" y="615"/>
                  </a:lnTo>
                  <a:lnTo>
                    <a:pt x="1248" y="603"/>
                  </a:lnTo>
                  <a:lnTo>
                    <a:pt x="1248" y="591"/>
                  </a:lnTo>
                  <a:lnTo>
                    <a:pt x="1243" y="567"/>
                  </a:lnTo>
                  <a:lnTo>
                    <a:pt x="1234" y="536"/>
                  </a:lnTo>
                  <a:lnTo>
                    <a:pt x="1216" y="500"/>
                  </a:lnTo>
                  <a:lnTo>
                    <a:pt x="1194" y="456"/>
                  </a:lnTo>
                  <a:lnTo>
                    <a:pt x="1167" y="413"/>
                  </a:lnTo>
                  <a:lnTo>
                    <a:pt x="1136" y="369"/>
                  </a:lnTo>
                  <a:lnTo>
                    <a:pt x="1104" y="325"/>
                  </a:lnTo>
                  <a:lnTo>
                    <a:pt x="1104" y="329"/>
                  </a:lnTo>
                  <a:lnTo>
                    <a:pt x="1104" y="325"/>
                  </a:lnTo>
                  <a:lnTo>
                    <a:pt x="1100" y="325"/>
                  </a:lnTo>
                  <a:lnTo>
                    <a:pt x="1100" y="321"/>
                  </a:lnTo>
                  <a:lnTo>
                    <a:pt x="1095" y="317"/>
                  </a:lnTo>
                  <a:lnTo>
                    <a:pt x="1095" y="313"/>
                  </a:lnTo>
                  <a:lnTo>
                    <a:pt x="1086" y="298"/>
                  </a:lnTo>
                  <a:lnTo>
                    <a:pt x="1082" y="282"/>
                  </a:lnTo>
                  <a:lnTo>
                    <a:pt x="1077" y="266"/>
                  </a:lnTo>
                  <a:lnTo>
                    <a:pt x="1082" y="246"/>
                  </a:lnTo>
                  <a:lnTo>
                    <a:pt x="1082" y="230"/>
                  </a:lnTo>
                  <a:lnTo>
                    <a:pt x="1086" y="214"/>
                  </a:lnTo>
                  <a:lnTo>
                    <a:pt x="1095" y="198"/>
                  </a:lnTo>
                  <a:lnTo>
                    <a:pt x="1100" y="178"/>
                  </a:lnTo>
                  <a:lnTo>
                    <a:pt x="1100" y="167"/>
                  </a:lnTo>
                  <a:lnTo>
                    <a:pt x="1104" y="151"/>
                  </a:lnTo>
                  <a:lnTo>
                    <a:pt x="1109" y="139"/>
                  </a:lnTo>
                  <a:lnTo>
                    <a:pt x="1109" y="127"/>
                  </a:lnTo>
                  <a:lnTo>
                    <a:pt x="1113" y="111"/>
                  </a:lnTo>
                  <a:lnTo>
                    <a:pt x="1113" y="99"/>
                  </a:lnTo>
                  <a:lnTo>
                    <a:pt x="1118" y="87"/>
                  </a:lnTo>
                  <a:lnTo>
                    <a:pt x="1118" y="75"/>
                  </a:lnTo>
                  <a:lnTo>
                    <a:pt x="1113" y="63"/>
                  </a:lnTo>
                  <a:lnTo>
                    <a:pt x="1095" y="52"/>
                  </a:lnTo>
                  <a:lnTo>
                    <a:pt x="1068" y="36"/>
                  </a:lnTo>
                  <a:lnTo>
                    <a:pt x="1041" y="24"/>
                  </a:lnTo>
                  <a:lnTo>
                    <a:pt x="1010" y="12"/>
                  </a:lnTo>
                  <a:lnTo>
                    <a:pt x="988" y="4"/>
                  </a:lnTo>
                  <a:lnTo>
                    <a:pt x="965" y="0"/>
                  </a:lnTo>
                  <a:lnTo>
                    <a:pt x="956" y="4"/>
                  </a:lnTo>
                  <a:lnTo>
                    <a:pt x="952" y="12"/>
                  </a:lnTo>
                  <a:lnTo>
                    <a:pt x="947" y="24"/>
                  </a:lnTo>
                  <a:lnTo>
                    <a:pt x="943" y="36"/>
                  </a:lnTo>
                  <a:lnTo>
                    <a:pt x="934" y="52"/>
                  </a:lnTo>
                  <a:lnTo>
                    <a:pt x="929" y="63"/>
                  </a:lnTo>
                  <a:lnTo>
                    <a:pt x="925" y="75"/>
                  </a:lnTo>
                  <a:lnTo>
                    <a:pt x="925" y="83"/>
                  </a:lnTo>
                  <a:lnTo>
                    <a:pt x="925" y="71"/>
                  </a:lnTo>
                  <a:lnTo>
                    <a:pt x="925" y="63"/>
                  </a:lnTo>
                  <a:lnTo>
                    <a:pt x="925" y="52"/>
                  </a:lnTo>
                  <a:lnTo>
                    <a:pt x="920" y="36"/>
                  </a:lnTo>
                  <a:lnTo>
                    <a:pt x="920" y="28"/>
                  </a:lnTo>
                  <a:lnTo>
                    <a:pt x="920" y="16"/>
                  </a:lnTo>
                  <a:lnTo>
                    <a:pt x="920" y="12"/>
                  </a:lnTo>
                  <a:lnTo>
                    <a:pt x="916" y="8"/>
                  </a:lnTo>
                  <a:lnTo>
                    <a:pt x="902" y="4"/>
                  </a:lnTo>
                  <a:lnTo>
                    <a:pt x="880" y="4"/>
                  </a:lnTo>
                  <a:lnTo>
                    <a:pt x="853" y="4"/>
                  </a:lnTo>
                  <a:lnTo>
                    <a:pt x="826" y="8"/>
                  </a:lnTo>
                  <a:lnTo>
                    <a:pt x="804" y="12"/>
                  </a:lnTo>
                  <a:lnTo>
                    <a:pt x="781" y="16"/>
                  </a:lnTo>
                  <a:lnTo>
                    <a:pt x="763" y="20"/>
                  </a:lnTo>
                  <a:lnTo>
                    <a:pt x="759" y="24"/>
                  </a:lnTo>
                  <a:lnTo>
                    <a:pt x="754" y="36"/>
                  </a:lnTo>
                  <a:lnTo>
                    <a:pt x="754" y="59"/>
                  </a:lnTo>
                  <a:lnTo>
                    <a:pt x="750" y="91"/>
                  </a:lnTo>
                  <a:lnTo>
                    <a:pt x="745" y="131"/>
                  </a:lnTo>
                  <a:lnTo>
                    <a:pt x="736" y="167"/>
                  </a:lnTo>
                  <a:lnTo>
                    <a:pt x="727" y="194"/>
                  </a:lnTo>
                  <a:lnTo>
                    <a:pt x="718" y="206"/>
                  </a:lnTo>
                  <a:lnTo>
                    <a:pt x="709" y="214"/>
                  </a:lnTo>
                  <a:lnTo>
                    <a:pt x="696" y="218"/>
                  </a:lnTo>
                  <a:lnTo>
                    <a:pt x="682" y="218"/>
                  </a:lnTo>
                  <a:lnTo>
                    <a:pt x="665" y="218"/>
                  </a:lnTo>
                  <a:lnTo>
                    <a:pt x="638" y="218"/>
                  </a:lnTo>
                  <a:lnTo>
                    <a:pt x="606" y="222"/>
                  </a:lnTo>
                  <a:lnTo>
                    <a:pt x="570" y="230"/>
                  </a:lnTo>
                  <a:lnTo>
                    <a:pt x="530" y="238"/>
                  </a:lnTo>
                  <a:lnTo>
                    <a:pt x="494" y="246"/>
                  </a:lnTo>
                  <a:lnTo>
                    <a:pt x="454" y="258"/>
                  </a:lnTo>
                  <a:lnTo>
                    <a:pt x="422" y="266"/>
                  </a:lnTo>
                  <a:lnTo>
                    <a:pt x="409" y="270"/>
                  </a:lnTo>
                  <a:lnTo>
                    <a:pt x="395" y="270"/>
                  </a:lnTo>
                  <a:lnTo>
                    <a:pt x="386" y="266"/>
                  </a:lnTo>
                  <a:lnTo>
                    <a:pt x="377" y="258"/>
                  </a:lnTo>
                  <a:lnTo>
                    <a:pt x="359" y="242"/>
                  </a:lnTo>
                  <a:lnTo>
                    <a:pt x="346" y="214"/>
                  </a:lnTo>
                  <a:lnTo>
                    <a:pt x="328" y="186"/>
                  </a:lnTo>
                  <a:lnTo>
                    <a:pt x="315" y="159"/>
                  </a:lnTo>
                  <a:lnTo>
                    <a:pt x="297" y="135"/>
                  </a:lnTo>
                  <a:lnTo>
                    <a:pt x="274" y="111"/>
                  </a:lnTo>
                  <a:lnTo>
                    <a:pt x="270" y="111"/>
                  </a:lnTo>
                  <a:lnTo>
                    <a:pt x="261" y="111"/>
                  </a:lnTo>
                  <a:lnTo>
                    <a:pt x="252" y="111"/>
                  </a:lnTo>
                  <a:lnTo>
                    <a:pt x="238" y="115"/>
                  </a:lnTo>
                  <a:lnTo>
                    <a:pt x="225" y="119"/>
                  </a:lnTo>
                  <a:lnTo>
                    <a:pt x="216" y="119"/>
                  </a:lnTo>
                  <a:lnTo>
                    <a:pt x="207" y="123"/>
                  </a:lnTo>
                  <a:lnTo>
                    <a:pt x="198" y="127"/>
                  </a:lnTo>
                  <a:lnTo>
                    <a:pt x="180" y="135"/>
                  </a:lnTo>
                  <a:lnTo>
                    <a:pt x="162" y="147"/>
                  </a:lnTo>
                  <a:lnTo>
                    <a:pt x="144" y="159"/>
                  </a:lnTo>
                  <a:lnTo>
                    <a:pt x="131" y="171"/>
                  </a:lnTo>
                  <a:lnTo>
                    <a:pt x="117" y="186"/>
                  </a:lnTo>
                  <a:lnTo>
                    <a:pt x="108" y="194"/>
                  </a:lnTo>
                  <a:lnTo>
                    <a:pt x="104" y="206"/>
                  </a:lnTo>
                  <a:lnTo>
                    <a:pt x="104" y="210"/>
                  </a:lnTo>
                  <a:lnTo>
                    <a:pt x="108" y="214"/>
                  </a:lnTo>
                  <a:lnTo>
                    <a:pt x="113" y="222"/>
                  </a:lnTo>
                  <a:lnTo>
                    <a:pt x="117" y="230"/>
                  </a:lnTo>
                  <a:lnTo>
                    <a:pt x="126" y="238"/>
                  </a:lnTo>
                  <a:lnTo>
                    <a:pt x="131" y="246"/>
                  </a:lnTo>
                  <a:lnTo>
                    <a:pt x="135" y="254"/>
                  </a:lnTo>
                  <a:lnTo>
                    <a:pt x="140" y="262"/>
                  </a:lnTo>
                  <a:lnTo>
                    <a:pt x="144" y="266"/>
                  </a:lnTo>
                  <a:lnTo>
                    <a:pt x="157" y="286"/>
                  </a:lnTo>
                  <a:lnTo>
                    <a:pt x="171" y="301"/>
                  </a:lnTo>
                  <a:lnTo>
                    <a:pt x="180" y="317"/>
                  </a:lnTo>
                  <a:lnTo>
                    <a:pt x="189" y="333"/>
                  </a:lnTo>
                  <a:lnTo>
                    <a:pt x="193" y="349"/>
                  </a:lnTo>
                  <a:lnTo>
                    <a:pt x="198" y="369"/>
                  </a:lnTo>
                  <a:lnTo>
                    <a:pt x="202" y="389"/>
                  </a:lnTo>
                  <a:lnTo>
                    <a:pt x="207" y="417"/>
                  </a:lnTo>
                  <a:lnTo>
                    <a:pt x="207" y="424"/>
                  </a:lnTo>
                  <a:lnTo>
                    <a:pt x="202" y="436"/>
                  </a:lnTo>
                  <a:lnTo>
                    <a:pt x="202" y="444"/>
                  </a:lnTo>
                  <a:lnTo>
                    <a:pt x="198" y="456"/>
                  </a:lnTo>
                  <a:lnTo>
                    <a:pt x="193" y="464"/>
                  </a:lnTo>
                  <a:lnTo>
                    <a:pt x="189" y="476"/>
                  </a:lnTo>
                  <a:lnTo>
                    <a:pt x="189" y="484"/>
                  </a:lnTo>
                  <a:lnTo>
                    <a:pt x="184" y="492"/>
                  </a:lnTo>
                  <a:lnTo>
                    <a:pt x="166" y="520"/>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872" name="Freeform 45"/>
            <p:cNvSpPr>
              <a:spLocks/>
            </p:cNvSpPr>
            <p:nvPr/>
          </p:nvSpPr>
          <p:spPr bwMode="auto">
            <a:xfrm>
              <a:off x="711" y="2443"/>
              <a:ext cx="303" cy="324"/>
            </a:xfrm>
            <a:custGeom>
              <a:avLst/>
              <a:gdLst>
                <a:gd name="T0" fmla="*/ 0 w 1014"/>
                <a:gd name="T1" fmla="*/ 0 h 1087"/>
                <a:gd name="T2" fmla="*/ 0 w 1014"/>
                <a:gd name="T3" fmla="*/ 0 h 1087"/>
                <a:gd name="T4" fmla="*/ 0 w 1014"/>
                <a:gd name="T5" fmla="*/ 0 h 1087"/>
                <a:gd name="T6" fmla="*/ 0 w 1014"/>
                <a:gd name="T7" fmla="*/ 0 h 1087"/>
                <a:gd name="T8" fmla="*/ 0 w 1014"/>
                <a:gd name="T9" fmla="*/ 0 h 1087"/>
                <a:gd name="T10" fmla="*/ 0 w 1014"/>
                <a:gd name="T11" fmla="*/ 0 h 1087"/>
                <a:gd name="T12" fmla="*/ 0 w 1014"/>
                <a:gd name="T13" fmla="*/ 0 h 1087"/>
                <a:gd name="T14" fmla="*/ 0 w 1014"/>
                <a:gd name="T15" fmla="*/ 0 h 1087"/>
                <a:gd name="T16" fmla="*/ 0 w 1014"/>
                <a:gd name="T17" fmla="*/ 0 h 1087"/>
                <a:gd name="T18" fmla="*/ 0 w 1014"/>
                <a:gd name="T19" fmla="*/ 0 h 1087"/>
                <a:gd name="T20" fmla="*/ 0 w 1014"/>
                <a:gd name="T21" fmla="*/ 0 h 1087"/>
                <a:gd name="T22" fmla="*/ 0 w 1014"/>
                <a:gd name="T23" fmla="*/ 0 h 1087"/>
                <a:gd name="T24" fmla="*/ 0 w 1014"/>
                <a:gd name="T25" fmla="*/ 0 h 1087"/>
                <a:gd name="T26" fmla="*/ 0 w 1014"/>
                <a:gd name="T27" fmla="*/ 0 h 1087"/>
                <a:gd name="T28" fmla="*/ 0 w 1014"/>
                <a:gd name="T29" fmla="*/ 0 h 1087"/>
                <a:gd name="T30" fmla="*/ 0 w 1014"/>
                <a:gd name="T31" fmla="*/ 0 h 1087"/>
                <a:gd name="T32" fmla="*/ 0 w 1014"/>
                <a:gd name="T33" fmla="*/ 0 h 1087"/>
                <a:gd name="T34" fmla="*/ 0 w 1014"/>
                <a:gd name="T35" fmla="*/ 0 h 1087"/>
                <a:gd name="T36" fmla="*/ 0 w 1014"/>
                <a:gd name="T37" fmla="*/ 0 h 1087"/>
                <a:gd name="T38" fmla="*/ 0 w 1014"/>
                <a:gd name="T39" fmla="*/ 0 h 1087"/>
                <a:gd name="T40" fmla="*/ 0 w 1014"/>
                <a:gd name="T41" fmla="*/ 0 h 1087"/>
                <a:gd name="T42" fmla="*/ 0 w 1014"/>
                <a:gd name="T43" fmla="*/ 0 h 1087"/>
                <a:gd name="T44" fmla="*/ 0 w 1014"/>
                <a:gd name="T45" fmla="*/ 0 h 1087"/>
                <a:gd name="T46" fmla="*/ 0 w 1014"/>
                <a:gd name="T47" fmla="*/ 0 h 1087"/>
                <a:gd name="T48" fmla="*/ 0 w 1014"/>
                <a:gd name="T49" fmla="*/ 0 h 1087"/>
                <a:gd name="T50" fmla="*/ 0 w 1014"/>
                <a:gd name="T51" fmla="*/ 0 h 1087"/>
                <a:gd name="T52" fmla="*/ 0 w 1014"/>
                <a:gd name="T53" fmla="*/ 0 h 1087"/>
                <a:gd name="T54" fmla="*/ 0 w 1014"/>
                <a:gd name="T55" fmla="*/ 0 h 1087"/>
                <a:gd name="T56" fmla="*/ 0 w 1014"/>
                <a:gd name="T57" fmla="*/ 0 h 1087"/>
                <a:gd name="T58" fmla="*/ 0 w 1014"/>
                <a:gd name="T59" fmla="*/ 0 h 1087"/>
                <a:gd name="T60" fmla="*/ 0 w 1014"/>
                <a:gd name="T61" fmla="*/ 0 h 1087"/>
                <a:gd name="T62" fmla="*/ 0 w 1014"/>
                <a:gd name="T63" fmla="*/ 0 h 1087"/>
                <a:gd name="T64" fmla="*/ 0 w 1014"/>
                <a:gd name="T65" fmla="*/ 0 h 1087"/>
                <a:gd name="T66" fmla="*/ 0 w 1014"/>
                <a:gd name="T67" fmla="*/ 0 h 1087"/>
                <a:gd name="T68" fmla="*/ 0 w 1014"/>
                <a:gd name="T69" fmla="*/ 0 h 1087"/>
                <a:gd name="T70" fmla="*/ 0 w 1014"/>
                <a:gd name="T71" fmla="*/ 0 h 1087"/>
                <a:gd name="T72" fmla="*/ 0 w 1014"/>
                <a:gd name="T73" fmla="*/ 0 h 1087"/>
                <a:gd name="T74" fmla="*/ 0 w 1014"/>
                <a:gd name="T75" fmla="*/ 0 h 1087"/>
                <a:gd name="T76" fmla="*/ 0 w 1014"/>
                <a:gd name="T77" fmla="*/ 0 h 1087"/>
                <a:gd name="T78" fmla="*/ 0 w 1014"/>
                <a:gd name="T79" fmla="*/ 0 h 1087"/>
                <a:gd name="T80" fmla="*/ 0 w 1014"/>
                <a:gd name="T81" fmla="*/ 0 h 1087"/>
                <a:gd name="T82" fmla="*/ 0 w 1014"/>
                <a:gd name="T83" fmla="*/ 0 h 1087"/>
                <a:gd name="T84" fmla="*/ 0 w 1014"/>
                <a:gd name="T85" fmla="*/ 0 h 1087"/>
                <a:gd name="T86" fmla="*/ 0 w 1014"/>
                <a:gd name="T87" fmla="*/ 0 h 1087"/>
                <a:gd name="T88" fmla="*/ 0 w 1014"/>
                <a:gd name="T89" fmla="*/ 0 h 1087"/>
                <a:gd name="T90" fmla="*/ 0 w 1014"/>
                <a:gd name="T91" fmla="*/ 0 h 1087"/>
                <a:gd name="T92" fmla="*/ 0 w 1014"/>
                <a:gd name="T93" fmla="*/ 0 h 1087"/>
                <a:gd name="T94" fmla="*/ 0 w 1014"/>
                <a:gd name="T95" fmla="*/ 0 h 1087"/>
                <a:gd name="T96" fmla="*/ 0 w 1014"/>
                <a:gd name="T97" fmla="*/ 0 h 1087"/>
                <a:gd name="T98" fmla="*/ 0 w 1014"/>
                <a:gd name="T99" fmla="*/ 0 h 1087"/>
                <a:gd name="T100" fmla="*/ 0 w 1014"/>
                <a:gd name="T101" fmla="*/ 0 h 1087"/>
                <a:gd name="T102" fmla="*/ 0 w 1014"/>
                <a:gd name="T103" fmla="*/ 0 h 1087"/>
                <a:gd name="T104" fmla="*/ 0 w 1014"/>
                <a:gd name="T105" fmla="*/ 0 h 1087"/>
                <a:gd name="T106" fmla="*/ 0 w 1014"/>
                <a:gd name="T107" fmla="*/ 0 h 1087"/>
                <a:gd name="T108" fmla="*/ 0 w 1014"/>
                <a:gd name="T109" fmla="*/ 0 h 1087"/>
                <a:gd name="T110" fmla="*/ 0 w 1014"/>
                <a:gd name="T111" fmla="*/ 0 h 10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14" h="1087">
                  <a:moveTo>
                    <a:pt x="99" y="190"/>
                  </a:moveTo>
                  <a:lnTo>
                    <a:pt x="112" y="174"/>
                  </a:lnTo>
                  <a:lnTo>
                    <a:pt x="126" y="154"/>
                  </a:lnTo>
                  <a:lnTo>
                    <a:pt x="139" y="139"/>
                  </a:lnTo>
                  <a:lnTo>
                    <a:pt x="157" y="119"/>
                  </a:lnTo>
                  <a:lnTo>
                    <a:pt x="170" y="107"/>
                  </a:lnTo>
                  <a:lnTo>
                    <a:pt x="184" y="95"/>
                  </a:lnTo>
                  <a:lnTo>
                    <a:pt x="193" y="83"/>
                  </a:lnTo>
                  <a:lnTo>
                    <a:pt x="197" y="83"/>
                  </a:lnTo>
                  <a:lnTo>
                    <a:pt x="260" y="79"/>
                  </a:lnTo>
                  <a:lnTo>
                    <a:pt x="310" y="83"/>
                  </a:lnTo>
                  <a:lnTo>
                    <a:pt x="345" y="91"/>
                  </a:lnTo>
                  <a:lnTo>
                    <a:pt x="372" y="103"/>
                  </a:lnTo>
                  <a:lnTo>
                    <a:pt x="399" y="115"/>
                  </a:lnTo>
                  <a:lnTo>
                    <a:pt x="422" y="127"/>
                  </a:lnTo>
                  <a:lnTo>
                    <a:pt x="449" y="135"/>
                  </a:lnTo>
                  <a:lnTo>
                    <a:pt x="480" y="142"/>
                  </a:lnTo>
                  <a:lnTo>
                    <a:pt x="520" y="142"/>
                  </a:lnTo>
                  <a:lnTo>
                    <a:pt x="565" y="139"/>
                  </a:lnTo>
                  <a:lnTo>
                    <a:pt x="606" y="127"/>
                  </a:lnTo>
                  <a:lnTo>
                    <a:pt x="651" y="111"/>
                  </a:lnTo>
                  <a:lnTo>
                    <a:pt x="695" y="95"/>
                  </a:lnTo>
                  <a:lnTo>
                    <a:pt x="740" y="75"/>
                  </a:lnTo>
                  <a:lnTo>
                    <a:pt x="781" y="55"/>
                  </a:lnTo>
                  <a:lnTo>
                    <a:pt x="821" y="39"/>
                  </a:lnTo>
                  <a:lnTo>
                    <a:pt x="839" y="35"/>
                  </a:lnTo>
                  <a:lnTo>
                    <a:pt x="852" y="31"/>
                  </a:lnTo>
                  <a:lnTo>
                    <a:pt x="866" y="27"/>
                  </a:lnTo>
                  <a:lnTo>
                    <a:pt x="879" y="23"/>
                  </a:lnTo>
                  <a:lnTo>
                    <a:pt x="893" y="16"/>
                  </a:lnTo>
                  <a:lnTo>
                    <a:pt x="906" y="12"/>
                  </a:lnTo>
                  <a:lnTo>
                    <a:pt x="920" y="8"/>
                  </a:lnTo>
                  <a:lnTo>
                    <a:pt x="933" y="4"/>
                  </a:lnTo>
                  <a:lnTo>
                    <a:pt x="933" y="0"/>
                  </a:lnTo>
                  <a:lnTo>
                    <a:pt x="933" y="4"/>
                  </a:lnTo>
                  <a:lnTo>
                    <a:pt x="951" y="8"/>
                  </a:lnTo>
                  <a:lnTo>
                    <a:pt x="969" y="16"/>
                  </a:lnTo>
                  <a:lnTo>
                    <a:pt x="983" y="27"/>
                  </a:lnTo>
                  <a:lnTo>
                    <a:pt x="996" y="43"/>
                  </a:lnTo>
                  <a:lnTo>
                    <a:pt x="1001" y="63"/>
                  </a:lnTo>
                  <a:lnTo>
                    <a:pt x="1010" y="79"/>
                  </a:lnTo>
                  <a:lnTo>
                    <a:pt x="1010" y="99"/>
                  </a:lnTo>
                  <a:lnTo>
                    <a:pt x="1005" y="115"/>
                  </a:lnTo>
                  <a:lnTo>
                    <a:pt x="996" y="119"/>
                  </a:lnTo>
                  <a:lnTo>
                    <a:pt x="978" y="127"/>
                  </a:lnTo>
                  <a:lnTo>
                    <a:pt x="947" y="139"/>
                  </a:lnTo>
                  <a:lnTo>
                    <a:pt x="915" y="150"/>
                  </a:lnTo>
                  <a:lnTo>
                    <a:pt x="875" y="162"/>
                  </a:lnTo>
                  <a:lnTo>
                    <a:pt x="835" y="178"/>
                  </a:lnTo>
                  <a:lnTo>
                    <a:pt x="799" y="194"/>
                  </a:lnTo>
                  <a:lnTo>
                    <a:pt x="772" y="206"/>
                  </a:lnTo>
                  <a:lnTo>
                    <a:pt x="772" y="226"/>
                  </a:lnTo>
                  <a:lnTo>
                    <a:pt x="776" y="238"/>
                  </a:lnTo>
                  <a:lnTo>
                    <a:pt x="785" y="250"/>
                  </a:lnTo>
                  <a:lnTo>
                    <a:pt x="794" y="262"/>
                  </a:lnTo>
                  <a:lnTo>
                    <a:pt x="821" y="277"/>
                  </a:lnTo>
                  <a:lnTo>
                    <a:pt x="852" y="285"/>
                  </a:lnTo>
                  <a:lnTo>
                    <a:pt x="888" y="293"/>
                  </a:lnTo>
                  <a:lnTo>
                    <a:pt x="929" y="293"/>
                  </a:lnTo>
                  <a:lnTo>
                    <a:pt x="965" y="297"/>
                  </a:lnTo>
                  <a:lnTo>
                    <a:pt x="996" y="297"/>
                  </a:lnTo>
                  <a:lnTo>
                    <a:pt x="1005" y="301"/>
                  </a:lnTo>
                  <a:lnTo>
                    <a:pt x="1010" y="305"/>
                  </a:lnTo>
                  <a:lnTo>
                    <a:pt x="1010" y="313"/>
                  </a:lnTo>
                  <a:lnTo>
                    <a:pt x="1014" y="321"/>
                  </a:lnTo>
                  <a:lnTo>
                    <a:pt x="1014" y="341"/>
                  </a:lnTo>
                  <a:lnTo>
                    <a:pt x="1014" y="365"/>
                  </a:lnTo>
                  <a:lnTo>
                    <a:pt x="1005" y="384"/>
                  </a:lnTo>
                  <a:lnTo>
                    <a:pt x="1001" y="404"/>
                  </a:lnTo>
                  <a:lnTo>
                    <a:pt x="987" y="416"/>
                  </a:lnTo>
                  <a:lnTo>
                    <a:pt x="978" y="420"/>
                  </a:lnTo>
                  <a:lnTo>
                    <a:pt x="933" y="412"/>
                  </a:lnTo>
                  <a:lnTo>
                    <a:pt x="893" y="412"/>
                  </a:lnTo>
                  <a:lnTo>
                    <a:pt x="857" y="412"/>
                  </a:lnTo>
                  <a:lnTo>
                    <a:pt x="821" y="412"/>
                  </a:lnTo>
                  <a:lnTo>
                    <a:pt x="785" y="416"/>
                  </a:lnTo>
                  <a:lnTo>
                    <a:pt x="749" y="420"/>
                  </a:lnTo>
                  <a:lnTo>
                    <a:pt x="713" y="424"/>
                  </a:lnTo>
                  <a:lnTo>
                    <a:pt x="677" y="428"/>
                  </a:lnTo>
                  <a:lnTo>
                    <a:pt x="668" y="432"/>
                  </a:lnTo>
                  <a:lnTo>
                    <a:pt x="660" y="436"/>
                  </a:lnTo>
                  <a:lnTo>
                    <a:pt x="651" y="436"/>
                  </a:lnTo>
                  <a:lnTo>
                    <a:pt x="642" y="440"/>
                  </a:lnTo>
                  <a:lnTo>
                    <a:pt x="637" y="448"/>
                  </a:lnTo>
                  <a:lnTo>
                    <a:pt x="628" y="452"/>
                  </a:lnTo>
                  <a:lnTo>
                    <a:pt x="624" y="460"/>
                  </a:lnTo>
                  <a:lnTo>
                    <a:pt x="615" y="464"/>
                  </a:lnTo>
                  <a:lnTo>
                    <a:pt x="615" y="484"/>
                  </a:lnTo>
                  <a:lnTo>
                    <a:pt x="619" y="527"/>
                  </a:lnTo>
                  <a:lnTo>
                    <a:pt x="628" y="583"/>
                  </a:lnTo>
                  <a:lnTo>
                    <a:pt x="633" y="654"/>
                  </a:lnTo>
                  <a:lnTo>
                    <a:pt x="633" y="730"/>
                  </a:lnTo>
                  <a:lnTo>
                    <a:pt x="628" y="809"/>
                  </a:lnTo>
                  <a:lnTo>
                    <a:pt x="624" y="845"/>
                  </a:lnTo>
                  <a:lnTo>
                    <a:pt x="615" y="880"/>
                  </a:lnTo>
                  <a:lnTo>
                    <a:pt x="606" y="912"/>
                  </a:lnTo>
                  <a:lnTo>
                    <a:pt x="588" y="940"/>
                  </a:lnTo>
                  <a:lnTo>
                    <a:pt x="574" y="964"/>
                  </a:lnTo>
                  <a:lnTo>
                    <a:pt x="556" y="988"/>
                  </a:lnTo>
                  <a:lnTo>
                    <a:pt x="534" y="1007"/>
                  </a:lnTo>
                  <a:lnTo>
                    <a:pt x="511" y="1027"/>
                  </a:lnTo>
                  <a:lnTo>
                    <a:pt x="485" y="1043"/>
                  </a:lnTo>
                  <a:lnTo>
                    <a:pt x="458" y="1059"/>
                  </a:lnTo>
                  <a:lnTo>
                    <a:pt x="426" y="1071"/>
                  </a:lnTo>
                  <a:lnTo>
                    <a:pt x="395" y="1079"/>
                  </a:lnTo>
                  <a:lnTo>
                    <a:pt x="363" y="1083"/>
                  </a:lnTo>
                  <a:lnTo>
                    <a:pt x="336" y="1087"/>
                  </a:lnTo>
                  <a:lnTo>
                    <a:pt x="310" y="1087"/>
                  </a:lnTo>
                  <a:lnTo>
                    <a:pt x="278" y="1087"/>
                  </a:lnTo>
                  <a:lnTo>
                    <a:pt x="251" y="1087"/>
                  </a:lnTo>
                  <a:lnTo>
                    <a:pt x="224" y="1083"/>
                  </a:lnTo>
                  <a:lnTo>
                    <a:pt x="197" y="1075"/>
                  </a:lnTo>
                  <a:lnTo>
                    <a:pt x="175" y="1067"/>
                  </a:lnTo>
                  <a:lnTo>
                    <a:pt x="152" y="1059"/>
                  </a:lnTo>
                  <a:lnTo>
                    <a:pt x="135" y="1047"/>
                  </a:lnTo>
                  <a:lnTo>
                    <a:pt x="117" y="1035"/>
                  </a:lnTo>
                  <a:lnTo>
                    <a:pt x="94" y="1023"/>
                  </a:lnTo>
                  <a:lnTo>
                    <a:pt x="76" y="1011"/>
                  </a:lnTo>
                  <a:lnTo>
                    <a:pt x="58" y="999"/>
                  </a:lnTo>
                  <a:lnTo>
                    <a:pt x="40" y="988"/>
                  </a:lnTo>
                  <a:lnTo>
                    <a:pt x="18" y="976"/>
                  </a:lnTo>
                  <a:lnTo>
                    <a:pt x="18" y="972"/>
                  </a:lnTo>
                  <a:lnTo>
                    <a:pt x="13" y="972"/>
                  </a:lnTo>
                  <a:lnTo>
                    <a:pt x="9" y="968"/>
                  </a:lnTo>
                  <a:lnTo>
                    <a:pt x="4" y="968"/>
                  </a:lnTo>
                  <a:lnTo>
                    <a:pt x="4" y="964"/>
                  </a:lnTo>
                  <a:lnTo>
                    <a:pt x="0" y="964"/>
                  </a:lnTo>
                  <a:lnTo>
                    <a:pt x="0" y="960"/>
                  </a:lnTo>
                  <a:lnTo>
                    <a:pt x="0" y="956"/>
                  </a:lnTo>
                  <a:lnTo>
                    <a:pt x="0" y="952"/>
                  </a:lnTo>
                  <a:lnTo>
                    <a:pt x="9" y="936"/>
                  </a:lnTo>
                  <a:lnTo>
                    <a:pt x="13" y="912"/>
                  </a:lnTo>
                  <a:lnTo>
                    <a:pt x="27" y="884"/>
                  </a:lnTo>
                  <a:lnTo>
                    <a:pt x="36" y="857"/>
                  </a:lnTo>
                  <a:lnTo>
                    <a:pt x="45" y="825"/>
                  </a:lnTo>
                  <a:lnTo>
                    <a:pt x="54" y="797"/>
                  </a:lnTo>
                  <a:lnTo>
                    <a:pt x="58" y="769"/>
                  </a:lnTo>
                  <a:lnTo>
                    <a:pt x="58" y="761"/>
                  </a:lnTo>
                  <a:lnTo>
                    <a:pt x="58" y="753"/>
                  </a:lnTo>
                  <a:lnTo>
                    <a:pt x="58" y="746"/>
                  </a:lnTo>
                  <a:lnTo>
                    <a:pt x="58" y="738"/>
                  </a:lnTo>
                  <a:lnTo>
                    <a:pt x="58" y="730"/>
                  </a:lnTo>
                  <a:lnTo>
                    <a:pt x="58" y="718"/>
                  </a:lnTo>
                  <a:lnTo>
                    <a:pt x="58" y="710"/>
                  </a:lnTo>
                  <a:lnTo>
                    <a:pt x="54" y="702"/>
                  </a:lnTo>
                  <a:lnTo>
                    <a:pt x="49" y="682"/>
                  </a:lnTo>
                  <a:lnTo>
                    <a:pt x="45" y="662"/>
                  </a:lnTo>
                  <a:lnTo>
                    <a:pt x="36" y="646"/>
                  </a:lnTo>
                  <a:lnTo>
                    <a:pt x="31" y="626"/>
                  </a:lnTo>
                  <a:lnTo>
                    <a:pt x="31" y="607"/>
                  </a:lnTo>
                  <a:lnTo>
                    <a:pt x="27" y="587"/>
                  </a:lnTo>
                  <a:lnTo>
                    <a:pt x="27" y="567"/>
                  </a:lnTo>
                  <a:lnTo>
                    <a:pt x="22" y="547"/>
                  </a:lnTo>
                  <a:lnTo>
                    <a:pt x="22" y="511"/>
                  </a:lnTo>
                  <a:lnTo>
                    <a:pt x="22" y="476"/>
                  </a:lnTo>
                  <a:lnTo>
                    <a:pt x="22" y="440"/>
                  </a:lnTo>
                  <a:lnTo>
                    <a:pt x="22" y="400"/>
                  </a:lnTo>
                  <a:lnTo>
                    <a:pt x="27" y="365"/>
                  </a:lnTo>
                  <a:lnTo>
                    <a:pt x="36" y="329"/>
                  </a:lnTo>
                  <a:lnTo>
                    <a:pt x="45" y="293"/>
                  </a:lnTo>
                  <a:lnTo>
                    <a:pt x="63" y="258"/>
                  </a:lnTo>
                  <a:lnTo>
                    <a:pt x="99" y="190"/>
                  </a:lnTo>
                  <a:close/>
                </a:path>
              </a:pathLst>
            </a:custGeom>
            <a:solidFill>
              <a:srgbClr val="B20000"/>
            </a:solidFill>
            <a:ln w="6350" cmpd="sng">
              <a:solidFill>
                <a:srgbClr val="000000"/>
              </a:solidFill>
              <a:round/>
              <a:headEnd/>
              <a:tailEnd/>
            </a:ln>
          </p:spPr>
          <p:txBody>
            <a:bodyPr/>
            <a:lstStyle/>
            <a:p>
              <a:endParaRPr lang="it-IT"/>
            </a:p>
          </p:txBody>
        </p:sp>
        <p:sp>
          <p:nvSpPr>
            <p:cNvPr id="206873" name="Freeform 46"/>
            <p:cNvSpPr>
              <a:spLocks/>
            </p:cNvSpPr>
            <p:nvPr/>
          </p:nvSpPr>
          <p:spPr bwMode="auto">
            <a:xfrm>
              <a:off x="711" y="2443"/>
              <a:ext cx="303" cy="324"/>
            </a:xfrm>
            <a:custGeom>
              <a:avLst/>
              <a:gdLst>
                <a:gd name="T0" fmla="*/ 0 w 1014"/>
                <a:gd name="T1" fmla="*/ 0 h 1087"/>
                <a:gd name="T2" fmla="*/ 0 w 1014"/>
                <a:gd name="T3" fmla="*/ 0 h 1087"/>
                <a:gd name="T4" fmla="*/ 0 w 1014"/>
                <a:gd name="T5" fmla="*/ 0 h 1087"/>
                <a:gd name="T6" fmla="*/ 0 w 1014"/>
                <a:gd name="T7" fmla="*/ 0 h 1087"/>
                <a:gd name="T8" fmla="*/ 0 w 1014"/>
                <a:gd name="T9" fmla="*/ 0 h 1087"/>
                <a:gd name="T10" fmla="*/ 0 w 1014"/>
                <a:gd name="T11" fmla="*/ 0 h 1087"/>
                <a:gd name="T12" fmla="*/ 0 w 1014"/>
                <a:gd name="T13" fmla="*/ 0 h 1087"/>
                <a:gd name="T14" fmla="*/ 0 w 1014"/>
                <a:gd name="T15" fmla="*/ 0 h 1087"/>
                <a:gd name="T16" fmla="*/ 0 w 1014"/>
                <a:gd name="T17" fmla="*/ 0 h 1087"/>
                <a:gd name="T18" fmla="*/ 0 w 1014"/>
                <a:gd name="T19" fmla="*/ 0 h 1087"/>
                <a:gd name="T20" fmla="*/ 0 w 1014"/>
                <a:gd name="T21" fmla="*/ 0 h 1087"/>
                <a:gd name="T22" fmla="*/ 0 w 1014"/>
                <a:gd name="T23" fmla="*/ 0 h 1087"/>
                <a:gd name="T24" fmla="*/ 0 w 1014"/>
                <a:gd name="T25" fmla="*/ 0 h 1087"/>
                <a:gd name="T26" fmla="*/ 0 w 1014"/>
                <a:gd name="T27" fmla="*/ 0 h 1087"/>
                <a:gd name="T28" fmla="*/ 0 w 1014"/>
                <a:gd name="T29" fmla="*/ 0 h 1087"/>
                <a:gd name="T30" fmla="*/ 0 w 1014"/>
                <a:gd name="T31" fmla="*/ 0 h 1087"/>
                <a:gd name="T32" fmla="*/ 0 w 1014"/>
                <a:gd name="T33" fmla="*/ 0 h 1087"/>
                <a:gd name="T34" fmla="*/ 0 w 1014"/>
                <a:gd name="T35" fmla="*/ 0 h 1087"/>
                <a:gd name="T36" fmla="*/ 0 w 1014"/>
                <a:gd name="T37" fmla="*/ 0 h 1087"/>
                <a:gd name="T38" fmla="*/ 0 w 1014"/>
                <a:gd name="T39" fmla="*/ 0 h 1087"/>
                <a:gd name="T40" fmla="*/ 0 w 1014"/>
                <a:gd name="T41" fmla="*/ 0 h 1087"/>
                <a:gd name="T42" fmla="*/ 0 w 1014"/>
                <a:gd name="T43" fmla="*/ 0 h 1087"/>
                <a:gd name="T44" fmla="*/ 0 w 1014"/>
                <a:gd name="T45" fmla="*/ 0 h 1087"/>
                <a:gd name="T46" fmla="*/ 0 w 1014"/>
                <a:gd name="T47" fmla="*/ 0 h 1087"/>
                <a:gd name="T48" fmla="*/ 0 w 1014"/>
                <a:gd name="T49" fmla="*/ 0 h 1087"/>
                <a:gd name="T50" fmla="*/ 0 w 1014"/>
                <a:gd name="T51" fmla="*/ 0 h 1087"/>
                <a:gd name="T52" fmla="*/ 0 w 1014"/>
                <a:gd name="T53" fmla="*/ 0 h 1087"/>
                <a:gd name="T54" fmla="*/ 0 w 1014"/>
                <a:gd name="T55" fmla="*/ 0 h 1087"/>
                <a:gd name="T56" fmla="*/ 0 w 1014"/>
                <a:gd name="T57" fmla="*/ 0 h 1087"/>
                <a:gd name="T58" fmla="*/ 0 w 1014"/>
                <a:gd name="T59" fmla="*/ 0 h 1087"/>
                <a:gd name="T60" fmla="*/ 0 w 1014"/>
                <a:gd name="T61" fmla="*/ 0 h 1087"/>
                <a:gd name="T62" fmla="*/ 0 w 1014"/>
                <a:gd name="T63" fmla="*/ 0 h 1087"/>
                <a:gd name="T64" fmla="*/ 0 w 1014"/>
                <a:gd name="T65" fmla="*/ 0 h 1087"/>
                <a:gd name="T66" fmla="*/ 0 w 1014"/>
                <a:gd name="T67" fmla="*/ 0 h 1087"/>
                <a:gd name="T68" fmla="*/ 0 w 1014"/>
                <a:gd name="T69" fmla="*/ 0 h 1087"/>
                <a:gd name="T70" fmla="*/ 0 w 1014"/>
                <a:gd name="T71" fmla="*/ 0 h 1087"/>
                <a:gd name="T72" fmla="*/ 0 w 1014"/>
                <a:gd name="T73" fmla="*/ 0 h 1087"/>
                <a:gd name="T74" fmla="*/ 0 w 1014"/>
                <a:gd name="T75" fmla="*/ 0 h 1087"/>
                <a:gd name="T76" fmla="*/ 0 w 1014"/>
                <a:gd name="T77" fmla="*/ 0 h 1087"/>
                <a:gd name="T78" fmla="*/ 0 w 1014"/>
                <a:gd name="T79" fmla="*/ 0 h 1087"/>
                <a:gd name="T80" fmla="*/ 0 w 1014"/>
                <a:gd name="T81" fmla="*/ 0 h 1087"/>
                <a:gd name="T82" fmla="*/ 0 w 1014"/>
                <a:gd name="T83" fmla="*/ 0 h 1087"/>
                <a:gd name="T84" fmla="*/ 0 w 1014"/>
                <a:gd name="T85" fmla="*/ 0 h 1087"/>
                <a:gd name="T86" fmla="*/ 0 w 1014"/>
                <a:gd name="T87" fmla="*/ 0 h 1087"/>
                <a:gd name="T88" fmla="*/ 0 w 1014"/>
                <a:gd name="T89" fmla="*/ 0 h 1087"/>
                <a:gd name="T90" fmla="*/ 0 w 1014"/>
                <a:gd name="T91" fmla="*/ 0 h 1087"/>
                <a:gd name="T92" fmla="*/ 0 w 1014"/>
                <a:gd name="T93" fmla="*/ 0 h 1087"/>
                <a:gd name="T94" fmla="*/ 0 w 1014"/>
                <a:gd name="T95" fmla="*/ 0 h 1087"/>
                <a:gd name="T96" fmla="*/ 0 w 1014"/>
                <a:gd name="T97" fmla="*/ 0 h 1087"/>
                <a:gd name="T98" fmla="*/ 0 w 1014"/>
                <a:gd name="T99" fmla="*/ 0 h 1087"/>
                <a:gd name="T100" fmla="*/ 0 w 1014"/>
                <a:gd name="T101" fmla="*/ 0 h 1087"/>
                <a:gd name="T102" fmla="*/ 0 w 1014"/>
                <a:gd name="T103" fmla="*/ 0 h 1087"/>
                <a:gd name="T104" fmla="*/ 0 w 1014"/>
                <a:gd name="T105" fmla="*/ 0 h 1087"/>
                <a:gd name="T106" fmla="*/ 0 w 1014"/>
                <a:gd name="T107" fmla="*/ 0 h 10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14" h="1087">
                  <a:moveTo>
                    <a:pt x="99" y="190"/>
                  </a:moveTo>
                  <a:lnTo>
                    <a:pt x="112" y="174"/>
                  </a:lnTo>
                  <a:lnTo>
                    <a:pt x="126" y="154"/>
                  </a:lnTo>
                  <a:lnTo>
                    <a:pt x="139" y="139"/>
                  </a:lnTo>
                  <a:lnTo>
                    <a:pt x="157" y="119"/>
                  </a:lnTo>
                  <a:lnTo>
                    <a:pt x="170" y="107"/>
                  </a:lnTo>
                  <a:lnTo>
                    <a:pt x="184" y="95"/>
                  </a:lnTo>
                  <a:lnTo>
                    <a:pt x="193" y="83"/>
                  </a:lnTo>
                  <a:lnTo>
                    <a:pt x="197" y="83"/>
                  </a:lnTo>
                  <a:lnTo>
                    <a:pt x="260" y="79"/>
                  </a:lnTo>
                  <a:lnTo>
                    <a:pt x="310" y="83"/>
                  </a:lnTo>
                  <a:lnTo>
                    <a:pt x="345" y="91"/>
                  </a:lnTo>
                  <a:lnTo>
                    <a:pt x="372" y="103"/>
                  </a:lnTo>
                  <a:lnTo>
                    <a:pt x="399" y="115"/>
                  </a:lnTo>
                  <a:lnTo>
                    <a:pt x="422" y="127"/>
                  </a:lnTo>
                  <a:lnTo>
                    <a:pt x="449" y="135"/>
                  </a:lnTo>
                  <a:lnTo>
                    <a:pt x="480" y="142"/>
                  </a:lnTo>
                  <a:lnTo>
                    <a:pt x="520" y="142"/>
                  </a:lnTo>
                  <a:lnTo>
                    <a:pt x="565" y="139"/>
                  </a:lnTo>
                  <a:lnTo>
                    <a:pt x="606" y="127"/>
                  </a:lnTo>
                  <a:lnTo>
                    <a:pt x="651" y="111"/>
                  </a:lnTo>
                  <a:lnTo>
                    <a:pt x="695" y="95"/>
                  </a:lnTo>
                  <a:lnTo>
                    <a:pt x="740" y="75"/>
                  </a:lnTo>
                  <a:lnTo>
                    <a:pt x="781" y="55"/>
                  </a:lnTo>
                  <a:lnTo>
                    <a:pt x="821" y="39"/>
                  </a:lnTo>
                  <a:lnTo>
                    <a:pt x="839" y="35"/>
                  </a:lnTo>
                  <a:lnTo>
                    <a:pt x="852" y="31"/>
                  </a:lnTo>
                  <a:lnTo>
                    <a:pt x="866" y="27"/>
                  </a:lnTo>
                  <a:lnTo>
                    <a:pt x="879" y="23"/>
                  </a:lnTo>
                  <a:lnTo>
                    <a:pt x="893" y="16"/>
                  </a:lnTo>
                  <a:lnTo>
                    <a:pt x="906" y="12"/>
                  </a:lnTo>
                  <a:lnTo>
                    <a:pt x="920" y="8"/>
                  </a:lnTo>
                  <a:lnTo>
                    <a:pt x="933" y="4"/>
                  </a:lnTo>
                  <a:lnTo>
                    <a:pt x="933" y="0"/>
                  </a:lnTo>
                  <a:lnTo>
                    <a:pt x="933" y="4"/>
                  </a:lnTo>
                  <a:lnTo>
                    <a:pt x="951" y="8"/>
                  </a:lnTo>
                  <a:lnTo>
                    <a:pt x="969" y="16"/>
                  </a:lnTo>
                  <a:lnTo>
                    <a:pt x="983" y="27"/>
                  </a:lnTo>
                  <a:lnTo>
                    <a:pt x="996" y="43"/>
                  </a:lnTo>
                  <a:lnTo>
                    <a:pt x="1001" y="63"/>
                  </a:lnTo>
                  <a:lnTo>
                    <a:pt x="1010" y="79"/>
                  </a:lnTo>
                  <a:lnTo>
                    <a:pt x="1010" y="99"/>
                  </a:lnTo>
                  <a:lnTo>
                    <a:pt x="1005" y="115"/>
                  </a:lnTo>
                  <a:lnTo>
                    <a:pt x="996" y="119"/>
                  </a:lnTo>
                  <a:lnTo>
                    <a:pt x="978" y="127"/>
                  </a:lnTo>
                  <a:lnTo>
                    <a:pt x="947" y="139"/>
                  </a:lnTo>
                  <a:lnTo>
                    <a:pt x="915" y="150"/>
                  </a:lnTo>
                  <a:lnTo>
                    <a:pt x="875" y="162"/>
                  </a:lnTo>
                  <a:lnTo>
                    <a:pt x="835" y="178"/>
                  </a:lnTo>
                  <a:lnTo>
                    <a:pt x="799" y="194"/>
                  </a:lnTo>
                  <a:lnTo>
                    <a:pt x="772" y="206"/>
                  </a:lnTo>
                  <a:lnTo>
                    <a:pt x="772" y="226"/>
                  </a:lnTo>
                  <a:lnTo>
                    <a:pt x="776" y="238"/>
                  </a:lnTo>
                  <a:lnTo>
                    <a:pt x="785" y="250"/>
                  </a:lnTo>
                  <a:lnTo>
                    <a:pt x="794" y="262"/>
                  </a:lnTo>
                  <a:lnTo>
                    <a:pt x="821" y="277"/>
                  </a:lnTo>
                  <a:lnTo>
                    <a:pt x="852" y="285"/>
                  </a:lnTo>
                  <a:lnTo>
                    <a:pt x="888" y="293"/>
                  </a:lnTo>
                  <a:lnTo>
                    <a:pt x="929" y="293"/>
                  </a:lnTo>
                  <a:lnTo>
                    <a:pt x="965" y="297"/>
                  </a:lnTo>
                  <a:lnTo>
                    <a:pt x="996" y="297"/>
                  </a:lnTo>
                  <a:lnTo>
                    <a:pt x="1005" y="301"/>
                  </a:lnTo>
                  <a:lnTo>
                    <a:pt x="1010" y="305"/>
                  </a:lnTo>
                  <a:lnTo>
                    <a:pt x="1010" y="313"/>
                  </a:lnTo>
                  <a:lnTo>
                    <a:pt x="1014" y="321"/>
                  </a:lnTo>
                  <a:lnTo>
                    <a:pt x="1014" y="341"/>
                  </a:lnTo>
                  <a:lnTo>
                    <a:pt x="1014" y="365"/>
                  </a:lnTo>
                  <a:lnTo>
                    <a:pt x="1005" y="384"/>
                  </a:lnTo>
                  <a:lnTo>
                    <a:pt x="1001" y="404"/>
                  </a:lnTo>
                  <a:lnTo>
                    <a:pt x="987" y="416"/>
                  </a:lnTo>
                  <a:lnTo>
                    <a:pt x="978" y="420"/>
                  </a:lnTo>
                  <a:lnTo>
                    <a:pt x="933" y="412"/>
                  </a:lnTo>
                  <a:lnTo>
                    <a:pt x="893" y="412"/>
                  </a:lnTo>
                  <a:lnTo>
                    <a:pt x="857" y="412"/>
                  </a:lnTo>
                  <a:lnTo>
                    <a:pt x="821" y="412"/>
                  </a:lnTo>
                  <a:lnTo>
                    <a:pt x="785" y="416"/>
                  </a:lnTo>
                  <a:lnTo>
                    <a:pt x="749" y="420"/>
                  </a:lnTo>
                  <a:lnTo>
                    <a:pt x="713" y="424"/>
                  </a:lnTo>
                  <a:lnTo>
                    <a:pt x="677" y="428"/>
                  </a:lnTo>
                  <a:lnTo>
                    <a:pt x="668" y="432"/>
                  </a:lnTo>
                  <a:lnTo>
                    <a:pt x="660" y="436"/>
                  </a:lnTo>
                  <a:lnTo>
                    <a:pt x="651" y="436"/>
                  </a:lnTo>
                  <a:lnTo>
                    <a:pt x="642" y="440"/>
                  </a:lnTo>
                  <a:lnTo>
                    <a:pt x="637" y="448"/>
                  </a:lnTo>
                  <a:lnTo>
                    <a:pt x="628" y="452"/>
                  </a:lnTo>
                  <a:lnTo>
                    <a:pt x="624" y="460"/>
                  </a:lnTo>
                  <a:lnTo>
                    <a:pt x="615" y="464"/>
                  </a:lnTo>
                  <a:lnTo>
                    <a:pt x="615" y="484"/>
                  </a:lnTo>
                  <a:lnTo>
                    <a:pt x="619" y="527"/>
                  </a:lnTo>
                  <a:lnTo>
                    <a:pt x="628" y="583"/>
                  </a:lnTo>
                  <a:lnTo>
                    <a:pt x="633" y="654"/>
                  </a:lnTo>
                  <a:lnTo>
                    <a:pt x="633" y="730"/>
                  </a:lnTo>
                  <a:lnTo>
                    <a:pt x="628" y="809"/>
                  </a:lnTo>
                  <a:lnTo>
                    <a:pt x="624" y="845"/>
                  </a:lnTo>
                  <a:lnTo>
                    <a:pt x="615" y="880"/>
                  </a:lnTo>
                  <a:lnTo>
                    <a:pt x="606" y="912"/>
                  </a:lnTo>
                  <a:lnTo>
                    <a:pt x="588" y="940"/>
                  </a:lnTo>
                  <a:lnTo>
                    <a:pt x="574" y="964"/>
                  </a:lnTo>
                  <a:lnTo>
                    <a:pt x="556" y="988"/>
                  </a:lnTo>
                  <a:lnTo>
                    <a:pt x="534" y="1007"/>
                  </a:lnTo>
                  <a:lnTo>
                    <a:pt x="511" y="1027"/>
                  </a:lnTo>
                  <a:lnTo>
                    <a:pt x="485" y="1043"/>
                  </a:lnTo>
                  <a:lnTo>
                    <a:pt x="458" y="1059"/>
                  </a:lnTo>
                  <a:lnTo>
                    <a:pt x="426" y="1071"/>
                  </a:lnTo>
                  <a:lnTo>
                    <a:pt x="395" y="1079"/>
                  </a:lnTo>
                  <a:lnTo>
                    <a:pt x="363" y="1083"/>
                  </a:lnTo>
                  <a:lnTo>
                    <a:pt x="336" y="1087"/>
                  </a:lnTo>
                  <a:lnTo>
                    <a:pt x="310" y="1087"/>
                  </a:lnTo>
                  <a:lnTo>
                    <a:pt x="278" y="1087"/>
                  </a:lnTo>
                  <a:lnTo>
                    <a:pt x="251" y="1087"/>
                  </a:lnTo>
                  <a:lnTo>
                    <a:pt x="224" y="1083"/>
                  </a:lnTo>
                  <a:lnTo>
                    <a:pt x="197" y="1075"/>
                  </a:lnTo>
                  <a:lnTo>
                    <a:pt x="175" y="1067"/>
                  </a:lnTo>
                  <a:lnTo>
                    <a:pt x="152" y="1059"/>
                  </a:lnTo>
                  <a:lnTo>
                    <a:pt x="135" y="1047"/>
                  </a:lnTo>
                  <a:lnTo>
                    <a:pt x="117" y="1035"/>
                  </a:lnTo>
                  <a:lnTo>
                    <a:pt x="94" y="1023"/>
                  </a:lnTo>
                  <a:lnTo>
                    <a:pt x="76" y="1011"/>
                  </a:lnTo>
                  <a:lnTo>
                    <a:pt x="58" y="999"/>
                  </a:lnTo>
                  <a:lnTo>
                    <a:pt x="40" y="988"/>
                  </a:lnTo>
                  <a:lnTo>
                    <a:pt x="18" y="976"/>
                  </a:lnTo>
                  <a:lnTo>
                    <a:pt x="18" y="972"/>
                  </a:lnTo>
                  <a:lnTo>
                    <a:pt x="13" y="972"/>
                  </a:lnTo>
                  <a:lnTo>
                    <a:pt x="9" y="968"/>
                  </a:lnTo>
                  <a:lnTo>
                    <a:pt x="4" y="968"/>
                  </a:lnTo>
                  <a:lnTo>
                    <a:pt x="4" y="964"/>
                  </a:lnTo>
                  <a:lnTo>
                    <a:pt x="0" y="964"/>
                  </a:lnTo>
                  <a:lnTo>
                    <a:pt x="0" y="960"/>
                  </a:lnTo>
                  <a:lnTo>
                    <a:pt x="0" y="956"/>
                  </a:lnTo>
                  <a:lnTo>
                    <a:pt x="0" y="952"/>
                  </a:lnTo>
                  <a:lnTo>
                    <a:pt x="9" y="936"/>
                  </a:lnTo>
                  <a:lnTo>
                    <a:pt x="13" y="912"/>
                  </a:lnTo>
                  <a:lnTo>
                    <a:pt x="27" y="884"/>
                  </a:lnTo>
                  <a:lnTo>
                    <a:pt x="36" y="857"/>
                  </a:lnTo>
                  <a:lnTo>
                    <a:pt x="45" y="825"/>
                  </a:lnTo>
                  <a:lnTo>
                    <a:pt x="54" y="797"/>
                  </a:lnTo>
                  <a:lnTo>
                    <a:pt x="58" y="769"/>
                  </a:lnTo>
                  <a:lnTo>
                    <a:pt x="58" y="761"/>
                  </a:lnTo>
                  <a:lnTo>
                    <a:pt x="58" y="753"/>
                  </a:lnTo>
                  <a:lnTo>
                    <a:pt x="58" y="746"/>
                  </a:lnTo>
                  <a:lnTo>
                    <a:pt x="58" y="738"/>
                  </a:lnTo>
                  <a:lnTo>
                    <a:pt x="58" y="730"/>
                  </a:lnTo>
                  <a:lnTo>
                    <a:pt x="58" y="718"/>
                  </a:lnTo>
                  <a:lnTo>
                    <a:pt x="58" y="710"/>
                  </a:lnTo>
                  <a:lnTo>
                    <a:pt x="54" y="702"/>
                  </a:lnTo>
                  <a:lnTo>
                    <a:pt x="49" y="682"/>
                  </a:lnTo>
                  <a:lnTo>
                    <a:pt x="45" y="662"/>
                  </a:lnTo>
                  <a:lnTo>
                    <a:pt x="36" y="646"/>
                  </a:lnTo>
                  <a:lnTo>
                    <a:pt x="31" y="626"/>
                  </a:lnTo>
                  <a:lnTo>
                    <a:pt x="31" y="607"/>
                  </a:lnTo>
                  <a:lnTo>
                    <a:pt x="27" y="587"/>
                  </a:lnTo>
                  <a:lnTo>
                    <a:pt x="27" y="567"/>
                  </a:lnTo>
                  <a:lnTo>
                    <a:pt x="22" y="547"/>
                  </a:lnTo>
                  <a:lnTo>
                    <a:pt x="22" y="511"/>
                  </a:lnTo>
                  <a:lnTo>
                    <a:pt x="22" y="476"/>
                  </a:lnTo>
                  <a:lnTo>
                    <a:pt x="22" y="440"/>
                  </a:lnTo>
                  <a:lnTo>
                    <a:pt x="22" y="400"/>
                  </a:lnTo>
                  <a:lnTo>
                    <a:pt x="27" y="365"/>
                  </a:lnTo>
                  <a:lnTo>
                    <a:pt x="36" y="329"/>
                  </a:lnTo>
                  <a:lnTo>
                    <a:pt x="45" y="293"/>
                  </a:lnTo>
                  <a:lnTo>
                    <a:pt x="63" y="258"/>
                  </a:lnTo>
                  <a:lnTo>
                    <a:pt x="99" y="190"/>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874" name="Freeform 47"/>
            <p:cNvSpPr>
              <a:spLocks/>
            </p:cNvSpPr>
            <p:nvPr/>
          </p:nvSpPr>
          <p:spPr bwMode="auto">
            <a:xfrm>
              <a:off x="711" y="2694"/>
              <a:ext cx="187" cy="73"/>
            </a:xfrm>
            <a:custGeom>
              <a:avLst/>
              <a:gdLst>
                <a:gd name="T0" fmla="*/ 0 w 624"/>
                <a:gd name="T1" fmla="*/ 0 h 242"/>
                <a:gd name="T2" fmla="*/ 0 w 624"/>
                <a:gd name="T3" fmla="*/ 0 h 242"/>
                <a:gd name="T4" fmla="*/ 0 w 624"/>
                <a:gd name="T5" fmla="*/ 0 h 242"/>
                <a:gd name="T6" fmla="*/ 0 w 624"/>
                <a:gd name="T7" fmla="*/ 0 h 242"/>
                <a:gd name="T8" fmla="*/ 0 w 624"/>
                <a:gd name="T9" fmla="*/ 0 h 242"/>
                <a:gd name="T10" fmla="*/ 0 w 624"/>
                <a:gd name="T11" fmla="*/ 0 h 242"/>
                <a:gd name="T12" fmla="*/ 0 w 624"/>
                <a:gd name="T13" fmla="*/ 0 h 242"/>
                <a:gd name="T14" fmla="*/ 0 w 624"/>
                <a:gd name="T15" fmla="*/ 0 h 242"/>
                <a:gd name="T16" fmla="*/ 0 w 624"/>
                <a:gd name="T17" fmla="*/ 0 h 242"/>
                <a:gd name="T18" fmla="*/ 0 w 624"/>
                <a:gd name="T19" fmla="*/ 0 h 242"/>
                <a:gd name="T20" fmla="*/ 0 w 624"/>
                <a:gd name="T21" fmla="*/ 0 h 242"/>
                <a:gd name="T22" fmla="*/ 0 w 624"/>
                <a:gd name="T23" fmla="*/ 0 h 242"/>
                <a:gd name="T24" fmla="*/ 0 w 624"/>
                <a:gd name="T25" fmla="*/ 0 h 242"/>
                <a:gd name="T26" fmla="*/ 0 w 624"/>
                <a:gd name="T27" fmla="*/ 0 h 242"/>
                <a:gd name="T28" fmla="*/ 0 w 624"/>
                <a:gd name="T29" fmla="*/ 0 h 242"/>
                <a:gd name="T30" fmla="*/ 0 w 624"/>
                <a:gd name="T31" fmla="*/ 0 h 242"/>
                <a:gd name="T32" fmla="*/ 0 w 624"/>
                <a:gd name="T33" fmla="*/ 0 h 242"/>
                <a:gd name="T34" fmla="*/ 0 w 624"/>
                <a:gd name="T35" fmla="*/ 0 h 242"/>
                <a:gd name="T36" fmla="*/ 0 w 624"/>
                <a:gd name="T37" fmla="*/ 0 h 242"/>
                <a:gd name="T38" fmla="*/ 0 w 624"/>
                <a:gd name="T39" fmla="*/ 0 h 242"/>
                <a:gd name="T40" fmla="*/ 0 w 624"/>
                <a:gd name="T41" fmla="*/ 0 h 242"/>
                <a:gd name="T42" fmla="*/ 0 w 624"/>
                <a:gd name="T43" fmla="*/ 0 h 242"/>
                <a:gd name="T44" fmla="*/ 0 w 624"/>
                <a:gd name="T45" fmla="*/ 0 h 242"/>
                <a:gd name="T46" fmla="*/ 0 w 624"/>
                <a:gd name="T47" fmla="*/ 0 h 242"/>
                <a:gd name="T48" fmla="*/ 0 w 624"/>
                <a:gd name="T49" fmla="*/ 0 h 242"/>
                <a:gd name="T50" fmla="*/ 0 w 624"/>
                <a:gd name="T51" fmla="*/ 0 h 242"/>
                <a:gd name="T52" fmla="*/ 0 w 624"/>
                <a:gd name="T53" fmla="*/ 0 h 242"/>
                <a:gd name="T54" fmla="*/ 0 w 624"/>
                <a:gd name="T55" fmla="*/ 0 h 242"/>
                <a:gd name="T56" fmla="*/ 0 w 624"/>
                <a:gd name="T57" fmla="*/ 0 h 242"/>
                <a:gd name="T58" fmla="*/ 0 w 624"/>
                <a:gd name="T59" fmla="*/ 0 h 242"/>
                <a:gd name="T60" fmla="*/ 0 w 624"/>
                <a:gd name="T61" fmla="*/ 0 h 242"/>
                <a:gd name="T62" fmla="*/ 0 w 624"/>
                <a:gd name="T63" fmla="*/ 0 h 242"/>
                <a:gd name="T64" fmla="*/ 0 w 624"/>
                <a:gd name="T65" fmla="*/ 0 h 242"/>
                <a:gd name="T66" fmla="*/ 0 w 624"/>
                <a:gd name="T67" fmla="*/ 0 h 242"/>
                <a:gd name="T68" fmla="*/ 0 w 624"/>
                <a:gd name="T69" fmla="*/ 0 h 242"/>
                <a:gd name="T70" fmla="*/ 0 w 624"/>
                <a:gd name="T71" fmla="*/ 0 h 242"/>
                <a:gd name="T72" fmla="*/ 0 w 624"/>
                <a:gd name="T73" fmla="*/ 0 h 242"/>
                <a:gd name="T74" fmla="*/ 0 w 624"/>
                <a:gd name="T75" fmla="*/ 0 h 242"/>
                <a:gd name="T76" fmla="*/ 0 w 624"/>
                <a:gd name="T77" fmla="*/ 0 h 242"/>
                <a:gd name="T78" fmla="*/ 0 w 624"/>
                <a:gd name="T79" fmla="*/ 0 h 242"/>
                <a:gd name="T80" fmla="*/ 0 w 624"/>
                <a:gd name="T81" fmla="*/ 0 h 2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4" h="242">
                  <a:moveTo>
                    <a:pt x="624" y="0"/>
                  </a:moveTo>
                  <a:lnTo>
                    <a:pt x="624" y="12"/>
                  </a:lnTo>
                  <a:lnTo>
                    <a:pt x="619" y="27"/>
                  </a:lnTo>
                  <a:lnTo>
                    <a:pt x="615" y="39"/>
                  </a:lnTo>
                  <a:lnTo>
                    <a:pt x="610" y="51"/>
                  </a:lnTo>
                  <a:lnTo>
                    <a:pt x="606" y="63"/>
                  </a:lnTo>
                  <a:lnTo>
                    <a:pt x="601" y="75"/>
                  </a:lnTo>
                  <a:lnTo>
                    <a:pt x="597" y="87"/>
                  </a:lnTo>
                  <a:lnTo>
                    <a:pt x="588" y="95"/>
                  </a:lnTo>
                  <a:lnTo>
                    <a:pt x="574" y="119"/>
                  </a:lnTo>
                  <a:lnTo>
                    <a:pt x="556" y="143"/>
                  </a:lnTo>
                  <a:lnTo>
                    <a:pt x="534" y="162"/>
                  </a:lnTo>
                  <a:lnTo>
                    <a:pt x="511" y="182"/>
                  </a:lnTo>
                  <a:lnTo>
                    <a:pt x="485" y="198"/>
                  </a:lnTo>
                  <a:lnTo>
                    <a:pt x="458" y="214"/>
                  </a:lnTo>
                  <a:lnTo>
                    <a:pt x="426" y="226"/>
                  </a:lnTo>
                  <a:lnTo>
                    <a:pt x="395" y="234"/>
                  </a:lnTo>
                  <a:lnTo>
                    <a:pt x="363" y="238"/>
                  </a:lnTo>
                  <a:lnTo>
                    <a:pt x="336" y="242"/>
                  </a:lnTo>
                  <a:lnTo>
                    <a:pt x="310" y="242"/>
                  </a:lnTo>
                  <a:lnTo>
                    <a:pt x="283" y="242"/>
                  </a:lnTo>
                  <a:lnTo>
                    <a:pt x="251" y="242"/>
                  </a:lnTo>
                  <a:lnTo>
                    <a:pt x="224" y="238"/>
                  </a:lnTo>
                  <a:lnTo>
                    <a:pt x="202" y="230"/>
                  </a:lnTo>
                  <a:lnTo>
                    <a:pt x="175" y="222"/>
                  </a:lnTo>
                  <a:lnTo>
                    <a:pt x="152" y="214"/>
                  </a:lnTo>
                  <a:lnTo>
                    <a:pt x="135" y="202"/>
                  </a:lnTo>
                  <a:lnTo>
                    <a:pt x="117" y="190"/>
                  </a:lnTo>
                  <a:lnTo>
                    <a:pt x="99" y="178"/>
                  </a:lnTo>
                  <a:lnTo>
                    <a:pt x="76" y="166"/>
                  </a:lnTo>
                  <a:lnTo>
                    <a:pt x="58" y="154"/>
                  </a:lnTo>
                  <a:lnTo>
                    <a:pt x="40" y="143"/>
                  </a:lnTo>
                  <a:lnTo>
                    <a:pt x="18" y="131"/>
                  </a:lnTo>
                  <a:lnTo>
                    <a:pt x="18" y="127"/>
                  </a:lnTo>
                  <a:lnTo>
                    <a:pt x="13" y="127"/>
                  </a:lnTo>
                  <a:lnTo>
                    <a:pt x="9" y="127"/>
                  </a:lnTo>
                  <a:lnTo>
                    <a:pt x="4" y="123"/>
                  </a:lnTo>
                  <a:lnTo>
                    <a:pt x="4" y="119"/>
                  </a:lnTo>
                  <a:lnTo>
                    <a:pt x="0" y="119"/>
                  </a:lnTo>
                  <a:lnTo>
                    <a:pt x="0" y="115"/>
                  </a:lnTo>
                  <a:lnTo>
                    <a:pt x="0" y="111"/>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875" name="Freeform 48"/>
            <p:cNvSpPr>
              <a:spLocks/>
            </p:cNvSpPr>
            <p:nvPr/>
          </p:nvSpPr>
          <p:spPr bwMode="auto">
            <a:xfrm>
              <a:off x="828" y="2309"/>
              <a:ext cx="1" cy="44"/>
            </a:xfrm>
            <a:custGeom>
              <a:avLst/>
              <a:gdLst>
                <a:gd name="T0" fmla="*/ 0 w 5"/>
                <a:gd name="T1" fmla="*/ 0 h 143"/>
                <a:gd name="T2" fmla="*/ 0 w 5"/>
                <a:gd name="T3" fmla="*/ 0 h 143"/>
                <a:gd name="T4" fmla="*/ 0 w 5"/>
                <a:gd name="T5" fmla="*/ 0 h 143"/>
                <a:gd name="T6" fmla="*/ 0 w 5"/>
                <a:gd name="T7" fmla="*/ 0 h 143"/>
                <a:gd name="T8" fmla="*/ 0 w 5"/>
                <a:gd name="T9" fmla="*/ 0 h 143"/>
                <a:gd name="T10" fmla="*/ 0 w 5"/>
                <a:gd name="T11" fmla="*/ 0 h 143"/>
                <a:gd name="T12" fmla="*/ 0 w 5"/>
                <a:gd name="T13" fmla="*/ 0 h 143"/>
                <a:gd name="T14" fmla="*/ 0 w 5"/>
                <a:gd name="T15" fmla="*/ 0 h 143"/>
                <a:gd name="T16" fmla="*/ 0 w 5"/>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43">
                  <a:moveTo>
                    <a:pt x="5" y="0"/>
                  </a:moveTo>
                  <a:lnTo>
                    <a:pt x="5" y="28"/>
                  </a:lnTo>
                  <a:lnTo>
                    <a:pt x="0" y="48"/>
                  </a:lnTo>
                  <a:lnTo>
                    <a:pt x="0" y="68"/>
                  </a:lnTo>
                  <a:lnTo>
                    <a:pt x="0" y="84"/>
                  </a:lnTo>
                  <a:lnTo>
                    <a:pt x="0" y="99"/>
                  </a:lnTo>
                  <a:lnTo>
                    <a:pt x="0" y="115"/>
                  </a:lnTo>
                  <a:lnTo>
                    <a:pt x="5" y="131"/>
                  </a:lnTo>
                  <a:lnTo>
                    <a:pt x="5" y="143"/>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876" name="Freeform 49"/>
            <p:cNvSpPr>
              <a:spLocks/>
            </p:cNvSpPr>
            <p:nvPr/>
          </p:nvSpPr>
          <p:spPr bwMode="auto">
            <a:xfrm>
              <a:off x="766" y="2450"/>
              <a:ext cx="41" cy="20"/>
            </a:xfrm>
            <a:custGeom>
              <a:avLst/>
              <a:gdLst>
                <a:gd name="T0" fmla="*/ 0 w 134"/>
                <a:gd name="T1" fmla="*/ 0 h 68"/>
                <a:gd name="T2" fmla="*/ 0 w 134"/>
                <a:gd name="T3" fmla="*/ 0 h 68"/>
                <a:gd name="T4" fmla="*/ 0 w 134"/>
                <a:gd name="T5" fmla="*/ 0 h 68"/>
                <a:gd name="T6" fmla="*/ 0 w 134"/>
                <a:gd name="T7" fmla="*/ 0 h 68"/>
                <a:gd name="T8" fmla="*/ 0 w 134"/>
                <a:gd name="T9" fmla="*/ 0 h 68"/>
                <a:gd name="T10" fmla="*/ 0 w 134"/>
                <a:gd name="T11" fmla="*/ 0 h 68"/>
                <a:gd name="T12" fmla="*/ 0 w 134"/>
                <a:gd name="T13" fmla="*/ 0 h 68"/>
                <a:gd name="T14" fmla="*/ 0 w 134"/>
                <a:gd name="T15" fmla="*/ 0 h 68"/>
                <a:gd name="T16" fmla="*/ 0 w 134"/>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68">
                  <a:moveTo>
                    <a:pt x="0" y="68"/>
                  </a:moveTo>
                  <a:lnTo>
                    <a:pt x="13" y="52"/>
                  </a:lnTo>
                  <a:lnTo>
                    <a:pt x="27" y="40"/>
                  </a:lnTo>
                  <a:lnTo>
                    <a:pt x="45" y="32"/>
                  </a:lnTo>
                  <a:lnTo>
                    <a:pt x="63" y="24"/>
                  </a:lnTo>
                  <a:lnTo>
                    <a:pt x="81" y="16"/>
                  </a:lnTo>
                  <a:lnTo>
                    <a:pt x="99" y="8"/>
                  </a:lnTo>
                  <a:lnTo>
                    <a:pt x="117" y="4"/>
                  </a:lnTo>
                  <a:lnTo>
                    <a:pt x="134" y="0"/>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877" name="Freeform 50"/>
            <p:cNvSpPr>
              <a:spLocks/>
            </p:cNvSpPr>
            <p:nvPr/>
          </p:nvSpPr>
          <p:spPr bwMode="auto">
            <a:xfrm>
              <a:off x="781" y="2290"/>
              <a:ext cx="44" cy="7"/>
            </a:xfrm>
            <a:custGeom>
              <a:avLst/>
              <a:gdLst>
                <a:gd name="T0" fmla="*/ 0 w 148"/>
                <a:gd name="T1" fmla="*/ 0 h 24"/>
                <a:gd name="T2" fmla="*/ 0 w 148"/>
                <a:gd name="T3" fmla="*/ 0 h 24"/>
                <a:gd name="T4" fmla="*/ 0 w 148"/>
                <a:gd name="T5" fmla="*/ 0 h 24"/>
                <a:gd name="T6" fmla="*/ 0 w 148"/>
                <a:gd name="T7" fmla="*/ 0 h 24"/>
                <a:gd name="T8" fmla="*/ 0 w 148"/>
                <a:gd name="T9" fmla="*/ 0 h 24"/>
                <a:gd name="T10" fmla="*/ 0 w 148"/>
                <a:gd name="T11" fmla="*/ 0 h 24"/>
                <a:gd name="T12" fmla="*/ 0 w 148"/>
                <a:gd name="T13" fmla="*/ 0 h 24"/>
                <a:gd name="T14" fmla="*/ 0 w 148"/>
                <a:gd name="T15" fmla="*/ 0 h 24"/>
                <a:gd name="T16" fmla="*/ 0 w 148"/>
                <a:gd name="T17" fmla="*/ 0 h 24"/>
                <a:gd name="T18" fmla="*/ 0 w 148"/>
                <a:gd name="T19" fmla="*/ 0 h 24"/>
                <a:gd name="T20" fmla="*/ 0 w 148"/>
                <a:gd name="T21" fmla="*/ 0 h 24"/>
                <a:gd name="T22" fmla="*/ 0 w 148"/>
                <a:gd name="T23" fmla="*/ 0 h 24"/>
                <a:gd name="T24" fmla="*/ 0 w 148"/>
                <a:gd name="T25" fmla="*/ 0 h 24"/>
                <a:gd name="T26" fmla="*/ 0 w 148"/>
                <a:gd name="T27" fmla="*/ 0 h 24"/>
                <a:gd name="T28" fmla="*/ 0 w 148"/>
                <a:gd name="T29" fmla="*/ 0 h 24"/>
                <a:gd name="T30" fmla="*/ 0 w 148"/>
                <a:gd name="T31" fmla="*/ 0 h 24"/>
                <a:gd name="T32" fmla="*/ 0 w 148"/>
                <a:gd name="T33" fmla="*/ 0 h 24"/>
                <a:gd name="T34" fmla="*/ 0 w 148"/>
                <a:gd name="T35" fmla="*/ 0 h 24"/>
                <a:gd name="T36" fmla="*/ 0 w 148"/>
                <a:gd name="T37" fmla="*/ 0 h 24"/>
                <a:gd name="T38" fmla="*/ 0 w 148"/>
                <a:gd name="T39" fmla="*/ 0 h 24"/>
                <a:gd name="T40" fmla="*/ 0 w 148"/>
                <a:gd name="T41" fmla="*/ 0 h 24"/>
                <a:gd name="T42" fmla="*/ 0 w 148"/>
                <a:gd name="T43" fmla="*/ 0 h 24"/>
                <a:gd name="T44" fmla="*/ 0 w 148"/>
                <a:gd name="T45" fmla="*/ 0 h 24"/>
                <a:gd name="T46" fmla="*/ 0 w 148"/>
                <a:gd name="T47" fmla="*/ 0 h 24"/>
                <a:gd name="T48" fmla="*/ 0 w 148"/>
                <a:gd name="T49" fmla="*/ 0 h 24"/>
                <a:gd name="T50" fmla="*/ 0 w 148"/>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8" h="24">
                  <a:moveTo>
                    <a:pt x="50" y="4"/>
                  </a:moveTo>
                  <a:lnTo>
                    <a:pt x="41" y="8"/>
                  </a:lnTo>
                  <a:lnTo>
                    <a:pt x="36" y="8"/>
                  </a:lnTo>
                  <a:lnTo>
                    <a:pt x="27" y="8"/>
                  </a:lnTo>
                  <a:lnTo>
                    <a:pt x="23" y="12"/>
                  </a:lnTo>
                  <a:lnTo>
                    <a:pt x="18" y="12"/>
                  </a:lnTo>
                  <a:lnTo>
                    <a:pt x="14" y="12"/>
                  </a:lnTo>
                  <a:lnTo>
                    <a:pt x="9" y="12"/>
                  </a:lnTo>
                  <a:lnTo>
                    <a:pt x="0" y="16"/>
                  </a:lnTo>
                  <a:lnTo>
                    <a:pt x="18" y="20"/>
                  </a:lnTo>
                  <a:lnTo>
                    <a:pt x="36" y="20"/>
                  </a:lnTo>
                  <a:lnTo>
                    <a:pt x="59" y="24"/>
                  </a:lnTo>
                  <a:lnTo>
                    <a:pt x="77" y="24"/>
                  </a:lnTo>
                  <a:lnTo>
                    <a:pt x="99" y="24"/>
                  </a:lnTo>
                  <a:lnTo>
                    <a:pt x="117" y="20"/>
                  </a:lnTo>
                  <a:lnTo>
                    <a:pt x="135" y="12"/>
                  </a:lnTo>
                  <a:lnTo>
                    <a:pt x="148" y="4"/>
                  </a:lnTo>
                  <a:lnTo>
                    <a:pt x="144" y="0"/>
                  </a:lnTo>
                  <a:lnTo>
                    <a:pt x="135" y="0"/>
                  </a:lnTo>
                  <a:lnTo>
                    <a:pt x="130" y="0"/>
                  </a:lnTo>
                  <a:lnTo>
                    <a:pt x="117" y="0"/>
                  </a:lnTo>
                  <a:lnTo>
                    <a:pt x="108" y="0"/>
                  </a:lnTo>
                  <a:lnTo>
                    <a:pt x="94" y="0"/>
                  </a:lnTo>
                  <a:lnTo>
                    <a:pt x="81" y="0"/>
                  </a:lnTo>
                  <a:lnTo>
                    <a:pt x="68" y="4"/>
                  </a:lnTo>
                  <a:lnTo>
                    <a:pt x="50" y="4"/>
                  </a:lnTo>
                  <a:close/>
                </a:path>
              </a:pathLst>
            </a:custGeom>
            <a:solidFill>
              <a:srgbClr val="FFFFFF"/>
            </a:solidFill>
            <a:ln w="6350" cmpd="sng">
              <a:solidFill>
                <a:srgbClr val="000000"/>
              </a:solidFill>
              <a:round/>
              <a:headEnd/>
              <a:tailEnd/>
            </a:ln>
          </p:spPr>
          <p:txBody>
            <a:bodyPr/>
            <a:lstStyle/>
            <a:p>
              <a:endParaRPr lang="it-IT"/>
            </a:p>
          </p:txBody>
        </p:sp>
        <p:sp>
          <p:nvSpPr>
            <p:cNvPr id="206878" name="Freeform 51"/>
            <p:cNvSpPr>
              <a:spLocks/>
            </p:cNvSpPr>
            <p:nvPr/>
          </p:nvSpPr>
          <p:spPr bwMode="auto">
            <a:xfrm>
              <a:off x="781" y="2290"/>
              <a:ext cx="44" cy="7"/>
            </a:xfrm>
            <a:custGeom>
              <a:avLst/>
              <a:gdLst>
                <a:gd name="T0" fmla="*/ 0 w 148"/>
                <a:gd name="T1" fmla="*/ 0 h 24"/>
                <a:gd name="T2" fmla="*/ 0 w 148"/>
                <a:gd name="T3" fmla="*/ 0 h 24"/>
                <a:gd name="T4" fmla="*/ 0 w 148"/>
                <a:gd name="T5" fmla="*/ 0 h 24"/>
                <a:gd name="T6" fmla="*/ 0 w 148"/>
                <a:gd name="T7" fmla="*/ 0 h 24"/>
                <a:gd name="T8" fmla="*/ 0 w 148"/>
                <a:gd name="T9" fmla="*/ 0 h 24"/>
                <a:gd name="T10" fmla="*/ 0 w 148"/>
                <a:gd name="T11" fmla="*/ 0 h 24"/>
                <a:gd name="T12" fmla="*/ 0 w 148"/>
                <a:gd name="T13" fmla="*/ 0 h 24"/>
                <a:gd name="T14" fmla="*/ 0 w 148"/>
                <a:gd name="T15" fmla="*/ 0 h 24"/>
                <a:gd name="T16" fmla="*/ 0 w 148"/>
                <a:gd name="T17" fmla="*/ 0 h 24"/>
                <a:gd name="T18" fmla="*/ 0 w 148"/>
                <a:gd name="T19" fmla="*/ 0 h 24"/>
                <a:gd name="T20" fmla="*/ 0 w 148"/>
                <a:gd name="T21" fmla="*/ 0 h 24"/>
                <a:gd name="T22" fmla="*/ 0 w 148"/>
                <a:gd name="T23" fmla="*/ 0 h 24"/>
                <a:gd name="T24" fmla="*/ 0 w 148"/>
                <a:gd name="T25" fmla="*/ 0 h 24"/>
                <a:gd name="T26" fmla="*/ 0 w 148"/>
                <a:gd name="T27" fmla="*/ 0 h 24"/>
                <a:gd name="T28" fmla="*/ 0 w 148"/>
                <a:gd name="T29" fmla="*/ 0 h 24"/>
                <a:gd name="T30" fmla="*/ 0 w 148"/>
                <a:gd name="T31" fmla="*/ 0 h 24"/>
                <a:gd name="T32" fmla="*/ 0 w 148"/>
                <a:gd name="T33" fmla="*/ 0 h 24"/>
                <a:gd name="T34" fmla="*/ 0 w 148"/>
                <a:gd name="T35" fmla="*/ 0 h 24"/>
                <a:gd name="T36" fmla="*/ 0 w 148"/>
                <a:gd name="T37" fmla="*/ 0 h 24"/>
                <a:gd name="T38" fmla="*/ 0 w 148"/>
                <a:gd name="T39" fmla="*/ 0 h 24"/>
                <a:gd name="T40" fmla="*/ 0 w 148"/>
                <a:gd name="T41" fmla="*/ 0 h 24"/>
                <a:gd name="T42" fmla="*/ 0 w 148"/>
                <a:gd name="T43" fmla="*/ 0 h 24"/>
                <a:gd name="T44" fmla="*/ 0 w 148"/>
                <a:gd name="T45" fmla="*/ 0 h 24"/>
                <a:gd name="T46" fmla="*/ 0 w 148"/>
                <a:gd name="T47" fmla="*/ 0 h 24"/>
                <a:gd name="T48" fmla="*/ 0 w 148"/>
                <a:gd name="T49" fmla="*/ 0 h 24"/>
                <a:gd name="T50" fmla="*/ 0 w 148"/>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8" h="24">
                  <a:moveTo>
                    <a:pt x="50" y="4"/>
                  </a:moveTo>
                  <a:lnTo>
                    <a:pt x="41" y="8"/>
                  </a:lnTo>
                  <a:lnTo>
                    <a:pt x="36" y="8"/>
                  </a:lnTo>
                  <a:lnTo>
                    <a:pt x="27" y="8"/>
                  </a:lnTo>
                  <a:lnTo>
                    <a:pt x="23" y="12"/>
                  </a:lnTo>
                  <a:lnTo>
                    <a:pt x="18" y="12"/>
                  </a:lnTo>
                  <a:lnTo>
                    <a:pt x="14" y="12"/>
                  </a:lnTo>
                  <a:lnTo>
                    <a:pt x="9" y="12"/>
                  </a:lnTo>
                  <a:lnTo>
                    <a:pt x="0" y="16"/>
                  </a:lnTo>
                  <a:lnTo>
                    <a:pt x="18" y="20"/>
                  </a:lnTo>
                  <a:lnTo>
                    <a:pt x="36" y="20"/>
                  </a:lnTo>
                  <a:lnTo>
                    <a:pt x="59" y="24"/>
                  </a:lnTo>
                  <a:lnTo>
                    <a:pt x="77" y="24"/>
                  </a:lnTo>
                  <a:lnTo>
                    <a:pt x="99" y="24"/>
                  </a:lnTo>
                  <a:lnTo>
                    <a:pt x="117" y="20"/>
                  </a:lnTo>
                  <a:lnTo>
                    <a:pt x="135" y="12"/>
                  </a:lnTo>
                  <a:lnTo>
                    <a:pt x="148" y="4"/>
                  </a:lnTo>
                  <a:lnTo>
                    <a:pt x="144" y="0"/>
                  </a:lnTo>
                  <a:lnTo>
                    <a:pt x="135" y="0"/>
                  </a:lnTo>
                  <a:lnTo>
                    <a:pt x="130" y="0"/>
                  </a:lnTo>
                  <a:lnTo>
                    <a:pt x="117" y="0"/>
                  </a:lnTo>
                  <a:lnTo>
                    <a:pt x="108" y="0"/>
                  </a:lnTo>
                  <a:lnTo>
                    <a:pt x="94" y="0"/>
                  </a:lnTo>
                  <a:lnTo>
                    <a:pt x="81" y="0"/>
                  </a:lnTo>
                  <a:lnTo>
                    <a:pt x="68" y="4"/>
                  </a:lnTo>
                  <a:lnTo>
                    <a:pt x="50" y="4"/>
                  </a:lnTo>
                </a:path>
              </a:pathLst>
            </a:custGeom>
            <a:solidFill>
              <a:srgbClr val="990033"/>
            </a:solidFill>
            <a:ln w="6350" cap="sq" cmpd="sng">
              <a:solidFill>
                <a:srgbClr val="000000"/>
              </a:solidFill>
              <a:prstDash val="solid"/>
              <a:miter lim="800000"/>
              <a:headEnd/>
              <a:tailEnd/>
            </a:ln>
          </p:spPr>
          <p:txBody>
            <a:bodyPr/>
            <a:lstStyle/>
            <a:p>
              <a:endParaRPr lang="it-IT"/>
            </a:p>
          </p:txBody>
        </p:sp>
        <p:sp>
          <p:nvSpPr>
            <p:cNvPr id="206879" name="Freeform 52"/>
            <p:cNvSpPr>
              <a:spLocks/>
            </p:cNvSpPr>
            <p:nvPr/>
          </p:nvSpPr>
          <p:spPr bwMode="auto">
            <a:xfrm>
              <a:off x="769" y="2457"/>
              <a:ext cx="186" cy="28"/>
            </a:xfrm>
            <a:custGeom>
              <a:avLst/>
              <a:gdLst>
                <a:gd name="T0" fmla="*/ 0 w 624"/>
                <a:gd name="T1" fmla="*/ 0 h 95"/>
                <a:gd name="T2" fmla="*/ 0 w 624"/>
                <a:gd name="T3" fmla="*/ 0 h 95"/>
                <a:gd name="T4" fmla="*/ 0 w 624"/>
                <a:gd name="T5" fmla="*/ 0 h 95"/>
                <a:gd name="T6" fmla="*/ 0 w 624"/>
                <a:gd name="T7" fmla="*/ 0 h 95"/>
                <a:gd name="T8" fmla="*/ 0 w 624"/>
                <a:gd name="T9" fmla="*/ 0 h 95"/>
                <a:gd name="T10" fmla="*/ 0 w 624"/>
                <a:gd name="T11" fmla="*/ 0 h 95"/>
                <a:gd name="T12" fmla="*/ 0 w 624"/>
                <a:gd name="T13" fmla="*/ 0 h 95"/>
                <a:gd name="T14" fmla="*/ 0 w 624"/>
                <a:gd name="T15" fmla="*/ 0 h 95"/>
                <a:gd name="T16" fmla="*/ 0 w 624"/>
                <a:gd name="T17" fmla="*/ 0 h 95"/>
                <a:gd name="T18" fmla="*/ 0 w 624"/>
                <a:gd name="T19" fmla="*/ 0 h 95"/>
                <a:gd name="T20" fmla="*/ 0 w 624"/>
                <a:gd name="T21" fmla="*/ 0 h 95"/>
                <a:gd name="T22" fmla="*/ 0 w 624"/>
                <a:gd name="T23" fmla="*/ 0 h 95"/>
                <a:gd name="T24" fmla="*/ 0 w 624"/>
                <a:gd name="T25" fmla="*/ 0 h 95"/>
                <a:gd name="T26" fmla="*/ 0 w 624"/>
                <a:gd name="T27" fmla="*/ 0 h 95"/>
                <a:gd name="T28" fmla="*/ 0 w 624"/>
                <a:gd name="T29" fmla="*/ 0 h 95"/>
                <a:gd name="T30" fmla="*/ 0 w 624"/>
                <a:gd name="T31" fmla="*/ 0 h 95"/>
                <a:gd name="T32" fmla="*/ 0 w 624"/>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4" h="95">
                  <a:moveTo>
                    <a:pt x="0" y="40"/>
                  </a:moveTo>
                  <a:lnTo>
                    <a:pt x="63" y="36"/>
                  </a:lnTo>
                  <a:lnTo>
                    <a:pt x="108" y="40"/>
                  </a:lnTo>
                  <a:lnTo>
                    <a:pt x="148" y="48"/>
                  </a:lnTo>
                  <a:lnTo>
                    <a:pt x="175" y="56"/>
                  </a:lnTo>
                  <a:lnTo>
                    <a:pt x="202" y="68"/>
                  </a:lnTo>
                  <a:lnTo>
                    <a:pt x="224" y="80"/>
                  </a:lnTo>
                  <a:lnTo>
                    <a:pt x="251" y="88"/>
                  </a:lnTo>
                  <a:lnTo>
                    <a:pt x="283" y="95"/>
                  </a:lnTo>
                  <a:lnTo>
                    <a:pt x="318" y="95"/>
                  </a:lnTo>
                  <a:lnTo>
                    <a:pt x="359" y="92"/>
                  </a:lnTo>
                  <a:lnTo>
                    <a:pt x="399" y="80"/>
                  </a:lnTo>
                  <a:lnTo>
                    <a:pt x="444" y="68"/>
                  </a:lnTo>
                  <a:lnTo>
                    <a:pt x="489" y="48"/>
                  </a:lnTo>
                  <a:lnTo>
                    <a:pt x="538" y="32"/>
                  </a:lnTo>
                  <a:lnTo>
                    <a:pt x="579" y="16"/>
                  </a:lnTo>
                  <a:lnTo>
                    <a:pt x="624" y="0"/>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880" name="Freeform 53"/>
            <p:cNvSpPr>
              <a:spLocks/>
            </p:cNvSpPr>
            <p:nvPr/>
          </p:nvSpPr>
          <p:spPr bwMode="auto">
            <a:xfrm>
              <a:off x="878" y="2532"/>
              <a:ext cx="15" cy="52"/>
            </a:xfrm>
            <a:custGeom>
              <a:avLst/>
              <a:gdLst>
                <a:gd name="T0" fmla="*/ 0 w 54"/>
                <a:gd name="T1" fmla="*/ 0 h 179"/>
                <a:gd name="T2" fmla="*/ 0 w 54"/>
                <a:gd name="T3" fmla="*/ 0 h 179"/>
                <a:gd name="T4" fmla="*/ 0 w 54"/>
                <a:gd name="T5" fmla="*/ 0 h 179"/>
                <a:gd name="T6" fmla="*/ 0 w 54"/>
                <a:gd name="T7" fmla="*/ 0 h 179"/>
                <a:gd name="T8" fmla="*/ 0 w 54"/>
                <a:gd name="T9" fmla="*/ 0 h 179"/>
                <a:gd name="T10" fmla="*/ 0 w 54"/>
                <a:gd name="T11" fmla="*/ 0 h 179"/>
                <a:gd name="T12" fmla="*/ 0 w 54"/>
                <a:gd name="T13" fmla="*/ 0 h 179"/>
                <a:gd name="T14" fmla="*/ 0 w 54"/>
                <a:gd name="T15" fmla="*/ 0 h 179"/>
                <a:gd name="T16" fmla="*/ 0 w 54"/>
                <a:gd name="T17" fmla="*/ 0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79">
                  <a:moveTo>
                    <a:pt x="54" y="179"/>
                  </a:moveTo>
                  <a:lnTo>
                    <a:pt x="50" y="155"/>
                  </a:lnTo>
                  <a:lnTo>
                    <a:pt x="45" y="135"/>
                  </a:lnTo>
                  <a:lnTo>
                    <a:pt x="41" y="111"/>
                  </a:lnTo>
                  <a:lnTo>
                    <a:pt x="36" y="87"/>
                  </a:lnTo>
                  <a:lnTo>
                    <a:pt x="27" y="64"/>
                  </a:lnTo>
                  <a:lnTo>
                    <a:pt x="18" y="44"/>
                  </a:lnTo>
                  <a:lnTo>
                    <a:pt x="9" y="20"/>
                  </a:lnTo>
                  <a:lnTo>
                    <a:pt x="0" y="0"/>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881" name="Freeform 54"/>
            <p:cNvSpPr>
              <a:spLocks/>
            </p:cNvSpPr>
            <p:nvPr/>
          </p:nvSpPr>
          <p:spPr bwMode="auto">
            <a:xfrm>
              <a:off x="843" y="2290"/>
              <a:ext cx="41" cy="17"/>
            </a:xfrm>
            <a:custGeom>
              <a:avLst/>
              <a:gdLst>
                <a:gd name="T0" fmla="*/ 0 w 139"/>
                <a:gd name="T1" fmla="*/ 0 h 59"/>
                <a:gd name="T2" fmla="*/ 0 w 139"/>
                <a:gd name="T3" fmla="*/ 0 h 59"/>
                <a:gd name="T4" fmla="*/ 0 w 139"/>
                <a:gd name="T5" fmla="*/ 0 h 59"/>
                <a:gd name="T6" fmla="*/ 0 w 139"/>
                <a:gd name="T7" fmla="*/ 0 h 59"/>
                <a:gd name="T8" fmla="*/ 0 w 139"/>
                <a:gd name="T9" fmla="*/ 0 h 59"/>
                <a:gd name="T10" fmla="*/ 0 w 139"/>
                <a:gd name="T11" fmla="*/ 0 h 59"/>
                <a:gd name="T12" fmla="*/ 0 w 139"/>
                <a:gd name="T13" fmla="*/ 0 h 59"/>
                <a:gd name="T14" fmla="*/ 0 w 139"/>
                <a:gd name="T15" fmla="*/ 0 h 59"/>
                <a:gd name="T16" fmla="*/ 0 w 139"/>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 h="59">
                  <a:moveTo>
                    <a:pt x="0" y="0"/>
                  </a:moveTo>
                  <a:lnTo>
                    <a:pt x="18" y="8"/>
                  </a:lnTo>
                  <a:lnTo>
                    <a:pt x="31" y="20"/>
                  </a:lnTo>
                  <a:lnTo>
                    <a:pt x="49" y="28"/>
                  </a:lnTo>
                  <a:lnTo>
                    <a:pt x="67" y="36"/>
                  </a:lnTo>
                  <a:lnTo>
                    <a:pt x="85" y="44"/>
                  </a:lnTo>
                  <a:lnTo>
                    <a:pt x="103" y="47"/>
                  </a:lnTo>
                  <a:lnTo>
                    <a:pt x="121" y="55"/>
                  </a:lnTo>
                  <a:lnTo>
                    <a:pt x="139" y="59"/>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882" name="Freeform 55"/>
            <p:cNvSpPr>
              <a:spLocks/>
            </p:cNvSpPr>
            <p:nvPr/>
          </p:nvSpPr>
          <p:spPr bwMode="auto">
            <a:xfrm>
              <a:off x="439" y="2701"/>
              <a:ext cx="338" cy="405"/>
            </a:xfrm>
            <a:custGeom>
              <a:avLst/>
              <a:gdLst>
                <a:gd name="T0" fmla="*/ 0 w 1130"/>
                <a:gd name="T1" fmla="*/ 0 h 1356"/>
                <a:gd name="T2" fmla="*/ 0 w 1130"/>
                <a:gd name="T3" fmla="*/ 0 h 1356"/>
                <a:gd name="T4" fmla="*/ 0 w 1130"/>
                <a:gd name="T5" fmla="*/ 0 h 1356"/>
                <a:gd name="T6" fmla="*/ 0 w 1130"/>
                <a:gd name="T7" fmla="*/ 0 h 1356"/>
                <a:gd name="T8" fmla="*/ 0 w 1130"/>
                <a:gd name="T9" fmla="*/ 0 h 1356"/>
                <a:gd name="T10" fmla="*/ 0 w 1130"/>
                <a:gd name="T11" fmla="*/ 0 h 1356"/>
                <a:gd name="T12" fmla="*/ 0 w 1130"/>
                <a:gd name="T13" fmla="*/ 0 h 1356"/>
                <a:gd name="T14" fmla="*/ 0 w 1130"/>
                <a:gd name="T15" fmla="*/ 0 h 1356"/>
                <a:gd name="T16" fmla="*/ 0 w 1130"/>
                <a:gd name="T17" fmla="*/ 0 h 1356"/>
                <a:gd name="T18" fmla="*/ 0 w 1130"/>
                <a:gd name="T19" fmla="*/ 0 h 1356"/>
                <a:gd name="T20" fmla="*/ 0 w 1130"/>
                <a:gd name="T21" fmla="*/ 0 h 1356"/>
                <a:gd name="T22" fmla="*/ 0 w 1130"/>
                <a:gd name="T23" fmla="*/ 0 h 1356"/>
                <a:gd name="T24" fmla="*/ 0 w 1130"/>
                <a:gd name="T25" fmla="*/ 0 h 1356"/>
                <a:gd name="T26" fmla="*/ 0 w 1130"/>
                <a:gd name="T27" fmla="*/ 0 h 1356"/>
                <a:gd name="T28" fmla="*/ 0 w 1130"/>
                <a:gd name="T29" fmla="*/ 0 h 1356"/>
                <a:gd name="T30" fmla="*/ 0 w 1130"/>
                <a:gd name="T31" fmla="*/ 0 h 1356"/>
                <a:gd name="T32" fmla="*/ 0 w 1130"/>
                <a:gd name="T33" fmla="*/ 0 h 1356"/>
                <a:gd name="T34" fmla="*/ 0 w 1130"/>
                <a:gd name="T35" fmla="*/ 0 h 1356"/>
                <a:gd name="T36" fmla="*/ 0 w 1130"/>
                <a:gd name="T37" fmla="*/ 0 h 1356"/>
                <a:gd name="T38" fmla="*/ 0 w 1130"/>
                <a:gd name="T39" fmla="*/ 0 h 1356"/>
                <a:gd name="T40" fmla="*/ 0 w 1130"/>
                <a:gd name="T41" fmla="*/ 0 h 1356"/>
                <a:gd name="T42" fmla="*/ 0 w 1130"/>
                <a:gd name="T43" fmla="*/ 0 h 1356"/>
                <a:gd name="T44" fmla="*/ 0 w 1130"/>
                <a:gd name="T45" fmla="*/ 0 h 1356"/>
                <a:gd name="T46" fmla="*/ 0 w 1130"/>
                <a:gd name="T47" fmla="*/ 0 h 1356"/>
                <a:gd name="T48" fmla="*/ 0 w 1130"/>
                <a:gd name="T49" fmla="*/ 0 h 1356"/>
                <a:gd name="T50" fmla="*/ 0 w 1130"/>
                <a:gd name="T51" fmla="*/ 0 h 1356"/>
                <a:gd name="T52" fmla="*/ 0 w 1130"/>
                <a:gd name="T53" fmla="*/ 0 h 1356"/>
                <a:gd name="T54" fmla="*/ 0 w 1130"/>
                <a:gd name="T55" fmla="*/ 0 h 1356"/>
                <a:gd name="T56" fmla="*/ 0 w 1130"/>
                <a:gd name="T57" fmla="*/ 0 h 1356"/>
                <a:gd name="T58" fmla="*/ 0 w 1130"/>
                <a:gd name="T59" fmla="*/ 0 h 1356"/>
                <a:gd name="T60" fmla="*/ 0 w 1130"/>
                <a:gd name="T61" fmla="*/ 0 h 1356"/>
                <a:gd name="T62" fmla="*/ 0 w 1130"/>
                <a:gd name="T63" fmla="*/ 0 h 1356"/>
                <a:gd name="T64" fmla="*/ 0 w 1130"/>
                <a:gd name="T65" fmla="*/ 0 h 1356"/>
                <a:gd name="T66" fmla="*/ 0 w 1130"/>
                <a:gd name="T67" fmla="*/ 0 h 1356"/>
                <a:gd name="T68" fmla="*/ 0 w 1130"/>
                <a:gd name="T69" fmla="*/ 0 h 1356"/>
                <a:gd name="T70" fmla="*/ 0 w 1130"/>
                <a:gd name="T71" fmla="*/ 0 h 1356"/>
                <a:gd name="T72" fmla="*/ 0 w 1130"/>
                <a:gd name="T73" fmla="*/ 0 h 1356"/>
                <a:gd name="T74" fmla="*/ 0 w 1130"/>
                <a:gd name="T75" fmla="*/ 0 h 1356"/>
                <a:gd name="T76" fmla="*/ 0 w 1130"/>
                <a:gd name="T77" fmla="*/ 0 h 1356"/>
                <a:gd name="T78" fmla="*/ 0 w 1130"/>
                <a:gd name="T79" fmla="*/ 0 h 1356"/>
                <a:gd name="T80" fmla="*/ 0 w 1130"/>
                <a:gd name="T81" fmla="*/ 0 h 1356"/>
                <a:gd name="T82" fmla="*/ 0 w 1130"/>
                <a:gd name="T83" fmla="*/ 0 h 1356"/>
                <a:gd name="T84" fmla="*/ 0 w 1130"/>
                <a:gd name="T85" fmla="*/ 0 h 1356"/>
                <a:gd name="T86" fmla="*/ 0 w 1130"/>
                <a:gd name="T87" fmla="*/ 0 h 1356"/>
                <a:gd name="T88" fmla="*/ 0 w 1130"/>
                <a:gd name="T89" fmla="*/ 0 h 1356"/>
                <a:gd name="T90" fmla="*/ 0 w 1130"/>
                <a:gd name="T91" fmla="*/ 0 h 1356"/>
                <a:gd name="T92" fmla="*/ 0 w 1130"/>
                <a:gd name="T93" fmla="*/ 0 h 1356"/>
                <a:gd name="T94" fmla="*/ 0 w 1130"/>
                <a:gd name="T95" fmla="*/ 0 h 1356"/>
                <a:gd name="T96" fmla="*/ 0 w 1130"/>
                <a:gd name="T97" fmla="*/ 0 h 1356"/>
                <a:gd name="T98" fmla="*/ 0 w 1130"/>
                <a:gd name="T99" fmla="*/ 0 h 1356"/>
                <a:gd name="T100" fmla="*/ 0 w 1130"/>
                <a:gd name="T101" fmla="*/ 0 h 1356"/>
                <a:gd name="T102" fmla="*/ 0 w 1130"/>
                <a:gd name="T103" fmla="*/ 0 h 1356"/>
                <a:gd name="T104" fmla="*/ 0 w 1130"/>
                <a:gd name="T105" fmla="*/ 0 h 1356"/>
                <a:gd name="T106" fmla="*/ 0 w 1130"/>
                <a:gd name="T107" fmla="*/ 0 h 1356"/>
                <a:gd name="T108" fmla="*/ 0 w 1130"/>
                <a:gd name="T109" fmla="*/ 0 h 1356"/>
                <a:gd name="T110" fmla="*/ 0 w 1130"/>
                <a:gd name="T111" fmla="*/ 0 h 1356"/>
                <a:gd name="T112" fmla="*/ 0 w 1130"/>
                <a:gd name="T113" fmla="*/ 0 h 1356"/>
                <a:gd name="T114" fmla="*/ 0 w 1130"/>
                <a:gd name="T115" fmla="*/ 0 h 1356"/>
                <a:gd name="T116" fmla="*/ 0 w 1130"/>
                <a:gd name="T117" fmla="*/ 0 h 1356"/>
                <a:gd name="T118" fmla="*/ 0 w 1130"/>
                <a:gd name="T119" fmla="*/ 0 h 1356"/>
                <a:gd name="T120" fmla="*/ 0 w 1130"/>
                <a:gd name="T121" fmla="*/ 0 h 13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30" h="1356">
                  <a:moveTo>
                    <a:pt x="852" y="607"/>
                  </a:moveTo>
                  <a:lnTo>
                    <a:pt x="857" y="611"/>
                  </a:lnTo>
                  <a:lnTo>
                    <a:pt x="866" y="611"/>
                  </a:lnTo>
                  <a:lnTo>
                    <a:pt x="875" y="607"/>
                  </a:lnTo>
                  <a:lnTo>
                    <a:pt x="884" y="607"/>
                  </a:lnTo>
                  <a:lnTo>
                    <a:pt x="888" y="603"/>
                  </a:lnTo>
                  <a:lnTo>
                    <a:pt x="893" y="595"/>
                  </a:lnTo>
                  <a:lnTo>
                    <a:pt x="893" y="591"/>
                  </a:lnTo>
                  <a:lnTo>
                    <a:pt x="893" y="579"/>
                  </a:lnTo>
                  <a:lnTo>
                    <a:pt x="893" y="583"/>
                  </a:lnTo>
                  <a:lnTo>
                    <a:pt x="888" y="583"/>
                  </a:lnTo>
                  <a:lnTo>
                    <a:pt x="888" y="579"/>
                  </a:lnTo>
                  <a:lnTo>
                    <a:pt x="888" y="587"/>
                  </a:lnTo>
                  <a:lnTo>
                    <a:pt x="893" y="595"/>
                  </a:lnTo>
                  <a:lnTo>
                    <a:pt x="897" y="599"/>
                  </a:lnTo>
                  <a:lnTo>
                    <a:pt x="906" y="603"/>
                  </a:lnTo>
                  <a:lnTo>
                    <a:pt x="910" y="603"/>
                  </a:lnTo>
                  <a:lnTo>
                    <a:pt x="915" y="599"/>
                  </a:lnTo>
                  <a:lnTo>
                    <a:pt x="924" y="599"/>
                  </a:lnTo>
                  <a:lnTo>
                    <a:pt x="928" y="595"/>
                  </a:lnTo>
                  <a:lnTo>
                    <a:pt x="942" y="583"/>
                  </a:lnTo>
                  <a:lnTo>
                    <a:pt x="955" y="575"/>
                  </a:lnTo>
                  <a:lnTo>
                    <a:pt x="973" y="571"/>
                  </a:lnTo>
                  <a:lnTo>
                    <a:pt x="987" y="567"/>
                  </a:lnTo>
                  <a:lnTo>
                    <a:pt x="1000" y="567"/>
                  </a:lnTo>
                  <a:lnTo>
                    <a:pt x="1014" y="567"/>
                  </a:lnTo>
                  <a:lnTo>
                    <a:pt x="1032" y="563"/>
                  </a:lnTo>
                  <a:lnTo>
                    <a:pt x="1041" y="555"/>
                  </a:lnTo>
                  <a:lnTo>
                    <a:pt x="1050" y="543"/>
                  </a:lnTo>
                  <a:lnTo>
                    <a:pt x="1059" y="535"/>
                  </a:lnTo>
                  <a:lnTo>
                    <a:pt x="1068" y="523"/>
                  </a:lnTo>
                  <a:lnTo>
                    <a:pt x="1076" y="515"/>
                  </a:lnTo>
                  <a:lnTo>
                    <a:pt x="1090" y="503"/>
                  </a:lnTo>
                  <a:lnTo>
                    <a:pt x="1099" y="499"/>
                  </a:lnTo>
                  <a:lnTo>
                    <a:pt x="1112" y="491"/>
                  </a:lnTo>
                  <a:lnTo>
                    <a:pt x="1130" y="488"/>
                  </a:lnTo>
                  <a:lnTo>
                    <a:pt x="1112" y="480"/>
                  </a:lnTo>
                  <a:lnTo>
                    <a:pt x="1099" y="476"/>
                  </a:lnTo>
                  <a:lnTo>
                    <a:pt x="1085" y="476"/>
                  </a:lnTo>
                  <a:lnTo>
                    <a:pt x="1072" y="476"/>
                  </a:lnTo>
                  <a:lnTo>
                    <a:pt x="1059" y="480"/>
                  </a:lnTo>
                  <a:lnTo>
                    <a:pt x="1045" y="484"/>
                  </a:lnTo>
                  <a:lnTo>
                    <a:pt x="1036" y="491"/>
                  </a:lnTo>
                  <a:lnTo>
                    <a:pt x="1027" y="503"/>
                  </a:lnTo>
                  <a:lnTo>
                    <a:pt x="1023" y="507"/>
                  </a:lnTo>
                  <a:lnTo>
                    <a:pt x="1018" y="515"/>
                  </a:lnTo>
                  <a:lnTo>
                    <a:pt x="1014" y="523"/>
                  </a:lnTo>
                  <a:lnTo>
                    <a:pt x="1009" y="527"/>
                  </a:lnTo>
                  <a:lnTo>
                    <a:pt x="1000" y="535"/>
                  </a:lnTo>
                  <a:lnTo>
                    <a:pt x="996" y="539"/>
                  </a:lnTo>
                  <a:lnTo>
                    <a:pt x="987" y="539"/>
                  </a:lnTo>
                  <a:lnTo>
                    <a:pt x="982" y="539"/>
                  </a:lnTo>
                  <a:lnTo>
                    <a:pt x="978" y="535"/>
                  </a:lnTo>
                  <a:lnTo>
                    <a:pt x="973" y="535"/>
                  </a:lnTo>
                  <a:lnTo>
                    <a:pt x="969" y="531"/>
                  </a:lnTo>
                  <a:lnTo>
                    <a:pt x="960" y="527"/>
                  </a:lnTo>
                  <a:lnTo>
                    <a:pt x="955" y="523"/>
                  </a:lnTo>
                  <a:lnTo>
                    <a:pt x="951" y="519"/>
                  </a:lnTo>
                  <a:lnTo>
                    <a:pt x="946" y="515"/>
                  </a:lnTo>
                  <a:lnTo>
                    <a:pt x="942" y="515"/>
                  </a:lnTo>
                  <a:lnTo>
                    <a:pt x="928" y="515"/>
                  </a:lnTo>
                  <a:lnTo>
                    <a:pt x="919" y="515"/>
                  </a:lnTo>
                  <a:lnTo>
                    <a:pt x="906" y="519"/>
                  </a:lnTo>
                  <a:lnTo>
                    <a:pt x="897" y="519"/>
                  </a:lnTo>
                  <a:lnTo>
                    <a:pt x="884" y="523"/>
                  </a:lnTo>
                  <a:lnTo>
                    <a:pt x="875" y="527"/>
                  </a:lnTo>
                  <a:lnTo>
                    <a:pt x="861" y="527"/>
                  </a:lnTo>
                  <a:lnTo>
                    <a:pt x="852" y="531"/>
                  </a:lnTo>
                  <a:lnTo>
                    <a:pt x="839" y="535"/>
                  </a:lnTo>
                  <a:lnTo>
                    <a:pt x="830" y="539"/>
                  </a:lnTo>
                  <a:lnTo>
                    <a:pt x="816" y="539"/>
                  </a:lnTo>
                  <a:lnTo>
                    <a:pt x="803" y="543"/>
                  </a:lnTo>
                  <a:lnTo>
                    <a:pt x="794" y="547"/>
                  </a:lnTo>
                  <a:lnTo>
                    <a:pt x="780" y="551"/>
                  </a:lnTo>
                  <a:lnTo>
                    <a:pt x="767" y="555"/>
                  </a:lnTo>
                  <a:lnTo>
                    <a:pt x="753" y="559"/>
                  </a:lnTo>
                  <a:lnTo>
                    <a:pt x="731" y="563"/>
                  </a:lnTo>
                  <a:lnTo>
                    <a:pt x="713" y="563"/>
                  </a:lnTo>
                  <a:lnTo>
                    <a:pt x="691" y="563"/>
                  </a:lnTo>
                  <a:lnTo>
                    <a:pt x="668" y="559"/>
                  </a:lnTo>
                  <a:lnTo>
                    <a:pt x="646" y="559"/>
                  </a:lnTo>
                  <a:lnTo>
                    <a:pt x="628" y="559"/>
                  </a:lnTo>
                  <a:lnTo>
                    <a:pt x="614" y="567"/>
                  </a:lnTo>
                  <a:lnTo>
                    <a:pt x="605" y="575"/>
                  </a:lnTo>
                  <a:lnTo>
                    <a:pt x="610" y="567"/>
                  </a:lnTo>
                  <a:lnTo>
                    <a:pt x="610" y="555"/>
                  </a:lnTo>
                  <a:lnTo>
                    <a:pt x="610" y="547"/>
                  </a:lnTo>
                  <a:lnTo>
                    <a:pt x="610" y="535"/>
                  </a:lnTo>
                  <a:lnTo>
                    <a:pt x="610" y="527"/>
                  </a:lnTo>
                  <a:lnTo>
                    <a:pt x="605" y="519"/>
                  </a:lnTo>
                  <a:lnTo>
                    <a:pt x="596" y="511"/>
                  </a:lnTo>
                  <a:lnTo>
                    <a:pt x="592" y="507"/>
                  </a:lnTo>
                  <a:lnTo>
                    <a:pt x="583" y="503"/>
                  </a:lnTo>
                  <a:lnTo>
                    <a:pt x="574" y="507"/>
                  </a:lnTo>
                  <a:lnTo>
                    <a:pt x="565" y="511"/>
                  </a:lnTo>
                  <a:lnTo>
                    <a:pt x="551" y="515"/>
                  </a:lnTo>
                  <a:lnTo>
                    <a:pt x="543" y="523"/>
                  </a:lnTo>
                  <a:lnTo>
                    <a:pt x="529" y="527"/>
                  </a:lnTo>
                  <a:lnTo>
                    <a:pt x="520" y="531"/>
                  </a:lnTo>
                  <a:lnTo>
                    <a:pt x="511" y="531"/>
                  </a:lnTo>
                  <a:lnTo>
                    <a:pt x="507" y="527"/>
                  </a:lnTo>
                  <a:lnTo>
                    <a:pt x="502" y="523"/>
                  </a:lnTo>
                  <a:lnTo>
                    <a:pt x="498" y="515"/>
                  </a:lnTo>
                  <a:lnTo>
                    <a:pt x="498" y="511"/>
                  </a:lnTo>
                  <a:lnTo>
                    <a:pt x="493" y="507"/>
                  </a:lnTo>
                  <a:lnTo>
                    <a:pt x="493" y="503"/>
                  </a:lnTo>
                  <a:lnTo>
                    <a:pt x="493" y="499"/>
                  </a:lnTo>
                  <a:lnTo>
                    <a:pt x="498" y="499"/>
                  </a:lnTo>
                  <a:lnTo>
                    <a:pt x="502" y="495"/>
                  </a:lnTo>
                  <a:lnTo>
                    <a:pt x="507" y="495"/>
                  </a:lnTo>
                  <a:lnTo>
                    <a:pt x="507" y="491"/>
                  </a:lnTo>
                  <a:lnTo>
                    <a:pt x="520" y="495"/>
                  </a:lnTo>
                  <a:lnTo>
                    <a:pt x="529" y="491"/>
                  </a:lnTo>
                  <a:lnTo>
                    <a:pt x="538" y="488"/>
                  </a:lnTo>
                  <a:lnTo>
                    <a:pt x="543" y="480"/>
                  </a:lnTo>
                  <a:lnTo>
                    <a:pt x="547" y="472"/>
                  </a:lnTo>
                  <a:lnTo>
                    <a:pt x="551" y="460"/>
                  </a:lnTo>
                  <a:lnTo>
                    <a:pt x="551" y="452"/>
                  </a:lnTo>
                  <a:lnTo>
                    <a:pt x="547" y="440"/>
                  </a:lnTo>
                  <a:lnTo>
                    <a:pt x="551" y="448"/>
                  </a:lnTo>
                  <a:lnTo>
                    <a:pt x="556" y="452"/>
                  </a:lnTo>
                  <a:lnTo>
                    <a:pt x="565" y="452"/>
                  </a:lnTo>
                  <a:lnTo>
                    <a:pt x="569" y="452"/>
                  </a:lnTo>
                  <a:lnTo>
                    <a:pt x="578" y="448"/>
                  </a:lnTo>
                  <a:lnTo>
                    <a:pt x="583" y="448"/>
                  </a:lnTo>
                  <a:lnTo>
                    <a:pt x="587" y="444"/>
                  </a:lnTo>
                  <a:lnTo>
                    <a:pt x="587" y="440"/>
                  </a:lnTo>
                  <a:lnTo>
                    <a:pt x="592" y="424"/>
                  </a:lnTo>
                  <a:lnTo>
                    <a:pt x="596" y="412"/>
                  </a:lnTo>
                  <a:lnTo>
                    <a:pt x="596" y="400"/>
                  </a:lnTo>
                  <a:lnTo>
                    <a:pt x="601" y="392"/>
                  </a:lnTo>
                  <a:lnTo>
                    <a:pt x="605" y="380"/>
                  </a:lnTo>
                  <a:lnTo>
                    <a:pt x="610" y="372"/>
                  </a:lnTo>
                  <a:lnTo>
                    <a:pt x="623" y="365"/>
                  </a:lnTo>
                  <a:lnTo>
                    <a:pt x="637" y="361"/>
                  </a:lnTo>
                  <a:lnTo>
                    <a:pt x="650" y="357"/>
                  </a:lnTo>
                  <a:lnTo>
                    <a:pt x="659" y="357"/>
                  </a:lnTo>
                  <a:lnTo>
                    <a:pt x="668" y="365"/>
                  </a:lnTo>
                  <a:lnTo>
                    <a:pt x="677" y="372"/>
                  </a:lnTo>
                  <a:lnTo>
                    <a:pt x="682" y="380"/>
                  </a:lnTo>
                  <a:lnTo>
                    <a:pt x="691" y="388"/>
                  </a:lnTo>
                  <a:lnTo>
                    <a:pt x="700" y="396"/>
                  </a:lnTo>
                  <a:lnTo>
                    <a:pt x="709" y="400"/>
                  </a:lnTo>
                  <a:lnTo>
                    <a:pt x="709" y="388"/>
                  </a:lnTo>
                  <a:lnTo>
                    <a:pt x="704" y="376"/>
                  </a:lnTo>
                  <a:lnTo>
                    <a:pt x="700" y="365"/>
                  </a:lnTo>
                  <a:lnTo>
                    <a:pt x="695" y="353"/>
                  </a:lnTo>
                  <a:lnTo>
                    <a:pt x="686" y="345"/>
                  </a:lnTo>
                  <a:lnTo>
                    <a:pt x="682" y="333"/>
                  </a:lnTo>
                  <a:lnTo>
                    <a:pt x="682" y="321"/>
                  </a:lnTo>
                  <a:lnTo>
                    <a:pt x="682" y="309"/>
                  </a:lnTo>
                  <a:lnTo>
                    <a:pt x="686" y="301"/>
                  </a:lnTo>
                  <a:lnTo>
                    <a:pt x="686" y="293"/>
                  </a:lnTo>
                  <a:lnTo>
                    <a:pt x="691" y="285"/>
                  </a:lnTo>
                  <a:lnTo>
                    <a:pt x="695" y="281"/>
                  </a:lnTo>
                  <a:lnTo>
                    <a:pt x="700" y="273"/>
                  </a:lnTo>
                  <a:lnTo>
                    <a:pt x="704" y="265"/>
                  </a:lnTo>
                  <a:lnTo>
                    <a:pt x="709" y="257"/>
                  </a:lnTo>
                  <a:lnTo>
                    <a:pt x="713" y="249"/>
                  </a:lnTo>
                  <a:lnTo>
                    <a:pt x="722" y="238"/>
                  </a:lnTo>
                  <a:lnTo>
                    <a:pt x="735" y="230"/>
                  </a:lnTo>
                  <a:lnTo>
                    <a:pt x="749" y="226"/>
                  </a:lnTo>
                  <a:lnTo>
                    <a:pt x="762" y="222"/>
                  </a:lnTo>
                  <a:lnTo>
                    <a:pt x="776" y="222"/>
                  </a:lnTo>
                  <a:lnTo>
                    <a:pt x="789" y="222"/>
                  </a:lnTo>
                  <a:lnTo>
                    <a:pt x="807" y="218"/>
                  </a:lnTo>
                  <a:lnTo>
                    <a:pt x="821" y="218"/>
                  </a:lnTo>
                  <a:lnTo>
                    <a:pt x="830" y="214"/>
                  </a:lnTo>
                  <a:lnTo>
                    <a:pt x="839" y="210"/>
                  </a:lnTo>
                  <a:lnTo>
                    <a:pt x="843" y="206"/>
                  </a:lnTo>
                  <a:lnTo>
                    <a:pt x="852" y="206"/>
                  </a:lnTo>
                  <a:lnTo>
                    <a:pt x="861" y="202"/>
                  </a:lnTo>
                  <a:lnTo>
                    <a:pt x="870" y="202"/>
                  </a:lnTo>
                  <a:lnTo>
                    <a:pt x="879" y="206"/>
                  </a:lnTo>
                  <a:lnTo>
                    <a:pt x="888" y="206"/>
                  </a:lnTo>
                  <a:lnTo>
                    <a:pt x="893" y="214"/>
                  </a:lnTo>
                  <a:lnTo>
                    <a:pt x="901" y="218"/>
                  </a:lnTo>
                  <a:lnTo>
                    <a:pt x="910" y="218"/>
                  </a:lnTo>
                  <a:lnTo>
                    <a:pt x="919" y="218"/>
                  </a:lnTo>
                  <a:lnTo>
                    <a:pt x="928" y="218"/>
                  </a:lnTo>
                  <a:lnTo>
                    <a:pt x="937" y="218"/>
                  </a:lnTo>
                  <a:lnTo>
                    <a:pt x="946" y="214"/>
                  </a:lnTo>
                  <a:lnTo>
                    <a:pt x="955" y="210"/>
                  </a:lnTo>
                  <a:lnTo>
                    <a:pt x="955" y="206"/>
                  </a:lnTo>
                  <a:lnTo>
                    <a:pt x="960" y="206"/>
                  </a:lnTo>
                  <a:lnTo>
                    <a:pt x="960" y="202"/>
                  </a:lnTo>
                  <a:lnTo>
                    <a:pt x="960" y="198"/>
                  </a:lnTo>
                  <a:lnTo>
                    <a:pt x="960" y="194"/>
                  </a:lnTo>
                  <a:lnTo>
                    <a:pt x="955" y="190"/>
                  </a:lnTo>
                  <a:lnTo>
                    <a:pt x="955" y="186"/>
                  </a:lnTo>
                  <a:lnTo>
                    <a:pt x="955" y="182"/>
                  </a:lnTo>
                  <a:lnTo>
                    <a:pt x="951" y="174"/>
                  </a:lnTo>
                  <a:lnTo>
                    <a:pt x="951" y="162"/>
                  </a:lnTo>
                  <a:lnTo>
                    <a:pt x="955" y="150"/>
                  </a:lnTo>
                  <a:lnTo>
                    <a:pt x="964" y="142"/>
                  </a:lnTo>
                  <a:lnTo>
                    <a:pt x="973" y="134"/>
                  </a:lnTo>
                  <a:lnTo>
                    <a:pt x="978" y="126"/>
                  </a:lnTo>
                  <a:lnTo>
                    <a:pt x="982" y="115"/>
                  </a:lnTo>
                  <a:lnTo>
                    <a:pt x="987" y="107"/>
                  </a:lnTo>
                  <a:lnTo>
                    <a:pt x="987" y="95"/>
                  </a:lnTo>
                  <a:lnTo>
                    <a:pt x="987" y="87"/>
                  </a:lnTo>
                  <a:lnTo>
                    <a:pt x="991" y="75"/>
                  </a:lnTo>
                  <a:lnTo>
                    <a:pt x="996" y="67"/>
                  </a:lnTo>
                  <a:lnTo>
                    <a:pt x="1000" y="59"/>
                  </a:lnTo>
                  <a:lnTo>
                    <a:pt x="1005" y="51"/>
                  </a:lnTo>
                  <a:lnTo>
                    <a:pt x="1005" y="43"/>
                  </a:lnTo>
                  <a:lnTo>
                    <a:pt x="1000" y="31"/>
                  </a:lnTo>
                  <a:lnTo>
                    <a:pt x="991" y="23"/>
                  </a:lnTo>
                  <a:lnTo>
                    <a:pt x="978" y="15"/>
                  </a:lnTo>
                  <a:lnTo>
                    <a:pt x="964" y="11"/>
                  </a:lnTo>
                  <a:lnTo>
                    <a:pt x="951" y="11"/>
                  </a:lnTo>
                  <a:lnTo>
                    <a:pt x="933" y="11"/>
                  </a:lnTo>
                  <a:lnTo>
                    <a:pt x="915" y="11"/>
                  </a:lnTo>
                  <a:lnTo>
                    <a:pt x="897" y="15"/>
                  </a:lnTo>
                  <a:lnTo>
                    <a:pt x="884" y="15"/>
                  </a:lnTo>
                  <a:lnTo>
                    <a:pt x="879" y="15"/>
                  </a:lnTo>
                  <a:lnTo>
                    <a:pt x="879" y="19"/>
                  </a:lnTo>
                  <a:lnTo>
                    <a:pt x="875" y="19"/>
                  </a:lnTo>
                  <a:lnTo>
                    <a:pt x="875" y="23"/>
                  </a:lnTo>
                  <a:lnTo>
                    <a:pt x="870" y="23"/>
                  </a:lnTo>
                  <a:lnTo>
                    <a:pt x="870" y="27"/>
                  </a:lnTo>
                  <a:lnTo>
                    <a:pt x="879" y="31"/>
                  </a:lnTo>
                  <a:lnTo>
                    <a:pt x="888" y="31"/>
                  </a:lnTo>
                  <a:lnTo>
                    <a:pt x="893" y="35"/>
                  </a:lnTo>
                  <a:lnTo>
                    <a:pt x="901" y="39"/>
                  </a:lnTo>
                  <a:lnTo>
                    <a:pt x="906" y="43"/>
                  </a:lnTo>
                  <a:lnTo>
                    <a:pt x="910" y="43"/>
                  </a:lnTo>
                  <a:lnTo>
                    <a:pt x="910" y="47"/>
                  </a:lnTo>
                  <a:lnTo>
                    <a:pt x="906" y="51"/>
                  </a:lnTo>
                  <a:lnTo>
                    <a:pt x="893" y="63"/>
                  </a:lnTo>
                  <a:lnTo>
                    <a:pt x="879" y="75"/>
                  </a:lnTo>
                  <a:lnTo>
                    <a:pt x="866" y="83"/>
                  </a:lnTo>
                  <a:lnTo>
                    <a:pt x="857" y="91"/>
                  </a:lnTo>
                  <a:lnTo>
                    <a:pt x="843" y="99"/>
                  </a:lnTo>
                  <a:lnTo>
                    <a:pt x="830" y="107"/>
                  </a:lnTo>
                  <a:lnTo>
                    <a:pt x="821" y="119"/>
                  </a:lnTo>
                  <a:lnTo>
                    <a:pt x="812" y="134"/>
                  </a:lnTo>
                  <a:lnTo>
                    <a:pt x="807" y="134"/>
                  </a:lnTo>
                  <a:lnTo>
                    <a:pt x="803" y="134"/>
                  </a:lnTo>
                  <a:lnTo>
                    <a:pt x="798" y="134"/>
                  </a:lnTo>
                  <a:lnTo>
                    <a:pt x="794" y="134"/>
                  </a:lnTo>
                  <a:lnTo>
                    <a:pt x="789" y="134"/>
                  </a:lnTo>
                  <a:lnTo>
                    <a:pt x="780" y="134"/>
                  </a:lnTo>
                  <a:lnTo>
                    <a:pt x="767" y="138"/>
                  </a:lnTo>
                  <a:lnTo>
                    <a:pt x="753" y="146"/>
                  </a:lnTo>
                  <a:lnTo>
                    <a:pt x="740" y="150"/>
                  </a:lnTo>
                  <a:lnTo>
                    <a:pt x="726" y="158"/>
                  </a:lnTo>
                  <a:lnTo>
                    <a:pt x="713" y="162"/>
                  </a:lnTo>
                  <a:lnTo>
                    <a:pt x="700" y="162"/>
                  </a:lnTo>
                  <a:lnTo>
                    <a:pt x="686" y="158"/>
                  </a:lnTo>
                  <a:lnTo>
                    <a:pt x="677" y="146"/>
                  </a:lnTo>
                  <a:lnTo>
                    <a:pt x="668" y="138"/>
                  </a:lnTo>
                  <a:lnTo>
                    <a:pt x="659" y="123"/>
                  </a:lnTo>
                  <a:lnTo>
                    <a:pt x="655" y="111"/>
                  </a:lnTo>
                  <a:lnTo>
                    <a:pt x="650" y="99"/>
                  </a:lnTo>
                  <a:lnTo>
                    <a:pt x="641" y="91"/>
                  </a:lnTo>
                  <a:lnTo>
                    <a:pt x="632" y="83"/>
                  </a:lnTo>
                  <a:lnTo>
                    <a:pt x="619" y="75"/>
                  </a:lnTo>
                  <a:lnTo>
                    <a:pt x="605" y="75"/>
                  </a:lnTo>
                  <a:lnTo>
                    <a:pt x="605" y="71"/>
                  </a:lnTo>
                  <a:lnTo>
                    <a:pt x="605" y="67"/>
                  </a:lnTo>
                  <a:lnTo>
                    <a:pt x="605" y="59"/>
                  </a:lnTo>
                  <a:lnTo>
                    <a:pt x="605" y="55"/>
                  </a:lnTo>
                  <a:lnTo>
                    <a:pt x="605" y="51"/>
                  </a:lnTo>
                  <a:lnTo>
                    <a:pt x="605" y="47"/>
                  </a:lnTo>
                  <a:lnTo>
                    <a:pt x="605" y="43"/>
                  </a:lnTo>
                  <a:lnTo>
                    <a:pt x="605" y="39"/>
                  </a:lnTo>
                  <a:lnTo>
                    <a:pt x="596" y="35"/>
                  </a:lnTo>
                  <a:lnTo>
                    <a:pt x="592" y="35"/>
                  </a:lnTo>
                  <a:lnTo>
                    <a:pt x="587" y="31"/>
                  </a:lnTo>
                  <a:lnTo>
                    <a:pt x="578" y="27"/>
                  </a:lnTo>
                  <a:lnTo>
                    <a:pt x="574" y="23"/>
                  </a:lnTo>
                  <a:lnTo>
                    <a:pt x="569" y="23"/>
                  </a:lnTo>
                  <a:lnTo>
                    <a:pt x="565" y="19"/>
                  </a:lnTo>
                  <a:lnTo>
                    <a:pt x="560" y="15"/>
                  </a:lnTo>
                  <a:lnTo>
                    <a:pt x="556" y="15"/>
                  </a:lnTo>
                  <a:lnTo>
                    <a:pt x="556" y="11"/>
                  </a:lnTo>
                  <a:lnTo>
                    <a:pt x="551" y="11"/>
                  </a:lnTo>
                  <a:lnTo>
                    <a:pt x="547" y="7"/>
                  </a:lnTo>
                  <a:lnTo>
                    <a:pt x="543" y="4"/>
                  </a:lnTo>
                  <a:lnTo>
                    <a:pt x="538" y="4"/>
                  </a:lnTo>
                  <a:lnTo>
                    <a:pt x="534" y="0"/>
                  </a:lnTo>
                  <a:lnTo>
                    <a:pt x="525" y="4"/>
                  </a:lnTo>
                  <a:lnTo>
                    <a:pt x="520" y="7"/>
                  </a:lnTo>
                  <a:lnTo>
                    <a:pt x="516" y="19"/>
                  </a:lnTo>
                  <a:lnTo>
                    <a:pt x="511" y="27"/>
                  </a:lnTo>
                  <a:lnTo>
                    <a:pt x="511" y="39"/>
                  </a:lnTo>
                  <a:lnTo>
                    <a:pt x="511" y="47"/>
                  </a:lnTo>
                  <a:lnTo>
                    <a:pt x="516" y="59"/>
                  </a:lnTo>
                  <a:lnTo>
                    <a:pt x="534" y="83"/>
                  </a:lnTo>
                  <a:lnTo>
                    <a:pt x="547" y="107"/>
                  </a:lnTo>
                  <a:lnTo>
                    <a:pt x="556" y="130"/>
                  </a:lnTo>
                  <a:lnTo>
                    <a:pt x="560" y="150"/>
                  </a:lnTo>
                  <a:lnTo>
                    <a:pt x="560" y="170"/>
                  </a:lnTo>
                  <a:lnTo>
                    <a:pt x="556" y="190"/>
                  </a:lnTo>
                  <a:lnTo>
                    <a:pt x="551" y="206"/>
                  </a:lnTo>
                  <a:lnTo>
                    <a:pt x="543" y="222"/>
                  </a:lnTo>
                  <a:lnTo>
                    <a:pt x="520" y="253"/>
                  </a:lnTo>
                  <a:lnTo>
                    <a:pt x="489" y="281"/>
                  </a:lnTo>
                  <a:lnTo>
                    <a:pt x="453" y="305"/>
                  </a:lnTo>
                  <a:lnTo>
                    <a:pt x="421" y="329"/>
                  </a:lnTo>
                  <a:lnTo>
                    <a:pt x="412" y="333"/>
                  </a:lnTo>
                  <a:lnTo>
                    <a:pt x="408" y="337"/>
                  </a:lnTo>
                  <a:lnTo>
                    <a:pt x="403" y="345"/>
                  </a:lnTo>
                  <a:lnTo>
                    <a:pt x="399" y="349"/>
                  </a:lnTo>
                  <a:lnTo>
                    <a:pt x="394" y="357"/>
                  </a:lnTo>
                  <a:lnTo>
                    <a:pt x="394" y="361"/>
                  </a:lnTo>
                  <a:lnTo>
                    <a:pt x="390" y="368"/>
                  </a:lnTo>
                  <a:lnTo>
                    <a:pt x="385" y="372"/>
                  </a:lnTo>
                  <a:lnTo>
                    <a:pt x="381" y="376"/>
                  </a:lnTo>
                  <a:lnTo>
                    <a:pt x="376" y="384"/>
                  </a:lnTo>
                  <a:lnTo>
                    <a:pt x="372" y="388"/>
                  </a:lnTo>
                  <a:lnTo>
                    <a:pt x="368" y="392"/>
                  </a:lnTo>
                  <a:lnTo>
                    <a:pt x="363" y="400"/>
                  </a:lnTo>
                  <a:lnTo>
                    <a:pt x="359" y="404"/>
                  </a:lnTo>
                  <a:lnTo>
                    <a:pt x="350" y="408"/>
                  </a:lnTo>
                  <a:lnTo>
                    <a:pt x="345" y="412"/>
                  </a:lnTo>
                  <a:lnTo>
                    <a:pt x="341" y="412"/>
                  </a:lnTo>
                  <a:lnTo>
                    <a:pt x="341" y="416"/>
                  </a:lnTo>
                  <a:lnTo>
                    <a:pt x="336" y="420"/>
                  </a:lnTo>
                  <a:lnTo>
                    <a:pt x="336" y="424"/>
                  </a:lnTo>
                  <a:lnTo>
                    <a:pt x="332" y="428"/>
                  </a:lnTo>
                  <a:lnTo>
                    <a:pt x="332" y="432"/>
                  </a:lnTo>
                  <a:lnTo>
                    <a:pt x="327" y="436"/>
                  </a:lnTo>
                  <a:lnTo>
                    <a:pt x="327" y="440"/>
                  </a:lnTo>
                  <a:lnTo>
                    <a:pt x="318" y="448"/>
                  </a:lnTo>
                  <a:lnTo>
                    <a:pt x="309" y="456"/>
                  </a:lnTo>
                  <a:lnTo>
                    <a:pt x="296" y="460"/>
                  </a:lnTo>
                  <a:lnTo>
                    <a:pt x="287" y="468"/>
                  </a:lnTo>
                  <a:lnTo>
                    <a:pt x="273" y="472"/>
                  </a:lnTo>
                  <a:lnTo>
                    <a:pt x="264" y="476"/>
                  </a:lnTo>
                  <a:lnTo>
                    <a:pt x="255" y="484"/>
                  </a:lnTo>
                  <a:lnTo>
                    <a:pt x="246" y="491"/>
                  </a:lnTo>
                  <a:lnTo>
                    <a:pt x="233" y="503"/>
                  </a:lnTo>
                  <a:lnTo>
                    <a:pt x="219" y="515"/>
                  </a:lnTo>
                  <a:lnTo>
                    <a:pt x="210" y="527"/>
                  </a:lnTo>
                  <a:lnTo>
                    <a:pt x="197" y="535"/>
                  </a:lnTo>
                  <a:lnTo>
                    <a:pt x="184" y="543"/>
                  </a:lnTo>
                  <a:lnTo>
                    <a:pt x="170" y="551"/>
                  </a:lnTo>
                  <a:lnTo>
                    <a:pt x="152" y="559"/>
                  </a:lnTo>
                  <a:lnTo>
                    <a:pt x="134" y="563"/>
                  </a:lnTo>
                  <a:lnTo>
                    <a:pt x="139" y="563"/>
                  </a:lnTo>
                  <a:lnTo>
                    <a:pt x="143" y="563"/>
                  </a:lnTo>
                  <a:lnTo>
                    <a:pt x="148" y="563"/>
                  </a:lnTo>
                  <a:lnTo>
                    <a:pt x="152" y="563"/>
                  </a:lnTo>
                  <a:lnTo>
                    <a:pt x="152" y="567"/>
                  </a:lnTo>
                  <a:lnTo>
                    <a:pt x="143" y="575"/>
                  </a:lnTo>
                  <a:lnTo>
                    <a:pt x="139" y="583"/>
                  </a:lnTo>
                  <a:lnTo>
                    <a:pt x="130" y="591"/>
                  </a:lnTo>
                  <a:lnTo>
                    <a:pt x="121" y="599"/>
                  </a:lnTo>
                  <a:lnTo>
                    <a:pt x="112" y="607"/>
                  </a:lnTo>
                  <a:lnTo>
                    <a:pt x="107" y="614"/>
                  </a:lnTo>
                  <a:lnTo>
                    <a:pt x="98" y="622"/>
                  </a:lnTo>
                  <a:lnTo>
                    <a:pt x="94" y="630"/>
                  </a:lnTo>
                  <a:lnTo>
                    <a:pt x="94" y="634"/>
                  </a:lnTo>
                  <a:lnTo>
                    <a:pt x="89" y="638"/>
                  </a:lnTo>
                  <a:lnTo>
                    <a:pt x="89" y="646"/>
                  </a:lnTo>
                  <a:lnTo>
                    <a:pt x="85" y="650"/>
                  </a:lnTo>
                  <a:lnTo>
                    <a:pt x="85" y="654"/>
                  </a:lnTo>
                  <a:lnTo>
                    <a:pt x="85" y="658"/>
                  </a:lnTo>
                  <a:lnTo>
                    <a:pt x="80" y="662"/>
                  </a:lnTo>
                  <a:lnTo>
                    <a:pt x="80" y="666"/>
                  </a:lnTo>
                  <a:lnTo>
                    <a:pt x="71" y="690"/>
                  </a:lnTo>
                  <a:lnTo>
                    <a:pt x="67" y="710"/>
                  </a:lnTo>
                  <a:lnTo>
                    <a:pt x="53" y="726"/>
                  </a:lnTo>
                  <a:lnTo>
                    <a:pt x="44" y="741"/>
                  </a:lnTo>
                  <a:lnTo>
                    <a:pt x="35" y="761"/>
                  </a:lnTo>
                  <a:lnTo>
                    <a:pt x="22" y="777"/>
                  </a:lnTo>
                  <a:lnTo>
                    <a:pt x="13" y="793"/>
                  </a:lnTo>
                  <a:lnTo>
                    <a:pt x="0" y="813"/>
                  </a:lnTo>
                  <a:lnTo>
                    <a:pt x="0" y="825"/>
                  </a:lnTo>
                  <a:lnTo>
                    <a:pt x="0" y="833"/>
                  </a:lnTo>
                  <a:lnTo>
                    <a:pt x="4" y="845"/>
                  </a:lnTo>
                  <a:lnTo>
                    <a:pt x="9" y="853"/>
                  </a:lnTo>
                  <a:lnTo>
                    <a:pt x="18" y="864"/>
                  </a:lnTo>
                  <a:lnTo>
                    <a:pt x="26" y="876"/>
                  </a:lnTo>
                  <a:lnTo>
                    <a:pt x="31" y="888"/>
                  </a:lnTo>
                  <a:lnTo>
                    <a:pt x="35" y="904"/>
                  </a:lnTo>
                  <a:lnTo>
                    <a:pt x="40" y="904"/>
                  </a:lnTo>
                  <a:lnTo>
                    <a:pt x="40" y="908"/>
                  </a:lnTo>
                  <a:lnTo>
                    <a:pt x="44" y="912"/>
                  </a:lnTo>
                  <a:lnTo>
                    <a:pt x="49" y="912"/>
                  </a:lnTo>
                  <a:lnTo>
                    <a:pt x="53" y="916"/>
                  </a:lnTo>
                  <a:lnTo>
                    <a:pt x="58" y="920"/>
                  </a:lnTo>
                  <a:lnTo>
                    <a:pt x="62" y="924"/>
                  </a:lnTo>
                  <a:lnTo>
                    <a:pt x="76" y="948"/>
                  </a:lnTo>
                  <a:lnTo>
                    <a:pt x="85" y="968"/>
                  </a:lnTo>
                  <a:lnTo>
                    <a:pt x="94" y="991"/>
                  </a:lnTo>
                  <a:lnTo>
                    <a:pt x="98" y="1011"/>
                  </a:lnTo>
                  <a:lnTo>
                    <a:pt x="107" y="1031"/>
                  </a:lnTo>
                  <a:lnTo>
                    <a:pt x="116" y="1051"/>
                  </a:lnTo>
                  <a:lnTo>
                    <a:pt x="134" y="1075"/>
                  </a:lnTo>
                  <a:lnTo>
                    <a:pt x="152" y="1095"/>
                  </a:lnTo>
                  <a:lnTo>
                    <a:pt x="157" y="1098"/>
                  </a:lnTo>
                  <a:lnTo>
                    <a:pt x="170" y="1106"/>
                  </a:lnTo>
                  <a:lnTo>
                    <a:pt x="179" y="1114"/>
                  </a:lnTo>
                  <a:lnTo>
                    <a:pt x="188" y="1118"/>
                  </a:lnTo>
                  <a:lnTo>
                    <a:pt x="201" y="1122"/>
                  </a:lnTo>
                  <a:lnTo>
                    <a:pt x="206" y="1126"/>
                  </a:lnTo>
                  <a:lnTo>
                    <a:pt x="210" y="1126"/>
                  </a:lnTo>
                  <a:lnTo>
                    <a:pt x="206" y="1126"/>
                  </a:lnTo>
                  <a:lnTo>
                    <a:pt x="210" y="1126"/>
                  </a:lnTo>
                  <a:lnTo>
                    <a:pt x="210" y="1122"/>
                  </a:lnTo>
                  <a:lnTo>
                    <a:pt x="215" y="1118"/>
                  </a:lnTo>
                  <a:lnTo>
                    <a:pt x="219" y="1114"/>
                  </a:lnTo>
                  <a:lnTo>
                    <a:pt x="224" y="1106"/>
                  </a:lnTo>
                  <a:lnTo>
                    <a:pt x="228" y="1102"/>
                  </a:lnTo>
                  <a:lnTo>
                    <a:pt x="228" y="1098"/>
                  </a:lnTo>
                  <a:lnTo>
                    <a:pt x="228" y="1091"/>
                  </a:lnTo>
                  <a:lnTo>
                    <a:pt x="246" y="1091"/>
                  </a:lnTo>
                  <a:lnTo>
                    <a:pt x="255" y="1083"/>
                  </a:lnTo>
                  <a:lnTo>
                    <a:pt x="269" y="1075"/>
                  </a:lnTo>
                  <a:lnTo>
                    <a:pt x="278" y="1063"/>
                  </a:lnTo>
                  <a:lnTo>
                    <a:pt x="282" y="1051"/>
                  </a:lnTo>
                  <a:lnTo>
                    <a:pt x="287" y="1039"/>
                  </a:lnTo>
                  <a:lnTo>
                    <a:pt x="287" y="1023"/>
                  </a:lnTo>
                  <a:lnTo>
                    <a:pt x="287" y="1011"/>
                  </a:lnTo>
                  <a:lnTo>
                    <a:pt x="287" y="1003"/>
                  </a:lnTo>
                  <a:lnTo>
                    <a:pt x="282" y="995"/>
                  </a:lnTo>
                  <a:lnTo>
                    <a:pt x="278" y="983"/>
                  </a:lnTo>
                  <a:lnTo>
                    <a:pt x="273" y="976"/>
                  </a:lnTo>
                  <a:lnTo>
                    <a:pt x="269" y="968"/>
                  </a:lnTo>
                  <a:lnTo>
                    <a:pt x="264" y="956"/>
                  </a:lnTo>
                  <a:lnTo>
                    <a:pt x="264" y="948"/>
                  </a:lnTo>
                  <a:lnTo>
                    <a:pt x="264" y="940"/>
                  </a:lnTo>
                  <a:lnTo>
                    <a:pt x="269" y="928"/>
                  </a:lnTo>
                  <a:lnTo>
                    <a:pt x="273" y="912"/>
                  </a:lnTo>
                  <a:lnTo>
                    <a:pt x="278" y="896"/>
                  </a:lnTo>
                  <a:lnTo>
                    <a:pt x="278" y="884"/>
                  </a:lnTo>
                  <a:lnTo>
                    <a:pt x="278" y="868"/>
                  </a:lnTo>
                  <a:lnTo>
                    <a:pt x="278" y="853"/>
                  </a:lnTo>
                  <a:lnTo>
                    <a:pt x="278" y="841"/>
                  </a:lnTo>
                  <a:lnTo>
                    <a:pt x="278" y="825"/>
                  </a:lnTo>
                  <a:lnTo>
                    <a:pt x="287" y="837"/>
                  </a:lnTo>
                  <a:lnTo>
                    <a:pt x="300" y="849"/>
                  </a:lnTo>
                  <a:lnTo>
                    <a:pt x="309" y="860"/>
                  </a:lnTo>
                  <a:lnTo>
                    <a:pt x="318" y="868"/>
                  </a:lnTo>
                  <a:lnTo>
                    <a:pt x="332" y="880"/>
                  </a:lnTo>
                  <a:lnTo>
                    <a:pt x="341" y="892"/>
                  </a:lnTo>
                  <a:lnTo>
                    <a:pt x="350" y="904"/>
                  </a:lnTo>
                  <a:lnTo>
                    <a:pt x="359" y="916"/>
                  </a:lnTo>
                  <a:lnTo>
                    <a:pt x="363" y="932"/>
                  </a:lnTo>
                  <a:lnTo>
                    <a:pt x="372" y="948"/>
                  </a:lnTo>
                  <a:lnTo>
                    <a:pt x="376" y="964"/>
                  </a:lnTo>
                  <a:lnTo>
                    <a:pt x="376" y="979"/>
                  </a:lnTo>
                  <a:lnTo>
                    <a:pt x="381" y="995"/>
                  </a:lnTo>
                  <a:lnTo>
                    <a:pt x="385" y="1015"/>
                  </a:lnTo>
                  <a:lnTo>
                    <a:pt x="390" y="1031"/>
                  </a:lnTo>
                  <a:lnTo>
                    <a:pt x="394" y="1047"/>
                  </a:lnTo>
                  <a:lnTo>
                    <a:pt x="394" y="1055"/>
                  </a:lnTo>
                  <a:lnTo>
                    <a:pt x="399" y="1059"/>
                  </a:lnTo>
                  <a:lnTo>
                    <a:pt x="403" y="1063"/>
                  </a:lnTo>
                  <a:lnTo>
                    <a:pt x="408" y="1071"/>
                  </a:lnTo>
                  <a:lnTo>
                    <a:pt x="412" y="1075"/>
                  </a:lnTo>
                  <a:lnTo>
                    <a:pt x="417" y="1083"/>
                  </a:lnTo>
                  <a:lnTo>
                    <a:pt x="421" y="1087"/>
                  </a:lnTo>
                  <a:lnTo>
                    <a:pt x="421" y="1095"/>
                  </a:lnTo>
                  <a:lnTo>
                    <a:pt x="426" y="1098"/>
                  </a:lnTo>
                  <a:lnTo>
                    <a:pt x="426" y="1102"/>
                  </a:lnTo>
                  <a:lnTo>
                    <a:pt x="426" y="1106"/>
                  </a:lnTo>
                  <a:lnTo>
                    <a:pt x="430" y="1110"/>
                  </a:lnTo>
                  <a:lnTo>
                    <a:pt x="430" y="1114"/>
                  </a:lnTo>
                  <a:lnTo>
                    <a:pt x="435" y="1114"/>
                  </a:lnTo>
                  <a:lnTo>
                    <a:pt x="448" y="1122"/>
                  </a:lnTo>
                  <a:lnTo>
                    <a:pt x="457" y="1130"/>
                  </a:lnTo>
                  <a:lnTo>
                    <a:pt x="466" y="1138"/>
                  </a:lnTo>
                  <a:lnTo>
                    <a:pt x="471" y="1150"/>
                  </a:lnTo>
                  <a:lnTo>
                    <a:pt x="475" y="1158"/>
                  </a:lnTo>
                  <a:lnTo>
                    <a:pt x="480" y="1170"/>
                  </a:lnTo>
                  <a:lnTo>
                    <a:pt x="489" y="1182"/>
                  </a:lnTo>
                  <a:lnTo>
                    <a:pt x="493" y="1194"/>
                  </a:lnTo>
                  <a:lnTo>
                    <a:pt x="507" y="1190"/>
                  </a:lnTo>
                  <a:lnTo>
                    <a:pt x="511" y="1186"/>
                  </a:lnTo>
                  <a:lnTo>
                    <a:pt x="520" y="1190"/>
                  </a:lnTo>
                  <a:lnTo>
                    <a:pt x="525" y="1194"/>
                  </a:lnTo>
                  <a:lnTo>
                    <a:pt x="529" y="1202"/>
                  </a:lnTo>
                  <a:lnTo>
                    <a:pt x="534" y="1206"/>
                  </a:lnTo>
                  <a:lnTo>
                    <a:pt x="538" y="1214"/>
                  </a:lnTo>
                  <a:lnTo>
                    <a:pt x="543" y="1218"/>
                  </a:lnTo>
                  <a:lnTo>
                    <a:pt x="556" y="1241"/>
                  </a:lnTo>
                  <a:lnTo>
                    <a:pt x="569" y="1261"/>
                  </a:lnTo>
                  <a:lnTo>
                    <a:pt x="587" y="1285"/>
                  </a:lnTo>
                  <a:lnTo>
                    <a:pt x="605" y="1309"/>
                  </a:lnTo>
                  <a:lnTo>
                    <a:pt x="628" y="1329"/>
                  </a:lnTo>
                  <a:lnTo>
                    <a:pt x="650" y="1344"/>
                  </a:lnTo>
                  <a:lnTo>
                    <a:pt x="673" y="1352"/>
                  </a:lnTo>
                  <a:lnTo>
                    <a:pt x="700" y="1356"/>
                  </a:lnTo>
                  <a:lnTo>
                    <a:pt x="704" y="1356"/>
                  </a:lnTo>
                  <a:lnTo>
                    <a:pt x="709" y="1352"/>
                  </a:lnTo>
                  <a:lnTo>
                    <a:pt x="713" y="1348"/>
                  </a:lnTo>
                  <a:lnTo>
                    <a:pt x="718" y="1344"/>
                  </a:lnTo>
                  <a:lnTo>
                    <a:pt x="722" y="1340"/>
                  </a:lnTo>
                  <a:lnTo>
                    <a:pt x="726" y="1333"/>
                  </a:lnTo>
                  <a:lnTo>
                    <a:pt x="726" y="1329"/>
                  </a:lnTo>
                  <a:lnTo>
                    <a:pt x="726" y="1321"/>
                  </a:lnTo>
                  <a:lnTo>
                    <a:pt x="731" y="1317"/>
                  </a:lnTo>
                  <a:lnTo>
                    <a:pt x="740" y="1317"/>
                  </a:lnTo>
                  <a:lnTo>
                    <a:pt x="753" y="1313"/>
                  </a:lnTo>
                  <a:lnTo>
                    <a:pt x="771" y="1313"/>
                  </a:lnTo>
                  <a:lnTo>
                    <a:pt x="789" y="1313"/>
                  </a:lnTo>
                  <a:lnTo>
                    <a:pt x="807" y="1309"/>
                  </a:lnTo>
                  <a:lnTo>
                    <a:pt x="825" y="1309"/>
                  </a:lnTo>
                  <a:lnTo>
                    <a:pt x="843" y="1309"/>
                  </a:lnTo>
                  <a:lnTo>
                    <a:pt x="839" y="1305"/>
                  </a:lnTo>
                  <a:lnTo>
                    <a:pt x="834" y="1301"/>
                  </a:lnTo>
                  <a:lnTo>
                    <a:pt x="830" y="1297"/>
                  </a:lnTo>
                  <a:lnTo>
                    <a:pt x="825" y="1297"/>
                  </a:lnTo>
                  <a:lnTo>
                    <a:pt x="825" y="1293"/>
                  </a:lnTo>
                  <a:lnTo>
                    <a:pt x="821" y="1293"/>
                  </a:lnTo>
                  <a:lnTo>
                    <a:pt x="812" y="1293"/>
                  </a:lnTo>
                  <a:lnTo>
                    <a:pt x="803" y="1293"/>
                  </a:lnTo>
                  <a:lnTo>
                    <a:pt x="794" y="1293"/>
                  </a:lnTo>
                  <a:lnTo>
                    <a:pt x="785" y="1293"/>
                  </a:lnTo>
                  <a:lnTo>
                    <a:pt x="776" y="1293"/>
                  </a:lnTo>
                  <a:lnTo>
                    <a:pt x="767" y="1289"/>
                  </a:lnTo>
                  <a:lnTo>
                    <a:pt x="758" y="1285"/>
                  </a:lnTo>
                  <a:lnTo>
                    <a:pt x="749" y="1277"/>
                  </a:lnTo>
                  <a:lnTo>
                    <a:pt x="744" y="1277"/>
                  </a:lnTo>
                  <a:lnTo>
                    <a:pt x="740" y="1277"/>
                  </a:lnTo>
                  <a:lnTo>
                    <a:pt x="735" y="1277"/>
                  </a:lnTo>
                  <a:lnTo>
                    <a:pt x="735" y="1273"/>
                  </a:lnTo>
                  <a:lnTo>
                    <a:pt x="731" y="1273"/>
                  </a:lnTo>
                  <a:lnTo>
                    <a:pt x="726" y="1273"/>
                  </a:lnTo>
                  <a:lnTo>
                    <a:pt x="726" y="1269"/>
                  </a:lnTo>
                  <a:lnTo>
                    <a:pt x="722" y="1265"/>
                  </a:lnTo>
                  <a:lnTo>
                    <a:pt x="722" y="1261"/>
                  </a:lnTo>
                  <a:lnTo>
                    <a:pt x="718" y="1253"/>
                  </a:lnTo>
                  <a:lnTo>
                    <a:pt x="718" y="1245"/>
                  </a:lnTo>
                  <a:lnTo>
                    <a:pt x="718" y="1241"/>
                  </a:lnTo>
                  <a:lnTo>
                    <a:pt x="718" y="1233"/>
                  </a:lnTo>
                  <a:lnTo>
                    <a:pt x="718" y="1225"/>
                  </a:lnTo>
                  <a:lnTo>
                    <a:pt x="718" y="1221"/>
                  </a:lnTo>
                  <a:lnTo>
                    <a:pt x="718" y="1214"/>
                  </a:lnTo>
                  <a:lnTo>
                    <a:pt x="713" y="1206"/>
                  </a:lnTo>
                  <a:lnTo>
                    <a:pt x="709" y="1202"/>
                  </a:lnTo>
                  <a:lnTo>
                    <a:pt x="704" y="1202"/>
                  </a:lnTo>
                  <a:lnTo>
                    <a:pt x="700" y="1198"/>
                  </a:lnTo>
                  <a:lnTo>
                    <a:pt x="695" y="1198"/>
                  </a:lnTo>
                  <a:lnTo>
                    <a:pt x="691" y="1202"/>
                  </a:lnTo>
                  <a:lnTo>
                    <a:pt x="686" y="1202"/>
                  </a:lnTo>
                  <a:lnTo>
                    <a:pt x="682" y="1206"/>
                  </a:lnTo>
                  <a:lnTo>
                    <a:pt x="677" y="1214"/>
                  </a:lnTo>
                  <a:lnTo>
                    <a:pt x="682" y="1206"/>
                  </a:lnTo>
                  <a:lnTo>
                    <a:pt x="677" y="1198"/>
                  </a:lnTo>
                  <a:lnTo>
                    <a:pt x="668" y="1190"/>
                  </a:lnTo>
                  <a:lnTo>
                    <a:pt x="659" y="1186"/>
                  </a:lnTo>
                  <a:lnTo>
                    <a:pt x="650" y="1178"/>
                  </a:lnTo>
                  <a:lnTo>
                    <a:pt x="637" y="1174"/>
                  </a:lnTo>
                  <a:lnTo>
                    <a:pt x="623" y="1170"/>
                  </a:lnTo>
                  <a:lnTo>
                    <a:pt x="610" y="1166"/>
                  </a:lnTo>
                  <a:lnTo>
                    <a:pt x="601" y="1162"/>
                  </a:lnTo>
                  <a:lnTo>
                    <a:pt x="587" y="1158"/>
                  </a:lnTo>
                  <a:lnTo>
                    <a:pt x="574" y="1154"/>
                  </a:lnTo>
                  <a:lnTo>
                    <a:pt x="565" y="1150"/>
                  </a:lnTo>
                  <a:lnTo>
                    <a:pt x="556" y="1142"/>
                  </a:lnTo>
                  <a:lnTo>
                    <a:pt x="551" y="1130"/>
                  </a:lnTo>
                  <a:lnTo>
                    <a:pt x="551" y="1122"/>
                  </a:lnTo>
                  <a:lnTo>
                    <a:pt x="551" y="1110"/>
                  </a:lnTo>
                  <a:lnTo>
                    <a:pt x="547" y="1106"/>
                  </a:lnTo>
                  <a:lnTo>
                    <a:pt x="543" y="1102"/>
                  </a:lnTo>
                  <a:lnTo>
                    <a:pt x="538" y="1098"/>
                  </a:lnTo>
                  <a:lnTo>
                    <a:pt x="538" y="1095"/>
                  </a:lnTo>
                  <a:lnTo>
                    <a:pt x="534" y="1091"/>
                  </a:lnTo>
                  <a:lnTo>
                    <a:pt x="534" y="1087"/>
                  </a:lnTo>
                  <a:lnTo>
                    <a:pt x="534" y="1079"/>
                  </a:lnTo>
                  <a:lnTo>
                    <a:pt x="534" y="1075"/>
                  </a:lnTo>
                  <a:lnTo>
                    <a:pt x="534" y="1067"/>
                  </a:lnTo>
                  <a:lnTo>
                    <a:pt x="538" y="1063"/>
                  </a:lnTo>
                  <a:lnTo>
                    <a:pt x="538" y="1055"/>
                  </a:lnTo>
                  <a:lnTo>
                    <a:pt x="538" y="1051"/>
                  </a:lnTo>
                  <a:lnTo>
                    <a:pt x="538" y="1043"/>
                  </a:lnTo>
                  <a:lnTo>
                    <a:pt x="538" y="1035"/>
                  </a:lnTo>
                  <a:lnTo>
                    <a:pt x="534" y="1027"/>
                  </a:lnTo>
                  <a:lnTo>
                    <a:pt x="529" y="1023"/>
                  </a:lnTo>
                  <a:lnTo>
                    <a:pt x="520" y="1019"/>
                  </a:lnTo>
                  <a:lnTo>
                    <a:pt x="511" y="1015"/>
                  </a:lnTo>
                  <a:lnTo>
                    <a:pt x="502" y="1015"/>
                  </a:lnTo>
                  <a:lnTo>
                    <a:pt x="493" y="1015"/>
                  </a:lnTo>
                  <a:lnTo>
                    <a:pt x="484" y="1015"/>
                  </a:lnTo>
                  <a:lnTo>
                    <a:pt x="484" y="1011"/>
                  </a:lnTo>
                  <a:lnTo>
                    <a:pt x="480" y="1011"/>
                  </a:lnTo>
                  <a:lnTo>
                    <a:pt x="480" y="1007"/>
                  </a:lnTo>
                  <a:lnTo>
                    <a:pt x="480" y="995"/>
                  </a:lnTo>
                  <a:lnTo>
                    <a:pt x="480" y="987"/>
                  </a:lnTo>
                  <a:lnTo>
                    <a:pt x="484" y="976"/>
                  </a:lnTo>
                  <a:lnTo>
                    <a:pt x="480" y="964"/>
                  </a:lnTo>
                  <a:lnTo>
                    <a:pt x="480" y="952"/>
                  </a:lnTo>
                  <a:lnTo>
                    <a:pt x="475" y="944"/>
                  </a:lnTo>
                  <a:lnTo>
                    <a:pt x="466" y="936"/>
                  </a:lnTo>
                  <a:lnTo>
                    <a:pt x="453" y="928"/>
                  </a:lnTo>
                  <a:lnTo>
                    <a:pt x="453" y="924"/>
                  </a:lnTo>
                  <a:lnTo>
                    <a:pt x="453" y="920"/>
                  </a:lnTo>
                  <a:lnTo>
                    <a:pt x="453" y="916"/>
                  </a:lnTo>
                  <a:lnTo>
                    <a:pt x="453" y="908"/>
                  </a:lnTo>
                  <a:lnTo>
                    <a:pt x="453" y="904"/>
                  </a:lnTo>
                  <a:lnTo>
                    <a:pt x="453" y="896"/>
                  </a:lnTo>
                  <a:lnTo>
                    <a:pt x="453" y="888"/>
                  </a:lnTo>
                  <a:lnTo>
                    <a:pt x="453" y="880"/>
                  </a:lnTo>
                  <a:lnTo>
                    <a:pt x="453" y="872"/>
                  </a:lnTo>
                  <a:lnTo>
                    <a:pt x="453" y="864"/>
                  </a:lnTo>
                  <a:lnTo>
                    <a:pt x="453" y="853"/>
                  </a:lnTo>
                  <a:lnTo>
                    <a:pt x="453" y="845"/>
                  </a:lnTo>
                  <a:lnTo>
                    <a:pt x="448" y="837"/>
                  </a:lnTo>
                  <a:lnTo>
                    <a:pt x="444" y="829"/>
                  </a:lnTo>
                  <a:lnTo>
                    <a:pt x="439" y="821"/>
                  </a:lnTo>
                  <a:lnTo>
                    <a:pt x="435" y="813"/>
                  </a:lnTo>
                  <a:lnTo>
                    <a:pt x="435" y="805"/>
                  </a:lnTo>
                  <a:lnTo>
                    <a:pt x="426" y="797"/>
                  </a:lnTo>
                  <a:lnTo>
                    <a:pt x="417" y="789"/>
                  </a:lnTo>
                  <a:lnTo>
                    <a:pt x="408" y="781"/>
                  </a:lnTo>
                  <a:lnTo>
                    <a:pt x="399" y="773"/>
                  </a:lnTo>
                  <a:lnTo>
                    <a:pt x="385" y="765"/>
                  </a:lnTo>
                  <a:lnTo>
                    <a:pt x="376" y="761"/>
                  </a:lnTo>
                  <a:lnTo>
                    <a:pt x="363" y="753"/>
                  </a:lnTo>
                  <a:lnTo>
                    <a:pt x="354" y="749"/>
                  </a:lnTo>
                  <a:lnTo>
                    <a:pt x="354" y="745"/>
                  </a:lnTo>
                  <a:lnTo>
                    <a:pt x="359" y="741"/>
                  </a:lnTo>
                  <a:lnTo>
                    <a:pt x="359" y="737"/>
                  </a:lnTo>
                  <a:lnTo>
                    <a:pt x="359" y="733"/>
                  </a:lnTo>
                  <a:lnTo>
                    <a:pt x="359" y="730"/>
                  </a:lnTo>
                  <a:lnTo>
                    <a:pt x="359" y="726"/>
                  </a:lnTo>
                  <a:lnTo>
                    <a:pt x="363" y="726"/>
                  </a:lnTo>
                  <a:lnTo>
                    <a:pt x="372" y="714"/>
                  </a:lnTo>
                  <a:lnTo>
                    <a:pt x="385" y="702"/>
                  </a:lnTo>
                  <a:lnTo>
                    <a:pt x="394" y="694"/>
                  </a:lnTo>
                  <a:lnTo>
                    <a:pt x="403" y="682"/>
                  </a:lnTo>
                  <a:lnTo>
                    <a:pt x="408" y="670"/>
                  </a:lnTo>
                  <a:lnTo>
                    <a:pt x="408" y="654"/>
                  </a:lnTo>
                  <a:lnTo>
                    <a:pt x="408" y="642"/>
                  </a:lnTo>
                  <a:lnTo>
                    <a:pt x="399" y="626"/>
                  </a:lnTo>
                  <a:lnTo>
                    <a:pt x="399" y="630"/>
                  </a:lnTo>
                  <a:lnTo>
                    <a:pt x="403" y="626"/>
                  </a:lnTo>
                  <a:lnTo>
                    <a:pt x="408" y="626"/>
                  </a:lnTo>
                  <a:lnTo>
                    <a:pt x="412" y="626"/>
                  </a:lnTo>
                  <a:lnTo>
                    <a:pt x="417" y="622"/>
                  </a:lnTo>
                  <a:lnTo>
                    <a:pt x="421" y="618"/>
                  </a:lnTo>
                  <a:lnTo>
                    <a:pt x="421" y="614"/>
                  </a:lnTo>
                  <a:lnTo>
                    <a:pt x="426" y="611"/>
                  </a:lnTo>
                  <a:lnTo>
                    <a:pt x="430" y="611"/>
                  </a:lnTo>
                  <a:lnTo>
                    <a:pt x="435" y="607"/>
                  </a:lnTo>
                  <a:lnTo>
                    <a:pt x="439" y="607"/>
                  </a:lnTo>
                  <a:lnTo>
                    <a:pt x="444" y="607"/>
                  </a:lnTo>
                  <a:lnTo>
                    <a:pt x="448" y="607"/>
                  </a:lnTo>
                  <a:lnTo>
                    <a:pt x="457" y="603"/>
                  </a:lnTo>
                  <a:lnTo>
                    <a:pt x="462" y="603"/>
                  </a:lnTo>
                  <a:lnTo>
                    <a:pt x="462" y="599"/>
                  </a:lnTo>
                  <a:lnTo>
                    <a:pt x="462" y="603"/>
                  </a:lnTo>
                  <a:lnTo>
                    <a:pt x="462" y="607"/>
                  </a:lnTo>
                  <a:lnTo>
                    <a:pt x="462" y="611"/>
                  </a:lnTo>
                  <a:lnTo>
                    <a:pt x="466" y="614"/>
                  </a:lnTo>
                  <a:lnTo>
                    <a:pt x="466" y="618"/>
                  </a:lnTo>
                  <a:lnTo>
                    <a:pt x="471" y="622"/>
                  </a:lnTo>
                  <a:lnTo>
                    <a:pt x="475" y="626"/>
                  </a:lnTo>
                  <a:lnTo>
                    <a:pt x="480" y="626"/>
                  </a:lnTo>
                  <a:lnTo>
                    <a:pt x="484" y="630"/>
                  </a:lnTo>
                  <a:lnTo>
                    <a:pt x="489" y="626"/>
                  </a:lnTo>
                  <a:lnTo>
                    <a:pt x="493" y="626"/>
                  </a:lnTo>
                  <a:lnTo>
                    <a:pt x="489" y="630"/>
                  </a:lnTo>
                  <a:lnTo>
                    <a:pt x="489" y="634"/>
                  </a:lnTo>
                  <a:lnTo>
                    <a:pt x="493" y="642"/>
                  </a:lnTo>
                  <a:lnTo>
                    <a:pt x="498" y="650"/>
                  </a:lnTo>
                  <a:lnTo>
                    <a:pt x="502" y="654"/>
                  </a:lnTo>
                  <a:lnTo>
                    <a:pt x="507" y="662"/>
                  </a:lnTo>
                  <a:lnTo>
                    <a:pt x="511" y="670"/>
                  </a:lnTo>
                  <a:lnTo>
                    <a:pt x="516" y="678"/>
                  </a:lnTo>
                  <a:lnTo>
                    <a:pt x="520" y="674"/>
                  </a:lnTo>
                  <a:lnTo>
                    <a:pt x="525" y="670"/>
                  </a:lnTo>
                  <a:lnTo>
                    <a:pt x="525" y="666"/>
                  </a:lnTo>
                  <a:lnTo>
                    <a:pt x="525" y="662"/>
                  </a:lnTo>
                  <a:lnTo>
                    <a:pt x="525" y="666"/>
                  </a:lnTo>
                  <a:lnTo>
                    <a:pt x="529" y="666"/>
                  </a:lnTo>
                  <a:lnTo>
                    <a:pt x="529" y="662"/>
                  </a:lnTo>
                  <a:lnTo>
                    <a:pt x="529" y="666"/>
                  </a:lnTo>
                  <a:lnTo>
                    <a:pt x="534" y="670"/>
                  </a:lnTo>
                  <a:lnTo>
                    <a:pt x="538" y="674"/>
                  </a:lnTo>
                  <a:lnTo>
                    <a:pt x="543" y="674"/>
                  </a:lnTo>
                  <a:lnTo>
                    <a:pt x="551" y="678"/>
                  </a:lnTo>
                  <a:lnTo>
                    <a:pt x="556" y="678"/>
                  </a:lnTo>
                  <a:lnTo>
                    <a:pt x="560" y="674"/>
                  </a:lnTo>
                  <a:lnTo>
                    <a:pt x="565" y="674"/>
                  </a:lnTo>
                  <a:lnTo>
                    <a:pt x="569" y="686"/>
                  </a:lnTo>
                  <a:lnTo>
                    <a:pt x="578" y="694"/>
                  </a:lnTo>
                  <a:lnTo>
                    <a:pt x="587" y="698"/>
                  </a:lnTo>
                  <a:lnTo>
                    <a:pt x="601" y="706"/>
                  </a:lnTo>
                  <a:lnTo>
                    <a:pt x="610" y="710"/>
                  </a:lnTo>
                  <a:lnTo>
                    <a:pt x="623" y="714"/>
                  </a:lnTo>
                  <a:lnTo>
                    <a:pt x="632" y="718"/>
                  </a:lnTo>
                  <a:lnTo>
                    <a:pt x="641" y="726"/>
                  </a:lnTo>
                  <a:lnTo>
                    <a:pt x="646" y="733"/>
                  </a:lnTo>
                  <a:lnTo>
                    <a:pt x="650" y="741"/>
                  </a:lnTo>
                  <a:lnTo>
                    <a:pt x="650" y="753"/>
                  </a:lnTo>
                  <a:lnTo>
                    <a:pt x="650" y="761"/>
                  </a:lnTo>
                  <a:lnTo>
                    <a:pt x="650" y="769"/>
                  </a:lnTo>
                  <a:lnTo>
                    <a:pt x="650" y="777"/>
                  </a:lnTo>
                  <a:lnTo>
                    <a:pt x="659" y="781"/>
                  </a:lnTo>
                  <a:lnTo>
                    <a:pt x="668" y="781"/>
                  </a:lnTo>
                  <a:lnTo>
                    <a:pt x="677" y="781"/>
                  </a:lnTo>
                  <a:lnTo>
                    <a:pt x="682" y="785"/>
                  </a:lnTo>
                  <a:lnTo>
                    <a:pt x="686" y="789"/>
                  </a:lnTo>
                  <a:lnTo>
                    <a:pt x="691" y="793"/>
                  </a:lnTo>
                  <a:lnTo>
                    <a:pt x="695" y="813"/>
                  </a:lnTo>
                  <a:lnTo>
                    <a:pt x="691" y="833"/>
                  </a:lnTo>
                  <a:lnTo>
                    <a:pt x="691" y="856"/>
                  </a:lnTo>
                  <a:lnTo>
                    <a:pt x="691" y="876"/>
                  </a:lnTo>
                  <a:lnTo>
                    <a:pt x="691" y="896"/>
                  </a:lnTo>
                  <a:lnTo>
                    <a:pt x="700" y="912"/>
                  </a:lnTo>
                  <a:lnTo>
                    <a:pt x="709" y="920"/>
                  </a:lnTo>
                  <a:lnTo>
                    <a:pt x="718" y="928"/>
                  </a:lnTo>
                  <a:lnTo>
                    <a:pt x="726" y="936"/>
                  </a:lnTo>
                  <a:lnTo>
                    <a:pt x="735" y="944"/>
                  </a:lnTo>
                  <a:lnTo>
                    <a:pt x="744" y="952"/>
                  </a:lnTo>
                  <a:lnTo>
                    <a:pt x="753" y="960"/>
                  </a:lnTo>
                  <a:lnTo>
                    <a:pt x="762" y="968"/>
                  </a:lnTo>
                  <a:lnTo>
                    <a:pt x="767" y="979"/>
                  </a:lnTo>
                  <a:lnTo>
                    <a:pt x="771" y="987"/>
                  </a:lnTo>
                  <a:lnTo>
                    <a:pt x="776" y="999"/>
                  </a:lnTo>
                  <a:lnTo>
                    <a:pt x="780" y="1007"/>
                  </a:lnTo>
                  <a:lnTo>
                    <a:pt x="785" y="1015"/>
                  </a:lnTo>
                  <a:lnTo>
                    <a:pt x="789" y="1027"/>
                  </a:lnTo>
                  <a:lnTo>
                    <a:pt x="794" y="1035"/>
                  </a:lnTo>
                  <a:lnTo>
                    <a:pt x="803" y="1039"/>
                  </a:lnTo>
                  <a:lnTo>
                    <a:pt x="812" y="1047"/>
                  </a:lnTo>
                  <a:lnTo>
                    <a:pt x="816" y="1047"/>
                  </a:lnTo>
                  <a:lnTo>
                    <a:pt x="821" y="1047"/>
                  </a:lnTo>
                  <a:lnTo>
                    <a:pt x="825" y="1047"/>
                  </a:lnTo>
                  <a:lnTo>
                    <a:pt x="830" y="1043"/>
                  </a:lnTo>
                  <a:lnTo>
                    <a:pt x="834" y="1039"/>
                  </a:lnTo>
                  <a:lnTo>
                    <a:pt x="834" y="1035"/>
                  </a:lnTo>
                  <a:lnTo>
                    <a:pt x="834" y="1027"/>
                  </a:lnTo>
                  <a:lnTo>
                    <a:pt x="839" y="1035"/>
                  </a:lnTo>
                  <a:lnTo>
                    <a:pt x="843" y="1039"/>
                  </a:lnTo>
                  <a:lnTo>
                    <a:pt x="848" y="1043"/>
                  </a:lnTo>
                  <a:lnTo>
                    <a:pt x="852" y="1043"/>
                  </a:lnTo>
                  <a:lnTo>
                    <a:pt x="857" y="1047"/>
                  </a:lnTo>
                  <a:lnTo>
                    <a:pt x="866" y="1051"/>
                  </a:lnTo>
                  <a:lnTo>
                    <a:pt x="870" y="1051"/>
                  </a:lnTo>
                  <a:lnTo>
                    <a:pt x="875" y="1051"/>
                  </a:lnTo>
                  <a:lnTo>
                    <a:pt x="875" y="1047"/>
                  </a:lnTo>
                  <a:lnTo>
                    <a:pt x="875" y="1039"/>
                  </a:lnTo>
                  <a:lnTo>
                    <a:pt x="875" y="1035"/>
                  </a:lnTo>
                  <a:lnTo>
                    <a:pt x="879" y="1027"/>
                  </a:lnTo>
                  <a:lnTo>
                    <a:pt x="879" y="1023"/>
                  </a:lnTo>
                  <a:lnTo>
                    <a:pt x="879" y="1019"/>
                  </a:lnTo>
                  <a:lnTo>
                    <a:pt x="875" y="1015"/>
                  </a:lnTo>
                  <a:lnTo>
                    <a:pt x="875" y="1011"/>
                  </a:lnTo>
                  <a:lnTo>
                    <a:pt x="866" y="1003"/>
                  </a:lnTo>
                  <a:lnTo>
                    <a:pt x="866" y="999"/>
                  </a:lnTo>
                  <a:lnTo>
                    <a:pt x="861" y="991"/>
                  </a:lnTo>
                  <a:lnTo>
                    <a:pt x="861" y="983"/>
                  </a:lnTo>
                  <a:lnTo>
                    <a:pt x="857" y="976"/>
                  </a:lnTo>
                  <a:lnTo>
                    <a:pt x="857" y="972"/>
                  </a:lnTo>
                  <a:lnTo>
                    <a:pt x="852" y="964"/>
                  </a:lnTo>
                  <a:lnTo>
                    <a:pt x="848" y="956"/>
                  </a:lnTo>
                  <a:lnTo>
                    <a:pt x="843" y="956"/>
                  </a:lnTo>
                  <a:lnTo>
                    <a:pt x="839" y="952"/>
                  </a:lnTo>
                  <a:lnTo>
                    <a:pt x="834" y="956"/>
                  </a:lnTo>
                  <a:lnTo>
                    <a:pt x="830" y="956"/>
                  </a:lnTo>
                  <a:lnTo>
                    <a:pt x="825" y="956"/>
                  </a:lnTo>
                  <a:lnTo>
                    <a:pt x="821" y="960"/>
                  </a:lnTo>
                  <a:lnTo>
                    <a:pt x="816" y="960"/>
                  </a:lnTo>
                  <a:lnTo>
                    <a:pt x="812" y="964"/>
                  </a:lnTo>
                  <a:lnTo>
                    <a:pt x="803" y="960"/>
                  </a:lnTo>
                  <a:lnTo>
                    <a:pt x="798" y="956"/>
                  </a:lnTo>
                  <a:lnTo>
                    <a:pt x="789" y="952"/>
                  </a:lnTo>
                  <a:lnTo>
                    <a:pt x="780" y="944"/>
                  </a:lnTo>
                  <a:lnTo>
                    <a:pt x="771" y="936"/>
                  </a:lnTo>
                  <a:lnTo>
                    <a:pt x="762" y="928"/>
                  </a:lnTo>
                  <a:lnTo>
                    <a:pt x="758" y="924"/>
                  </a:lnTo>
                  <a:lnTo>
                    <a:pt x="749" y="920"/>
                  </a:lnTo>
                  <a:lnTo>
                    <a:pt x="744" y="916"/>
                  </a:lnTo>
                  <a:lnTo>
                    <a:pt x="735" y="912"/>
                  </a:lnTo>
                  <a:lnTo>
                    <a:pt x="726" y="908"/>
                  </a:lnTo>
                  <a:lnTo>
                    <a:pt x="722" y="904"/>
                  </a:lnTo>
                  <a:lnTo>
                    <a:pt x="713" y="900"/>
                  </a:lnTo>
                  <a:lnTo>
                    <a:pt x="709" y="892"/>
                  </a:lnTo>
                  <a:lnTo>
                    <a:pt x="704" y="888"/>
                  </a:lnTo>
                  <a:lnTo>
                    <a:pt x="704" y="876"/>
                  </a:lnTo>
                  <a:lnTo>
                    <a:pt x="700" y="860"/>
                  </a:lnTo>
                  <a:lnTo>
                    <a:pt x="700" y="849"/>
                  </a:lnTo>
                  <a:lnTo>
                    <a:pt x="700" y="837"/>
                  </a:lnTo>
                  <a:lnTo>
                    <a:pt x="700" y="821"/>
                  </a:lnTo>
                  <a:lnTo>
                    <a:pt x="700" y="809"/>
                  </a:lnTo>
                  <a:lnTo>
                    <a:pt x="700" y="797"/>
                  </a:lnTo>
                  <a:lnTo>
                    <a:pt x="695" y="785"/>
                  </a:lnTo>
                  <a:lnTo>
                    <a:pt x="695" y="781"/>
                  </a:lnTo>
                  <a:lnTo>
                    <a:pt x="691" y="781"/>
                  </a:lnTo>
                  <a:lnTo>
                    <a:pt x="691" y="777"/>
                  </a:lnTo>
                  <a:lnTo>
                    <a:pt x="686" y="773"/>
                  </a:lnTo>
                  <a:lnTo>
                    <a:pt x="686" y="769"/>
                  </a:lnTo>
                  <a:lnTo>
                    <a:pt x="682" y="769"/>
                  </a:lnTo>
                  <a:lnTo>
                    <a:pt x="686" y="769"/>
                  </a:lnTo>
                  <a:lnTo>
                    <a:pt x="686" y="765"/>
                  </a:lnTo>
                  <a:lnTo>
                    <a:pt x="682" y="761"/>
                  </a:lnTo>
                  <a:lnTo>
                    <a:pt x="682" y="757"/>
                  </a:lnTo>
                  <a:lnTo>
                    <a:pt x="682" y="753"/>
                  </a:lnTo>
                  <a:lnTo>
                    <a:pt x="677" y="749"/>
                  </a:lnTo>
                  <a:lnTo>
                    <a:pt x="673" y="745"/>
                  </a:lnTo>
                  <a:lnTo>
                    <a:pt x="668" y="737"/>
                  </a:lnTo>
                  <a:lnTo>
                    <a:pt x="659" y="730"/>
                  </a:lnTo>
                  <a:lnTo>
                    <a:pt x="650" y="722"/>
                  </a:lnTo>
                  <a:lnTo>
                    <a:pt x="646" y="714"/>
                  </a:lnTo>
                  <a:lnTo>
                    <a:pt x="641" y="706"/>
                  </a:lnTo>
                  <a:lnTo>
                    <a:pt x="637" y="698"/>
                  </a:lnTo>
                  <a:lnTo>
                    <a:pt x="637" y="690"/>
                  </a:lnTo>
                  <a:lnTo>
                    <a:pt x="637" y="678"/>
                  </a:lnTo>
                  <a:lnTo>
                    <a:pt x="641" y="682"/>
                  </a:lnTo>
                  <a:lnTo>
                    <a:pt x="650" y="682"/>
                  </a:lnTo>
                  <a:lnTo>
                    <a:pt x="655" y="686"/>
                  </a:lnTo>
                  <a:lnTo>
                    <a:pt x="664" y="686"/>
                  </a:lnTo>
                  <a:lnTo>
                    <a:pt x="673" y="690"/>
                  </a:lnTo>
                  <a:lnTo>
                    <a:pt x="682" y="690"/>
                  </a:lnTo>
                  <a:lnTo>
                    <a:pt x="686" y="690"/>
                  </a:lnTo>
                  <a:lnTo>
                    <a:pt x="691" y="690"/>
                  </a:lnTo>
                  <a:lnTo>
                    <a:pt x="691" y="686"/>
                  </a:lnTo>
                  <a:lnTo>
                    <a:pt x="691" y="682"/>
                  </a:lnTo>
                  <a:lnTo>
                    <a:pt x="695" y="682"/>
                  </a:lnTo>
                  <a:lnTo>
                    <a:pt x="700" y="678"/>
                  </a:lnTo>
                  <a:lnTo>
                    <a:pt x="704" y="678"/>
                  </a:lnTo>
                  <a:lnTo>
                    <a:pt x="713" y="670"/>
                  </a:lnTo>
                  <a:lnTo>
                    <a:pt x="718" y="666"/>
                  </a:lnTo>
                  <a:lnTo>
                    <a:pt x="722" y="658"/>
                  </a:lnTo>
                  <a:lnTo>
                    <a:pt x="726" y="650"/>
                  </a:lnTo>
                  <a:lnTo>
                    <a:pt x="726" y="646"/>
                  </a:lnTo>
                  <a:lnTo>
                    <a:pt x="731" y="650"/>
                  </a:lnTo>
                  <a:lnTo>
                    <a:pt x="735" y="650"/>
                  </a:lnTo>
                  <a:lnTo>
                    <a:pt x="744" y="650"/>
                  </a:lnTo>
                  <a:lnTo>
                    <a:pt x="753" y="650"/>
                  </a:lnTo>
                  <a:lnTo>
                    <a:pt x="767" y="650"/>
                  </a:lnTo>
                  <a:lnTo>
                    <a:pt x="780" y="650"/>
                  </a:lnTo>
                  <a:lnTo>
                    <a:pt x="789" y="646"/>
                  </a:lnTo>
                  <a:lnTo>
                    <a:pt x="798" y="646"/>
                  </a:lnTo>
                  <a:lnTo>
                    <a:pt x="803" y="642"/>
                  </a:lnTo>
                  <a:lnTo>
                    <a:pt x="807" y="634"/>
                  </a:lnTo>
                  <a:lnTo>
                    <a:pt x="812" y="622"/>
                  </a:lnTo>
                  <a:lnTo>
                    <a:pt x="816" y="611"/>
                  </a:lnTo>
                  <a:lnTo>
                    <a:pt x="821" y="603"/>
                  </a:lnTo>
                  <a:lnTo>
                    <a:pt x="830" y="595"/>
                  </a:lnTo>
                  <a:lnTo>
                    <a:pt x="843" y="591"/>
                  </a:lnTo>
                  <a:lnTo>
                    <a:pt x="857" y="599"/>
                  </a:lnTo>
                  <a:lnTo>
                    <a:pt x="857" y="603"/>
                  </a:lnTo>
                  <a:lnTo>
                    <a:pt x="861" y="603"/>
                  </a:lnTo>
                  <a:lnTo>
                    <a:pt x="857" y="607"/>
                  </a:lnTo>
                  <a:lnTo>
                    <a:pt x="852" y="607"/>
                  </a:lnTo>
                  <a:close/>
                </a:path>
              </a:pathLst>
            </a:custGeom>
            <a:solidFill>
              <a:srgbClr val="FF714F"/>
            </a:solidFill>
            <a:ln>
              <a:noFill/>
            </a:ln>
            <a:effectLst/>
            <a:extLst>
              <a:ext uri="{91240B29-F687-4F45-9708-019B960494DF}">
                <a14:hiddenLine xmlns="" xmlns:a14="http://schemas.microsoft.com/office/drawing/2010/main" w="6350"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06883" name="Freeform 56"/>
            <p:cNvSpPr>
              <a:spLocks/>
            </p:cNvSpPr>
            <p:nvPr/>
          </p:nvSpPr>
          <p:spPr bwMode="auto">
            <a:xfrm>
              <a:off x="389" y="2582"/>
              <a:ext cx="211" cy="377"/>
            </a:xfrm>
            <a:custGeom>
              <a:avLst/>
              <a:gdLst>
                <a:gd name="T0" fmla="*/ 0 w 709"/>
                <a:gd name="T1" fmla="*/ 0 h 1265"/>
                <a:gd name="T2" fmla="*/ 0 w 709"/>
                <a:gd name="T3" fmla="*/ 0 h 1265"/>
                <a:gd name="T4" fmla="*/ 0 w 709"/>
                <a:gd name="T5" fmla="*/ 0 h 1265"/>
                <a:gd name="T6" fmla="*/ 0 w 709"/>
                <a:gd name="T7" fmla="*/ 0 h 1265"/>
                <a:gd name="T8" fmla="*/ 0 w 709"/>
                <a:gd name="T9" fmla="*/ 0 h 1265"/>
                <a:gd name="T10" fmla="*/ 0 w 709"/>
                <a:gd name="T11" fmla="*/ 0 h 1265"/>
                <a:gd name="T12" fmla="*/ 0 w 709"/>
                <a:gd name="T13" fmla="*/ 0 h 1265"/>
                <a:gd name="T14" fmla="*/ 0 w 709"/>
                <a:gd name="T15" fmla="*/ 0 h 1265"/>
                <a:gd name="T16" fmla="*/ 0 w 709"/>
                <a:gd name="T17" fmla="*/ 0 h 1265"/>
                <a:gd name="T18" fmla="*/ 0 w 709"/>
                <a:gd name="T19" fmla="*/ 0 h 1265"/>
                <a:gd name="T20" fmla="*/ 0 w 709"/>
                <a:gd name="T21" fmla="*/ 0 h 1265"/>
                <a:gd name="T22" fmla="*/ 0 w 709"/>
                <a:gd name="T23" fmla="*/ 0 h 1265"/>
                <a:gd name="T24" fmla="*/ 0 w 709"/>
                <a:gd name="T25" fmla="*/ 0 h 1265"/>
                <a:gd name="T26" fmla="*/ 0 w 709"/>
                <a:gd name="T27" fmla="*/ 0 h 1265"/>
                <a:gd name="T28" fmla="*/ 0 w 709"/>
                <a:gd name="T29" fmla="*/ 0 h 1265"/>
                <a:gd name="T30" fmla="*/ 0 w 709"/>
                <a:gd name="T31" fmla="*/ 0 h 1265"/>
                <a:gd name="T32" fmla="*/ 0 w 709"/>
                <a:gd name="T33" fmla="*/ 0 h 1265"/>
                <a:gd name="T34" fmla="*/ 0 w 709"/>
                <a:gd name="T35" fmla="*/ 0 h 1265"/>
                <a:gd name="T36" fmla="*/ 0 w 709"/>
                <a:gd name="T37" fmla="*/ 0 h 1265"/>
                <a:gd name="T38" fmla="*/ 0 w 709"/>
                <a:gd name="T39" fmla="*/ 0 h 1265"/>
                <a:gd name="T40" fmla="*/ 0 w 709"/>
                <a:gd name="T41" fmla="*/ 0 h 1265"/>
                <a:gd name="T42" fmla="*/ 0 w 709"/>
                <a:gd name="T43" fmla="*/ 0 h 1265"/>
                <a:gd name="T44" fmla="*/ 0 w 709"/>
                <a:gd name="T45" fmla="*/ 0 h 1265"/>
                <a:gd name="T46" fmla="*/ 0 w 709"/>
                <a:gd name="T47" fmla="*/ 0 h 1265"/>
                <a:gd name="T48" fmla="*/ 0 w 709"/>
                <a:gd name="T49" fmla="*/ 0 h 1265"/>
                <a:gd name="T50" fmla="*/ 0 w 709"/>
                <a:gd name="T51" fmla="*/ 0 h 1265"/>
                <a:gd name="T52" fmla="*/ 0 w 709"/>
                <a:gd name="T53" fmla="*/ 0 h 1265"/>
                <a:gd name="T54" fmla="*/ 0 w 709"/>
                <a:gd name="T55" fmla="*/ 0 h 1265"/>
                <a:gd name="T56" fmla="*/ 0 w 709"/>
                <a:gd name="T57" fmla="*/ 0 h 1265"/>
                <a:gd name="T58" fmla="*/ 0 w 709"/>
                <a:gd name="T59" fmla="*/ 0 h 1265"/>
                <a:gd name="T60" fmla="*/ 0 w 709"/>
                <a:gd name="T61" fmla="*/ 0 h 1265"/>
                <a:gd name="T62" fmla="*/ 0 w 709"/>
                <a:gd name="T63" fmla="*/ 0 h 1265"/>
                <a:gd name="T64" fmla="*/ 0 w 709"/>
                <a:gd name="T65" fmla="*/ 0 h 1265"/>
                <a:gd name="T66" fmla="*/ 0 w 709"/>
                <a:gd name="T67" fmla="*/ 0 h 1265"/>
                <a:gd name="T68" fmla="*/ 0 w 709"/>
                <a:gd name="T69" fmla="*/ 0 h 1265"/>
                <a:gd name="T70" fmla="*/ 0 w 709"/>
                <a:gd name="T71" fmla="*/ 0 h 1265"/>
                <a:gd name="T72" fmla="*/ 0 w 709"/>
                <a:gd name="T73" fmla="*/ 0 h 1265"/>
                <a:gd name="T74" fmla="*/ 0 w 709"/>
                <a:gd name="T75" fmla="*/ 0 h 1265"/>
                <a:gd name="T76" fmla="*/ 0 w 709"/>
                <a:gd name="T77" fmla="*/ 0 h 1265"/>
                <a:gd name="T78" fmla="*/ 0 w 709"/>
                <a:gd name="T79" fmla="*/ 0 h 1265"/>
                <a:gd name="T80" fmla="*/ 0 w 709"/>
                <a:gd name="T81" fmla="*/ 0 h 1265"/>
                <a:gd name="T82" fmla="*/ 0 w 709"/>
                <a:gd name="T83" fmla="*/ 0 h 1265"/>
                <a:gd name="T84" fmla="*/ 0 w 709"/>
                <a:gd name="T85" fmla="*/ 0 h 1265"/>
                <a:gd name="T86" fmla="*/ 0 w 709"/>
                <a:gd name="T87" fmla="*/ 0 h 1265"/>
                <a:gd name="T88" fmla="*/ 0 w 709"/>
                <a:gd name="T89" fmla="*/ 0 h 1265"/>
                <a:gd name="T90" fmla="*/ 0 w 709"/>
                <a:gd name="T91" fmla="*/ 0 h 1265"/>
                <a:gd name="T92" fmla="*/ 0 w 709"/>
                <a:gd name="T93" fmla="*/ 0 h 1265"/>
                <a:gd name="T94" fmla="*/ 0 w 709"/>
                <a:gd name="T95" fmla="*/ 0 h 1265"/>
                <a:gd name="T96" fmla="*/ 0 w 709"/>
                <a:gd name="T97" fmla="*/ 0 h 1265"/>
                <a:gd name="T98" fmla="*/ 0 w 709"/>
                <a:gd name="T99" fmla="*/ 0 h 1265"/>
                <a:gd name="T100" fmla="*/ 0 w 709"/>
                <a:gd name="T101" fmla="*/ 0 h 1265"/>
                <a:gd name="T102" fmla="*/ 0 w 709"/>
                <a:gd name="T103" fmla="*/ 0 h 1265"/>
                <a:gd name="T104" fmla="*/ 0 w 709"/>
                <a:gd name="T105" fmla="*/ 0 h 1265"/>
                <a:gd name="T106" fmla="*/ 0 w 709"/>
                <a:gd name="T107" fmla="*/ 0 h 1265"/>
                <a:gd name="T108" fmla="*/ 0 w 709"/>
                <a:gd name="T109" fmla="*/ 0 h 1265"/>
                <a:gd name="T110" fmla="*/ 0 w 709"/>
                <a:gd name="T111" fmla="*/ 0 h 1265"/>
                <a:gd name="T112" fmla="*/ 0 w 709"/>
                <a:gd name="T113" fmla="*/ 0 h 1265"/>
                <a:gd name="T114" fmla="*/ 0 w 709"/>
                <a:gd name="T115" fmla="*/ 0 h 1265"/>
                <a:gd name="T116" fmla="*/ 0 w 709"/>
                <a:gd name="T117" fmla="*/ 0 h 12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9" h="1265">
                  <a:moveTo>
                    <a:pt x="104" y="448"/>
                  </a:moveTo>
                  <a:lnTo>
                    <a:pt x="126" y="428"/>
                  </a:lnTo>
                  <a:lnTo>
                    <a:pt x="144" y="412"/>
                  </a:lnTo>
                  <a:lnTo>
                    <a:pt x="167" y="393"/>
                  </a:lnTo>
                  <a:lnTo>
                    <a:pt x="184" y="373"/>
                  </a:lnTo>
                  <a:lnTo>
                    <a:pt x="202" y="353"/>
                  </a:lnTo>
                  <a:lnTo>
                    <a:pt x="220" y="333"/>
                  </a:lnTo>
                  <a:lnTo>
                    <a:pt x="234" y="313"/>
                  </a:lnTo>
                  <a:lnTo>
                    <a:pt x="247" y="289"/>
                  </a:lnTo>
                  <a:lnTo>
                    <a:pt x="261" y="254"/>
                  </a:lnTo>
                  <a:lnTo>
                    <a:pt x="279" y="214"/>
                  </a:lnTo>
                  <a:lnTo>
                    <a:pt x="297" y="178"/>
                  </a:lnTo>
                  <a:lnTo>
                    <a:pt x="315" y="147"/>
                  </a:lnTo>
                  <a:lnTo>
                    <a:pt x="337" y="111"/>
                  </a:lnTo>
                  <a:lnTo>
                    <a:pt x="364" y="79"/>
                  </a:lnTo>
                  <a:lnTo>
                    <a:pt x="391" y="47"/>
                  </a:lnTo>
                  <a:lnTo>
                    <a:pt x="422" y="20"/>
                  </a:lnTo>
                  <a:lnTo>
                    <a:pt x="436" y="12"/>
                  </a:lnTo>
                  <a:lnTo>
                    <a:pt x="454" y="4"/>
                  </a:lnTo>
                  <a:lnTo>
                    <a:pt x="467" y="0"/>
                  </a:lnTo>
                  <a:lnTo>
                    <a:pt x="485" y="0"/>
                  </a:lnTo>
                  <a:lnTo>
                    <a:pt x="503" y="0"/>
                  </a:lnTo>
                  <a:lnTo>
                    <a:pt x="517" y="4"/>
                  </a:lnTo>
                  <a:lnTo>
                    <a:pt x="530" y="12"/>
                  </a:lnTo>
                  <a:lnTo>
                    <a:pt x="539" y="24"/>
                  </a:lnTo>
                  <a:lnTo>
                    <a:pt x="557" y="83"/>
                  </a:lnTo>
                  <a:lnTo>
                    <a:pt x="570" y="139"/>
                  </a:lnTo>
                  <a:lnTo>
                    <a:pt x="579" y="198"/>
                  </a:lnTo>
                  <a:lnTo>
                    <a:pt x="593" y="254"/>
                  </a:lnTo>
                  <a:lnTo>
                    <a:pt x="606" y="313"/>
                  </a:lnTo>
                  <a:lnTo>
                    <a:pt x="624" y="369"/>
                  </a:lnTo>
                  <a:lnTo>
                    <a:pt x="647" y="424"/>
                  </a:lnTo>
                  <a:lnTo>
                    <a:pt x="674" y="476"/>
                  </a:lnTo>
                  <a:lnTo>
                    <a:pt x="687" y="500"/>
                  </a:lnTo>
                  <a:lnTo>
                    <a:pt x="696" y="520"/>
                  </a:lnTo>
                  <a:lnTo>
                    <a:pt x="700" y="543"/>
                  </a:lnTo>
                  <a:lnTo>
                    <a:pt x="705" y="563"/>
                  </a:lnTo>
                  <a:lnTo>
                    <a:pt x="709" y="583"/>
                  </a:lnTo>
                  <a:lnTo>
                    <a:pt x="705" y="603"/>
                  </a:lnTo>
                  <a:lnTo>
                    <a:pt x="705" y="623"/>
                  </a:lnTo>
                  <a:lnTo>
                    <a:pt x="700" y="643"/>
                  </a:lnTo>
                  <a:lnTo>
                    <a:pt x="683" y="678"/>
                  </a:lnTo>
                  <a:lnTo>
                    <a:pt x="656" y="710"/>
                  </a:lnTo>
                  <a:lnTo>
                    <a:pt x="624" y="742"/>
                  </a:lnTo>
                  <a:lnTo>
                    <a:pt x="584" y="769"/>
                  </a:lnTo>
                  <a:lnTo>
                    <a:pt x="579" y="769"/>
                  </a:lnTo>
                  <a:lnTo>
                    <a:pt x="575" y="769"/>
                  </a:lnTo>
                  <a:lnTo>
                    <a:pt x="570" y="769"/>
                  </a:lnTo>
                  <a:lnTo>
                    <a:pt x="566" y="769"/>
                  </a:lnTo>
                  <a:lnTo>
                    <a:pt x="561" y="769"/>
                  </a:lnTo>
                  <a:lnTo>
                    <a:pt x="557" y="769"/>
                  </a:lnTo>
                  <a:lnTo>
                    <a:pt x="552" y="769"/>
                  </a:lnTo>
                  <a:lnTo>
                    <a:pt x="552" y="773"/>
                  </a:lnTo>
                  <a:lnTo>
                    <a:pt x="543" y="777"/>
                  </a:lnTo>
                  <a:lnTo>
                    <a:pt x="539" y="785"/>
                  </a:lnTo>
                  <a:lnTo>
                    <a:pt x="530" y="793"/>
                  </a:lnTo>
                  <a:lnTo>
                    <a:pt x="525" y="801"/>
                  </a:lnTo>
                  <a:lnTo>
                    <a:pt x="517" y="805"/>
                  </a:lnTo>
                  <a:lnTo>
                    <a:pt x="508" y="809"/>
                  </a:lnTo>
                  <a:lnTo>
                    <a:pt x="499" y="809"/>
                  </a:lnTo>
                  <a:lnTo>
                    <a:pt x="490" y="801"/>
                  </a:lnTo>
                  <a:lnTo>
                    <a:pt x="485" y="797"/>
                  </a:lnTo>
                  <a:lnTo>
                    <a:pt x="485" y="793"/>
                  </a:lnTo>
                  <a:lnTo>
                    <a:pt x="485" y="789"/>
                  </a:lnTo>
                  <a:lnTo>
                    <a:pt x="490" y="785"/>
                  </a:lnTo>
                  <a:lnTo>
                    <a:pt x="490" y="781"/>
                  </a:lnTo>
                  <a:lnTo>
                    <a:pt x="485" y="789"/>
                  </a:lnTo>
                  <a:lnTo>
                    <a:pt x="490" y="793"/>
                  </a:lnTo>
                  <a:lnTo>
                    <a:pt x="490" y="797"/>
                  </a:lnTo>
                  <a:lnTo>
                    <a:pt x="494" y="805"/>
                  </a:lnTo>
                  <a:lnTo>
                    <a:pt x="494" y="809"/>
                  </a:lnTo>
                  <a:lnTo>
                    <a:pt x="499" y="813"/>
                  </a:lnTo>
                  <a:lnTo>
                    <a:pt x="503" y="817"/>
                  </a:lnTo>
                  <a:lnTo>
                    <a:pt x="503" y="821"/>
                  </a:lnTo>
                  <a:lnTo>
                    <a:pt x="503" y="829"/>
                  </a:lnTo>
                  <a:lnTo>
                    <a:pt x="499" y="833"/>
                  </a:lnTo>
                  <a:lnTo>
                    <a:pt x="490" y="841"/>
                  </a:lnTo>
                  <a:lnTo>
                    <a:pt x="485" y="845"/>
                  </a:lnTo>
                  <a:lnTo>
                    <a:pt x="476" y="853"/>
                  </a:lnTo>
                  <a:lnTo>
                    <a:pt x="467" y="857"/>
                  </a:lnTo>
                  <a:lnTo>
                    <a:pt x="458" y="865"/>
                  </a:lnTo>
                  <a:lnTo>
                    <a:pt x="449" y="869"/>
                  </a:lnTo>
                  <a:lnTo>
                    <a:pt x="445" y="877"/>
                  </a:lnTo>
                  <a:lnTo>
                    <a:pt x="431" y="888"/>
                  </a:lnTo>
                  <a:lnTo>
                    <a:pt x="422" y="900"/>
                  </a:lnTo>
                  <a:lnTo>
                    <a:pt x="409" y="912"/>
                  </a:lnTo>
                  <a:lnTo>
                    <a:pt x="395" y="928"/>
                  </a:lnTo>
                  <a:lnTo>
                    <a:pt x="382" y="940"/>
                  </a:lnTo>
                  <a:lnTo>
                    <a:pt x="368" y="952"/>
                  </a:lnTo>
                  <a:lnTo>
                    <a:pt x="350" y="960"/>
                  </a:lnTo>
                  <a:lnTo>
                    <a:pt x="342" y="968"/>
                  </a:lnTo>
                  <a:lnTo>
                    <a:pt x="333" y="972"/>
                  </a:lnTo>
                  <a:lnTo>
                    <a:pt x="324" y="980"/>
                  </a:lnTo>
                  <a:lnTo>
                    <a:pt x="315" y="984"/>
                  </a:lnTo>
                  <a:lnTo>
                    <a:pt x="310" y="988"/>
                  </a:lnTo>
                  <a:lnTo>
                    <a:pt x="301" y="992"/>
                  </a:lnTo>
                  <a:lnTo>
                    <a:pt x="292" y="988"/>
                  </a:lnTo>
                  <a:lnTo>
                    <a:pt x="283" y="984"/>
                  </a:lnTo>
                  <a:lnTo>
                    <a:pt x="274" y="980"/>
                  </a:lnTo>
                  <a:lnTo>
                    <a:pt x="270" y="972"/>
                  </a:lnTo>
                  <a:lnTo>
                    <a:pt x="265" y="968"/>
                  </a:lnTo>
                  <a:lnTo>
                    <a:pt x="265" y="960"/>
                  </a:lnTo>
                  <a:lnTo>
                    <a:pt x="265" y="952"/>
                  </a:lnTo>
                  <a:lnTo>
                    <a:pt x="265" y="944"/>
                  </a:lnTo>
                  <a:lnTo>
                    <a:pt x="265" y="936"/>
                  </a:lnTo>
                  <a:lnTo>
                    <a:pt x="265" y="928"/>
                  </a:lnTo>
                  <a:lnTo>
                    <a:pt x="265" y="936"/>
                  </a:lnTo>
                  <a:lnTo>
                    <a:pt x="265" y="940"/>
                  </a:lnTo>
                  <a:lnTo>
                    <a:pt x="265" y="944"/>
                  </a:lnTo>
                  <a:lnTo>
                    <a:pt x="265" y="952"/>
                  </a:lnTo>
                  <a:lnTo>
                    <a:pt x="265" y="956"/>
                  </a:lnTo>
                  <a:lnTo>
                    <a:pt x="265" y="964"/>
                  </a:lnTo>
                  <a:lnTo>
                    <a:pt x="265" y="968"/>
                  </a:lnTo>
                  <a:lnTo>
                    <a:pt x="270" y="972"/>
                  </a:lnTo>
                  <a:lnTo>
                    <a:pt x="270" y="980"/>
                  </a:lnTo>
                  <a:lnTo>
                    <a:pt x="274" y="984"/>
                  </a:lnTo>
                  <a:lnTo>
                    <a:pt x="283" y="988"/>
                  </a:lnTo>
                  <a:lnTo>
                    <a:pt x="288" y="988"/>
                  </a:lnTo>
                  <a:lnTo>
                    <a:pt x="292" y="988"/>
                  </a:lnTo>
                  <a:lnTo>
                    <a:pt x="301" y="988"/>
                  </a:lnTo>
                  <a:lnTo>
                    <a:pt x="310" y="988"/>
                  </a:lnTo>
                  <a:lnTo>
                    <a:pt x="319" y="984"/>
                  </a:lnTo>
                  <a:lnTo>
                    <a:pt x="306" y="992"/>
                  </a:lnTo>
                  <a:lnTo>
                    <a:pt x="292" y="1000"/>
                  </a:lnTo>
                  <a:lnTo>
                    <a:pt x="279" y="1015"/>
                  </a:lnTo>
                  <a:lnTo>
                    <a:pt x="270" y="1031"/>
                  </a:lnTo>
                  <a:lnTo>
                    <a:pt x="247" y="1067"/>
                  </a:lnTo>
                  <a:lnTo>
                    <a:pt x="229" y="1107"/>
                  </a:lnTo>
                  <a:lnTo>
                    <a:pt x="207" y="1150"/>
                  </a:lnTo>
                  <a:lnTo>
                    <a:pt x="184" y="1190"/>
                  </a:lnTo>
                  <a:lnTo>
                    <a:pt x="171" y="1210"/>
                  </a:lnTo>
                  <a:lnTo>
                    <a:pt x="158" y="1226"/>
                  </a:lnTo>
                  <a:lnTo>
                    <a:pt x="144" y="1242"/>
                  </a:lnTo>
                  <a:lnTo>
                    <a:pt x="126" y="1257"/>
                  </a:lnTo>
                  <a:lnTo>
                    <a:pt x="122" y="1261"/>
                  </a:lnTo>
                  <a:lnTo>
                    <a:pt x="113" y="1261"/>
                  </a:lnTo>
                  <a:lnTo>
                    <a:pt x="108" y="1265"/>
                  </a:lnTo>
                  <a:lnTo>
                    <a:pt x="99" y="1265"/>
                  </a:lnTo>
                  <a:lnTo>
                    <a:pt x="90" y="1261"/>
                  </a:lnTo>
                  <a:lnTo>
                    <a:pt x="81" y="1257"/>
                  </a:lnTo>
                  <a:lnTo>
                    <a:pt x="72" y="1253"/>
                  </a:lnTo>
                  <a:lnTo>
                    <a:pt x="68" y="1246"/>
                  </a:lnTo>
                  <a:lnTo>
                    <a:pt x="63" y="1226"/>
                  </a:lnTo>
                  <a:lnTo>
                    <a:pt x="59" y="1206"/>
                  </a:lnTo>
                  <a:lnTo>
                    <a:pt x="59" y="1182"/>
                  </a:lnTo>
                  <a:lnTo>
                    <a:pt x="63" y="1162"/>
                  </a:lnTo>
                  <a:lnTo>
                    <a:pt x="68" y="1138"/>
                  </a:lnTo>
                  <a:lnTo>
                    <a:pt x="68" y="1115"/>
                  </a:lnTo>
                  <a:lnTo>
                    <a:pt x="63" y="1095"/>
                  </a:lnTo>
                  <a:lnTo>
                    <a:pt x="59" y="1071"/>
                  </a:lnTo>
                  <a:lnTo>
                    <a:pt x="45" y="1035"/>
                  </a:lnTo>
                  <a:lnTo>
                    <a:pt x="36" y="1000"/>
                  </a:lnTo>
                  <a:lnTo>
                    <a:pt x="27" y="964"/>
                  </a:lnTo>
                  <a:lnTo>
                    <a:pt x="18" y="924"/>
                  </a:lnTo>
                  <a:lnTo>
                    <a:pt x="14" y="888"/>
                  </a:lnTo>
                  <a:lnTo>
                    <a:pt x="9" y="853"/>
                  </a:lnTo>
                  <a:lnTo>
                    <a:pt x="5" y="813"/>
                  </a:lnTo>
                  <a:lnTo>
                    <a:pt x="5" y="777"/>
                  </a:lnTo>
                  <a:lnTo>
                    <a:pt x="5" y="773"/>
                  </a:lnTo>
                  <a:lnTo>
                    <a:pt x="5" y="765"/>
                  </a:lnTo>
                  <a:lnTo>
                    <a:pt x="5" y="762"/>
                  </a:lnTo>
                  <a:lnTo>
                    <a:pt x="5" y="754"/>
                  </a:lnTo>
                  <a:lnTo>
                    <a:pt x="5" y="750"/>
                  </a:lnTo>
                  <a:lnTo>
                    <a:pt x="5" y="746"/>
                  </a:lnTo>
                  <a:lnTo>
                    <a:pt x="5" y="738"/>
                  </a:lnTo>
                  <a:lnTo>
                    <a:pt x="5" y="734"/>
                  </a:lnTo>
                  <a:lnTo>
                    <a:pt x="0" y="702"/>
                  </a:lnTo>
                  <a:lnTo>
                    <a:pt x="0" y="674"/>
                  </a:lnTo>
                  <a:lnTo>
                    <a:pt x="5" y="639"/>
                  </a:lnTo>
                  <a:lnTo>
                    <a:pt x="9" y="607"/>
                  </a:lnTo>
                  <a:lnTo>
                    <a:pt x="18" y="575"/>
                  </a:lnTo>
                  <a:lnTo>
                    <a:pt x="32" y="547"/>
                  </a:lnTo>
                  <a:lnTo>
                    <a:pt x="50" y="516"/>
                  </a:lnTo>
                  <a:lnTo>
                    <a:pt x="68" y="492"/>
                  </a:lnTo>
                  <a:lnTo>
                    <a:pt x="104" y="448"/>
                  </a:lnTo>
                  <a:close/>
                </a:path>
              </a:pathLst>
            </a:custGeom>
            <a:solidFill>
              <a:schemeClr val="folHlink"/>
            </a:solidFill>
            <a:ln w="6350" cmpd="sng">
              <a:solidFill>
                <a:srgbClr val="000000"/>
              </a:solidFill>
              <a:round/>
              <a:headEnd/>
              <a:tailEnd/>
            </a:ln>
          </p:spPr>
          <p:txBody>
            <a:bodyPr/>
            <a:lstStyle/>
            <a:p>
              <a:endParaRPr lang="it-IT"/>
            </a:p>
          </p:txBody>
        </p:sp>
        <p:sp>
          <p:nvSpPr>
            <p:cNvPr id="206884" name="Freeform 57"/>
            <p:cNvSpPr>
              <a:spLocks/>
            </p:cNvSpPr>
            <p:nvPr/>
          </p:nvSpPr>
          <p:spPr bwMode="auto">
            <a:xfrm>
              <a:off x="389" y="2582"/>
              <a:ext cx="211" cy="377"/>
            </a:xfrm>
            <a:custGeom>
              <a:avLst/>
              <a:gdLst>
                <a:gd name="T0" fmla="*/ 0 w 709"/>
                <a:gd name="T1" fmla="*/ 0 h 1265"/>
                <a:gd name="T2" fmla="*/ 0 w 709"/>
                <a:gd name="T3" fmla="*/ 0 h 1265"/>
                <a:gd name="T4" fmla="*/ 0 w 709"/>
                <a:gd name="T5" fmla="*/ 0 h 1265"/>
                <a:gd name="T6" fmla="*/ 0 w 709"/>
                <a:gd name="T7" fmla="*/ 0 h 1265"/>
                <a:gd name="T8" fmla="*/ 0 w 709"/>
                <a:gd name="T9" fmla="*/ 0 h 1265"/>
                <a:gd name="T10" fmla="*/ 0 w 709"/>
                <a:gd name="T11" fmla="*/ 0 h 1265"/>
                <a:gd name="T12" fmla="*/ 0 w 709"/>
                <a:gd name="T13" fmla="*/ 0 h 1265"/>
                <a:gd name="T14" fmla="*/ 0 w 709"/>
                <a:gd name="T15" fmla="*/ 0 h 1265"/>
                <a:gd name="T16" fmla="*/ 0 w 709"/>
                <a:gd name="T17" fmla="*/ 0 h 1265"/>
                <a:gd name="T18" fmla="*/ 0 w 709"/>
                <a:gd name="T19" fmla="*/ 0 h 1265"/>
                <a:gd name="T20" fmla="*/ 0 w 709"/>
                <a:gd name="T21" fmla="*/ 0 h 1265"/>
                <a:gd name="T22" fmla="*/ 0 w 709"/>
                <a:gd name="T23" fmla="*/ 0 h 1265"/>
                <a:gd name="T24" fmla="*/ 0 w 709"/>
                <a:gd name="T25" fmla="*/ 0 h 1265"/>
                <a:gd name="T26" fmla="*/ 0 w 709"/>
                <a:gd name="T27" fmla="*/ 0 h 1265"/>
                <a:gd name="T28" fmla="*/ 0 w 709"/>
                <a:gd name="T29" fmla="*/ 0 h 1265"/>
                <a:gd name="T30" fmla="*/ 0 w 709"/>
                <a:gd name="T31" fmla="*/ 0 h 1265"/>
                <a:gd name="T32" fmla="*/ 0 w 709"/>
                <a:gd name="T33" fmla="*/ 0 h 1265"/>
                <a:gd name="T34" fmla="*/ 0 w 709"/>
                <a:gd name="T35" fmla="*/ 0 h 1265"/>
                <a:gd name="T36" fmla="*/ 0 w 709"/>
                <a:gd name="T37" fmla="*/ 0 h 1265"/>
                <a:gd name="T38" fmla="*/ 0 w 709"/>
                <a:gd name="T39" fmla="*/ 0 h 1265"/>
                <a:gd name="T40" fmla="*/ 0 w 709"/>
                <a:gd name="T41" fmla="*/ 0 h 1265"/>
                <a:gd name="T42" fmla="*/ 0 w 709"/>
                <a:gd name="T43" fmla="*/ 0 h 1265"/>
                <a:gd name="T44" fmla="*/ 0 w 709"/>
                <a:gd name="T45" fmla="*/ 0 h 1265"/>
                <a:gd name="T46" fmla="*/ 0 w 709"/>
                <a:gd name="T47" fmla="*/ 0 h 1265"/>
                <a:gd name="T48" fmla="*/ 0 w 709"/>
                <a:gd name="T49" fmla="*/ 0 h 1265"/>
                <a:gd name="T50" fmla="*/ 0 w 709"/>
                <a:gd name="T51" fmla="*/ 0 h 1265"/>
                <a:gd name="T52" fmla="*/ 0 w 709"/>
                <a:gd name="T53" fmla="*/ 0 h 1265"/>
                <a:gd name="T54" fmla="*/ 0 w 709"/>
                <a:gd name="T55" fmla="*/ 0 h 1265"/>
                <a:gd name="T56" fmla="*/ 0 w 709"/>
                <a:gd name="T57" fmla="*/ 0 h 1265"/>
                <a:gd name="T58" fmla="*/ 0 w 709"/>
                <a:gd name="T59" fmla="*/ 0 h 1265"/>
                <a:gd name="T60" fmla="*/ 0 w 709"/>
                <a:gd name="T61" fmla="*/ 0 h 1265"/>
                <a:gd name="T62" fmla="*/ 0 w 709"/>
                <a:gd name="T63" fmla="*/ 0 h 1265"/>
                <a:gd name="T64" fmla="*/ 0 w 709"/>
                <a:gd name="T65" fmla="*/ 0 h 1265"/>
                <a:gd name="T66" fmla="*/ 0 w 709"/>
                <a:gd name="T67" fmla="*/ 0 h 1265"/>
                <a:gd name="T68" fmla="*/ 0 w 709"/>
                <a:gd name="T69" fmla="*/ 0 h 1265"/>
                <a:gd name="T70" fmla="*/ 0 w 709"/>
                <a:gd name="T71" fmla="*/ 0 h 1265"/>
                <a:gd name="T72" fmla="*/ 0 w 709"/>
                <a:gd name="T73" fmla="*/ 0 h 1265"/>
                <a:gd name="T74" fmla="*/ 0 w 709"/>
                <a:gd name="T75" fmla="*/ 0 h 1265"/>
                <a:gd name="T76" fmla="*/ 0 w 709"/>
                <a:gd name="T77" fmla="*/ 0 h 1265"/>
                <a:gd name="T78" fmla="*/ 0 w 709"/>
                <a:gd name="T79" fmla="*/ 0 h 1265"/>
                <a:gd name="T80" fmla="*/ 0 w 709"/>
                <a:gd name="T81" fmla="*/ 0 h 1265"/>
                <a:gd name="T82" fmla="*/ 0 w 709"/>
                <a:gd name="T83" fmla="*/ 0 h 1265"/>
                <a:gd name="T84" fmla="*/ 0 w 709"/>
                <a:gd name="T85" fmla="*/ 0 h 1265"/>
                <a:gd name="T86" fmla="*/ 0 w 709"/>
                <a:gd name="T87" fmla="*/ 0 h 1265"/>
                <a:gd name="T88" fmla="*/ 0 w 709"/>
                <a:gd name="T89" fmla="*/ 0 h 1265"/>
                <a:gd name="T90" fmla="*/ 0 w 709"/>
                <a:gd name="T91" fmla="*/ 0 h 1265"/>
                <a:gd name="T92" fmla="*/ 0 w 709"/>
                <a:gd name="T93" fmla="*/ 0 h 1265"/>
                <a:gd name="T94" fmla="*/ 0 w 709"/>
                <a:gd name="T95" fmla="*/ 0 h 1265"/>
                <a:gd name="T96" fmla="*/ 0 w 709"/>
                <a:gd name="T97" fmla="*/ 0 h 1265"/>
                <a:gd name="T98" fmla="*/ 0 w 709"/>
                <a:gd name="T99" fmla="*/ 0 h 1265"/>
                <a:gd name="T100" fmla="*/ 0 w 709"/>
                <a:gd name="T101" fmla="*/ 0 h 1265"/>
                <a:gd name="T102" fmla="*/ 0 w 709"/>
                <a:gd name="T103" fmla="*/ 0 h 1265"/>
                <a:gd name="T104" fmla="*/ 0 w 709"/>
                <a:gd name="T105" fmla="*/ 0 h 1265"/>
                <a:gd name="T106" fmla="*/ 0 w 709"/>
                <a:gd name="T107" fmla="*/ 0 h 1265"/>
                <a:gd name="T108" fmla="*/ 0 w 709"/>
                <a:gd name="T109" fmla="*/ 0 h 1265"/>
                <a:gd name="T110" fmla="*/ 0 w 709"/>
                <a:gd name="T111" fmla="*/ 0 h 1265"/>
                <a:gd name="T112" fmla="*/ 0 w 709"/>
                <a:gd name="T113" fmla="*/ 0 h 1265"/>
                <a:gd name="T114" fmla="*/ 0 w 709"/>
                <a:gd name="T115" fmla="*/ 0 h 1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09" h="1265">
                  <a:moveTo>
                    <a:pt x="104" y="448"/>
                  </a:moveTo>
                  <a:lnTo>
                    <a:pt x="126" y="428"/>
                  </a:lnTo>
                  <a:lnTo>
                    <a:pt x="144" y="412"/>
                  </a:lnTo>
                  <a:lnTo>
                    <a:pt x="167" y="393"/>
                  </a:lnTo>
                  <a:lnTo>
                    <a:pt x="184" y="373"/>
                  </a:lnTo>
                  <a:lnTo>
                    <a:pt x="202" y="353"/>
                  </a:lnTo>
                  <a:lnTo>
                    <a:pt x="220" y="333"/>
                  </a:lnTo>
                  <a:lnTo>
                    <a:pt x="234" y="313"/>
                  </a:lnTo>
                  <a:lnTo>
                    <a:pt x="247" y="289"/>
                  </a:lnTo>
                  <a:lnTo>
                    <a:pt x="261" y="254"/>
                  </a:lnTo>
                  <a:lnTo>
                    <a:pt x="279" y="214"/>
                  </a:lnTo>
                  <a:lnTo>
                    <a:pt x="297" y="178"/>
                  </a:lnTo>
                  <a:lnTo>
                    <a:pt x="315" y="147"/>
                  </a:lnTo>
                  <a:lnTo>
                    <a:pt x="337" y="111"/>
                  </a:lnTo>
                  <a:lnTo>
                    <a:pt x="364" y="79"/>
                  </a:lnTo>
                  <a:lnTo>
                    <a:pt x="391" y="47"/>
                  </a:lnTo>
                  <a:lnTo>
                    <a:pt x="422" y="20"/>
                  </a:lnTo>
                  <a:lnTo>
                    <a:pt x="436" y="12"/>
                  </a:lnTo>
                  <a:lnTo>
                    <a:pt x="454" y="4"/>
                  </a:lnTo>
                  <a:lnTo>
                    <a:pt x="467" y="0"/>
                  </a:lnTo>
                  <a:lnTo>
                    <a:pt x="485" y="0"/>
                  </a:lnTo>
                  <a:lnTo>
                    <a:pt x="503" y="0"/>
                  </a:lnTo>
                  <a:lnTo>
                    <a:pt x="517" y="4"/>
                  </a:lnTo>
                  <a:lnTo>
                    <a:pt x="530" y="12"/>
                  </a:lnTo>
                  <a:lnTo>
                    <a:pt x="539" y="24"/>
                  </a:lnTo>
                  <a:lnTo>
                    <a:pt x="557" y="83"/>
                  </a:lnTo>
                  <a:lnTo>
                    <a:pt x="570" y="139"/>
                  </a:lnTo>
                  <a:lnTo>
                    <a:pt x="579" y="198"/>
                  </a:lnTo>
                  <a:lnTo>
                    <a:pt x="593" y="254"/>
                  </a:lnTo>
                  <a:lnTo>
                    <a:pt x="606" y="313"/>
                  </a:lnTo>
                  <a:lnTo>
                    <a:pt x="624" y="369"/>
                  </a:lnTo>
                  <a:lnTo>
                    <a:pt x="647" y="424"/>
                  </a:lnTo>
                  <a:lnTo>
                    <a:pt x="674" y="476"/>
                  </a:lnTo>
                  <a:lnTo>
                    <a:pt x="687" y="500"/>
                  </a:lnTo>
                  <a:lnTo>
                    <a:pt x="696" y="520"/>
                  </a:lnTo>
                  <a:lnTo>
                    <a:pt x="700" y="543"/>
                  </a:lnTo>
                  <a:lnTo>
                    <a:pt x="705" y="563"/>
                  </a:lnTo>
                  <a:lnTo>
                    <a:pt x="709" y="583"/>
                  </a:lnTo>
                  <a:lnTo>
                    <a:pt x="705" y="603"/>
                  </a:lnTo>
                  <a:lnTo>
                    <a:pt x="705" y="623"/>
                  </a:lnTo>
                  <a:lnTo>
                    <a:pt x="700" y="643"/>
                  </a:lnTo>
                  <a:lnTo>
                    <a:pt x="683" y="678"/>
                  </a:lnTo>
                  <a:lnTo>
                    <a:pt x="656" y="710"/>
                  </a:lnTo>
                  <a:lnTo>
                    <a:pt x="624" y="742"/>
                  </a:lnTo>
                  <a:lnTo>
                    <a:pt x="584" y="769"/>
                  </a:lnTo>
                  <a:lnTo>
                    <a:pt x="579" y="769"/>
                  </a:lnTo>
                  <a:lnTo>
                    <a:pt x="575" y="769"/>
                  </a:lnTo>
                  <a:lnTo>
                    <a:pt x="570" y="769"/>
                  </a:lnTo>
                  <a:lnTo>
                    <a:pt x="566" y="769"/>
                  </a:lnTo>
                  <a:lnTo>
                    <a:pt x="561" y="769"/>
                  </a:lnTo>
                  <a:lnTo>
                    <a:pt x="557" y="769"/>
                  </a:lnTo>
                  <a:lnTo>
                    <a:pt x="552" y="769"/>
                  </a:lnTo>
                  <a:lnTo>
                    <a:pt x="552" y="773"/>
                  </a:lnTo>
                  <a:lnTo>
                    <a:pt x="543" y="777"/>
                  </a:lnTo>
                  <a:lnTo>
                    <a:pt x="539" y="785"/>
                  </a:lnTo>
                  <a:lnTo>
                    <a:pt x="530" y="793"/>
                  </a:lnTo>
                  <a:lnTo>
                    <a:pt x="525" y="801"/>
                  </a:lnTo>
                  <a:lnTo>
                    <a:pt x="517" y="805"/>
                  </a:lnTo>
                  <a:lnTo>
                    <a:pt x="508" y="809"/>
                  </a:lnTo>
                  <a:lnTo>
                    <a:pt x="499" y="809"/>
                  </a:lnTo>
                  <a:lnTo>
                    <a:pt x="490" y="801"/>
                  </a:lnTo>
                  <a:lnTo>
                    <a:pt x="485" y="797"/>
                  </a:lnTo>
                  <a:lnTo>
                    <a:pt x="485" y="793"/>
                  </a:lnTo>
                  <a:lnTo>
                    <a:pt x="485" y="789"/>
                  </a:lnTo>
                  <a:lnTo>
                    <a:pt x="490" y="785"/>
                  </a:lnTo>
                  <a:lnTo>
                    <a:pt x="490" y="781"/>
                  </a:lnTo>
                  <a:lnTo>
                    <a:pt x="485" y="789"/>
                  </a:lnTo>
                  <a:lnTo>
                    <a:pt x="490" y="793"/>
                  </a:lnTo>
                  <a:lnTo>
                    <a:pt x="490" y="797"/>
                  </a:lnTo>
                  <a:lnTo>
                    <a:pt x="494" y="805"/>
                  </a:lnTo>
                  <a:lnTo>
                    <a:pt x="494" y="809"/>
                  </a:lnTo>
                  <a:lnTo>
                    <a:pt x="499" y="813"/>
                  </a:lnTo>
                  <a:lnTo>
                    <a:pt x="503" y="817"/>
                  </a:lnTo>
                  <a:lnTo>
                    <a:pt x="503" y="821"/>
                  </a:lnTo>
                  <a:lnTo>
                    <a:pt x="503" y="829"/>
                  </a:lnTo>
                  <a:lnTo>
                    <a:pt x="499" y="833"/>
                  </a:lnTo>
                  <a:lnTo>
                    <a:pt x="490" y="841"/>
                  </a:lnTo>
                  <a:lnTo>
                    <a:pt x="485" y="845"/>
                  </a:lnTo>
                  <a:lnTo>
                    <a:pt x="476" y="853"/>
                  </a:lnTo>
                  <a:lnTo>
                    <a:pt x="467" y="857"/>
                  </a:lnTo>
                  <a:lnTo>
                    <a:pt x="458" y="865"/>
                  </a:lnTo>
                  <a:lnTo>
                    <a:pt x="449" y="869"/>
                  </a:lnTo>
                  <a:lnTo>
                    <a:pt x="445" y="877"/>
                  </a:lnTo>
                  <a:lnTo>
                    <a:pt x="431" y="888"/>
                  </a:lnTo>
                  <a:lnTo>
                    <a:pt x="422" y="900"/>
                  </a:lnTo>
                  <a:lnTo>
                    <a:pt x="409" y="912"/>
                  </a:lnTo>
                  <a:lnTo>
                    <a:pt x="395" y="928"/>
                  </a:lnTo>
                  <a:lnTo>
                    <a:pt x="382" y="940"/>
                  </a:lnTo>
                  <a:lnTo>
                    <a:pt x="368" y="952"/>
                  </a:lnTo>
                  <a:lnTo>
                    <a:pt x="350" y="960"/>
                  </a:lnTo>
                  <a:lnTo>
                    <a:pt x="342" y="968"/>
                  </a:lnTo>
                  <a:lnTo>
                    <a:pt x="333" y="972"/>
                  </a:lnTo>
                  <a:lnTo>
                    <a:pt x="324" y="980"/>
                  </a:lnTo>
                  <a:lnTo>
                    <a:pt x="315" y="984"/>
                  </a:lnTo>
                  <a:lnTo>
                    <a:pt x="310" y="988"/>
                  </a:lnTo>
                  <a:lnTo>
                    <a:pt x="301" y="992"/>
                  </a:lnTo>
                  <a:lnTo>
                    <a:pt x="292" y="988"/>
                  </a:lnTo>
                  <a:lnTo>
                    <a:pt x="283" y="984"/>
                  </a:lnTo>
                  <a:lnTo>
                    <a:pt x="274" y="980"/>
                  </a:lnTo>
                  <a:lnTo>
                    <a:pt x="270" y="972"/>
                  </a:lnTo>
                  <a:lnTo>
                    <a:pt x="265" y="968"/>
                  </a:lnTo>
                  <a:lnTo>
                    <a:pt x="265" y="960"/>
                  </a:lnTo>
                  <a:lnTo>
                    <a:pt x="265" y="952"/>
                  </a:lnTo>
                  <a:lnTo>
                    <a:pt x="265" y="944"/>
                  </a:lnTo>
                  <a:lnTo>
                    <a:pt x="265" y="936"/>
                  </a:lnTo>
                  <a:lnTo>
                    <a:pt x="265" y="928"/>
                  </a:lnTo>
                  <a:lnTo>
                    <a:pt x="265" y="936"/>
                  </a:lnTo>
                  <a:lnTo>
                    <a:pt x="265" y="940"/>
                  </a:lnTo>
                  <a:lnTo>
                    <a:pt x="265" y="944"/>
                  </a:lnTo>
                  <a:lnTo>
                    <a:pt x="265" y="952"/>
                  </a:lnTo>
                  <a:lnTo>
                    <a:pt x="265" y="956"/>
                  </a:lnTo>
                  <a:lnTo>
                    <a:pt x="265" y="964"/>
                  </a:lnTo>
                  <a:lnTo>
                    <a:pt x="265" y="968"/>
                  </a:lnTo>
                  <a:lnTo>
                    <a:pt x="270" y="972"/>
                  </a:lnTo>
                  <a:lnTo>
                    <a:pt x="270" y="980"/>
                  </a:lnTo>
                  <a:lnTo>
                    <a:pt x="274" y="984"/>
                  </a:lnTo>
                  <a:lnTo>
                    <a:pt x="283" y="988"/>
                  </a:lnTo>
                  <a:lnTo>
                    <a:pt x="288" y="988"/>
                  </a:lnTo>
                  <a:lnTo>
                    <a:pt x="292" y="988"/>
                  </a:lnTo>
                  <a:lnTo>
                    <a:pt x="301" y="988"/>
                  </a:lnTo>
                  <a:lnTo>
                    <a:pt x="310" y="988"/>
                  </a:lnTo>
                  <a:lnTo>
                    <a:pt x="319" y="984"/>
                  </a:lnTo>
                  <a:lnTo>
                    <a:pt x="306" y="992"/>
                  </a:lnTo>
                  <a:lnTo>
                    <a:pt x="292" y="1000"/>
                  </a:lnTo>
                  <a:lnTo>
                    <a:pt x="279" y="1015"/>
                  </a:lnTo>
                  <a:lnTo>
                    <a:pt x="270" y="1031"/>
                  </a:lnTo>
                  <a:lnTo>
                    <a:pt x="247" y="1067"/>
                  </a:lnTo>
                  <a:lnTo>
                    <a:pt x="229" y="1107"/>
                  </a:lnTo>
                  <a:lnTo>
                    <a:pt x="207" y="1150"/>
                  </a:lnTo>
                  <a:lnTo>
                    <a:pt x="184" y="1190"/>
                  </a:lnTo>
                  <a:lnTo>
                    <a:pt x="171" y="1210"/>
                  </a:lnTo>
                  <a:lnTo>
                    <a:pt x="158" y="1226"/>
                  </a:lnTo>
                  <a:lnTo>
                    <a:pt x="144" y="1242"/>
                  </a:lnTo>
                  <a:lnTo>
                    <a:pt x="126" y="1257"/>
                  </a:lnTo>
                  <a:lnTo>
                    <a:pt x="122" y="1261"/>
                  </a:lnTo>
                  <a:lnTo>
                    <a:pt x="113" y="1261"/>
                  </a:lnTo>
                  <a:lnTo>
                    <a:pt x="108" y="1265"/>
                  </a:lnTo>
                  <a:lnTo>
                    <a:pt x="99" y="1265"/>
                  </a:lnTo>
                  <a:lnTo>
                    <a:pt x="90" y="1261"/>
                  </a:lnTo>
                  <a:lnTo>
                    <a:pt x="81" y="1257"/>
                  </a:lnTo>
                  <a:lnTo>
                    <a:pt x="72" y="1253"/>
                  </a:lnTo>
                  <a:lnTo>
                    <a:pt x="68" y="1246"/>
                  </a:lnTo>
                  <a:lnTo>
                    <a:pt x="63" y="1226"/>
                  </a:lnTo>
                  <a:lnTo>
                    <a:pt x="59" y="1206"/>
                  </a:lnTo>
                  <a:lnTo>
                    <a:pt x="59" y="1182"/>
                  </a:lnTo>
                  <a:lnTo>
                    <a:pt x="63" y="1162"/>
                  </a:lnTo>
                  <a:lnTo>
                    <a:pt x="68" y="1138"/>
                  </a:lnTo>
                  <a:lnTo>
                    <a:pt x="68" y="1115"/>
                  </a:lnTo>
                  <a:lnTo>
                    <a:pt x="63" y="1095"/>
                  </a:lnTo>
                  <a:lnTo>
                    <a:pt x="59" y="1071"/>
                  </a:lnTo>
                  <a:lnTo>
                    <a:pt x="45" y="1035"/>
                  </a:lnTo>
                  <a:lnTo>
                    <a:pt x="36" y="1000"/>
                  </a:lnTo>
                  <a:lnTo>
                    <a:pt x="27" y="964"/>
                  </a:lnTo>
                  <a:lnTo>
                    <a:pt x="18" y="924"/>
                  </a:lnTo>
                  <a:lnTo>
                    <a:pt x="14" y="888"/>
                  </a:lnTo>
                  <a:lnTo>
                    <a:pt x="9" y="853"/>
                  </a:lnTo>
                  <a:lnTo>
                    <a:pt x="5" y="813"/>
                  </a:lnTo>
                  <a:lnTo>
                    <a:pt x="5" y="777"/>
                  </a:lnTo>
                  <a:lnTo>
                    <a:pt x="5" y="773"/>
                  </a:lnTo>
                  <a:lnTo>
                    <a:pt x="5" y="765"/>
                  </a:lnTo>
                  <a:lnTo>
                    <a:pt x="5" y="762"/>
                  </a:lnTo>
                  <a:lnTo>
                    <a:pt x="5" y="754"/>
                  </a:lnTo>
                  <a:lnTo>
                    <a:pt x="5" y="750"/>
                  </a:lnTo>
                  <a:lnTo>
                    <a:pt x="5" y="746"/>
                  </a:lnTo>
                  <a:lnTo>
                    <a:pt x="5" y="738"/>
                  </a:lnTo>
                  <a:lnTo>
                    <a:pt x="5" y="734"/>
                  </a:lnTo>
                  <a:lnTo>
                    <a:pt x="0" y="702"/>
                  </a:lnTo>
                  <a:lnTo>
                    <a:pt x="0" y="674"/>
                  </a:lnTo>
                  <a:lnTo>
                    <a:pt x="5" y="639"/>
                  </a:lnTo>
                  <a:lnTo>
                    <a:pt x="9" y="607"/>
                  </a:lnTo>
                  <a:lnTo>
                    <a:pt x="18" y="575"/>
                  </a:lnTo>
                  <a:lnTo>
                    <a:pt x="32" y="547"/>
                  </a:lnTo>
                  <a:lnTo>
                    <a:pt x="50" y="516"/>
                  </a:lnTo>
                  <a:lnTo>
                    <a:pt x="68" y="492"/>
                  </a:lnTo>
                  <a:lnTo>
                    <a:pt x="104" y="448"/>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885" name="Freeform 58"/>
            <p:cNvSpPr>
              <a:spLocks/>
            </p:cNvSpPr>
            <p:nvPr/>
          </p:nvSpPr>
          <p:spPr bwMode="auto">
            <a:xfrm>
              <a:off x="838" y="2705"/>
              <a:ext cx="235" cy="521"/>
            </a:xfrm>
            <a:custGeom>
              <a:avLst/>
              <a:gdLst>
                <a:gd name="T0" fmla="*/ 0 w 785"/>
                <a:gd name="T1" fmla="*/ 0 h 1746"/>
                <a:gd name="T2" fmla="*/ 0 w 785"/>
                <a:gd name="T3" fmla="*/ 0 h 1746"/>
                <a:gd name="T4" fmla="*/ 0 w 785"/>
                <a:gd name="T5" fmla="*/ 0 h 1746"/>
                <a:gd name="T6" fmla="*/ 0 w 785"/>
                <a:gd name="T7" fmla="*/ 0 h 1746"/>
                <a:gd name="T8" fmla="*/ 0 w 785"/>
                <a:gd name="T9" fmla="*/ 0 h 1746"/>
                <a:gd name="T10" fmla="*/ 0 w 785"/>
                <a:gd name="T11" fmla="*/ 0 h 1746"/>
                <a:gd name="T12" fmla="*/ 0 w 785"/>
                <a:gd name="T13" fmla="*/ 0 h 1746"/>
                <a:gd name="T14" fmla="*/ 0 w 785"/>
                <a:gd name="T15" fmla="*/ 0 h 1746"/>
                <a:gd name="T16" fmla="*/ 0 w 785"/>
                <a:gd name="T17" fmla="*/ 0 h 1746"/>
                <a:gd name="T18" fmla="*/ 0 w 785"/>
                <a:gd name="T19" fmla="*/ 0 h 1746"/>
                <a:gd name="T20" fmla="*/ 0 w 785"/>
                <a:gd name="T21" fmla="*/ 0 h 1746"/>
                <a:gd name="T22" fmla="*/ 0 w 785"/>
                <a:gd name="T23" fmla="*/ 0 h 1746"/>
                <a:gd name="T24" fmla="*/ 0 w 785"/>
                <a:gd name="T25" fmla="*/ 0 h 1746"/>
                <a:gd name="T26" fmla="*/ 0 w 785"/>
                <a:gd name="T27" fmla="*/ 0 h 1746"/>
                <a:gd name="T28" fmla="*/ 0 w 785"/>
                <a:gd name="T29" fmla="*/ 0 h 1746"/>
                <a:gd name="T30" fmla="*/ 0 w 785"/>
                <a:gd name="T31" fmla="*/ 0 h 1746"/>
                <a:gd name="T32" fmla="*/ 0 w 785"/>
                <a:gd name="T33" fmla="*/ 0 h 1746"/>
                <a:gd name="T34" fmla="*/ 0 w 785"/>
                <a:gd name="T35" fmla="*/ 0 h 1746"/>
                <a:gd name="T36" fmla="*/ 0 w 785"/>
                <a:gd name="T37" fmla="*/ 0 h 1746"/>
                <a:gd name="T38" fmla="*/ 0 w 785"/>
                <a:gd name="T39" fmla="*/ 0 h 1746"/>
                <a:gd name="T40" fmla="*/ 0 w 785"/>
                <a:gd name="T41" fmla="*/ 0 h 1746"/>
                <a:gd name="T42" fmla="*/ 0 w 785"/>
                <a:gd name="T43" fmla="*/ 0 h 1746"/>
                <a:gd name="T44" fmla="*/ 0 w 785"/>
                <a:gd name="T45" fmla="*/ 0 h 1746"/>
                <a:gd name="T46" fmla="*/ 0 w 785"/>
                <a:gd name="T47" fmla="*/ 0 h 1746"/>
                <a:gd name="T48" fmla="*/ 0 w 785"/>
                <a:gd name="T49" fmla="*/ 0 h 1746"/>
                <a:gd name="T50" fmla="*/ 0 w 785"/>
                <a:gd name="T51" fmla="*/ 0 h 1746"/>
                <a:gd name="T52" fmla="*/ 0 w 785"/>
                <a:gd name="T53" fmla="*/ 0 h 1746"/>
                <a:gd name="T54" fmla="*/ 0 w 785"/>
                <a:gd name="T55" fmla="*/ 0 h 1746"/>
                <a:gd name="T56" fmla="*/ 0 w 785"/>
                <a:gd name="T57" fmla="*/ 0 h 1746"/>
                <a:gd name="T58" fmla="*/ 0 w 785"/>
                <a:gd name="T59" fmla="*/ 0 h 1746"/>
                <a:gd name="T60" fmla="*/ 0 w 785"/>
                <a:gd name="T61" fmla="*/ 0 h 1746"/>
                <a:gd name="T62" fmla="*/ 0 w 785"/>
                <a:gd name="T63" fmla="*/ 0 h 1746"/>
                <a:gd name="T64" fmla="*/ 0 w 785"/>
                <a:gd name="T65" fmla="*/ 0 h 1746"/>
                <a:gd name="T66" fmla="*/ 0 w 785"/>
                <a:gd name="T67" fmla="*/ 0 h 1746"/>
                <a:gd name="T68" fmla="*/ 0 w 785"/>
                <a:gd name="T69" fmla="*/ 0 h 1746"/>
                <a:gd name="T70" fmla="*/ 0 w 785"/>
                <a:gd name="T71" fmla="*/ 0 h 1746"/>
                <a:gd name="T72" fmla="*/ 0 w 785"/>
                <a:gd name="T73" fmla="*/ 0 h 1746"/>
                <a:gd name="T74" fmla="*/ 0 w 785"/>
                <a:gd name="T75" fmla="*/ 0 h 1746"/>
                <a:gd name="T76" fmla="*/ 0 w 785"/>
                <a:gd name="T77" fmla="*/ 0 h 1746"/>
                <a:gd name="T78" fmla="*/ 0 w 785"/>
                <a:gd name="T79" fmla="*/ 0 h 1746"/>
                <a:gd name="T80" fmla="*/ 0 w 785"/>
                <a:gd name="T81" fmla="*/ 0 h 1746"/>
                <a:gd name="T82" fmla="*/ 0 w 785"/>
                <a:gd name="T83" fmla="*/ 0 h 1746"/>
                <a:gd name="T84" fmla="*/ 0 w 785"/>
                <a:gd name="T85" fmla="*/ 0 h 1746"/>
                <a:gd name="T86" fmla="*/ 0 w 785"/>
                <a:gd name="T87" fmla="*/ 0 h 1746"/>
                <a:gd name="T88" fmla="*/ 0 w 785"/>
                <a:gd name="T89" fmla="*/ 0 h 1746"/>
                <a:gd name="T90" fmla="*/ 0 w 785"/>
                <a:gd name="T91" fmla="*/ 0 h 1746"/>
                <a:gd name="T92" fmla="*/ 0 w 785"/>
                <a:gd name="T93" fmla="*/ 0 h 1746"/>
                <a:gd name="T94" fmla="*/ 0 w 785"/>
                <a:gd name="T95" fmla="*/ 0 h 1746"/>
                <a:gd name="T96" fmla="*/ 0 w 785"/>
                <a:gd name="T97" fmla="*/ 0 h 1746"/>
                <a:gd name="T98" fmla="*/ 0 w 785"/>
                <a:gd name="T99" fmla="*/ 0 h 1746"/>
                <a:gd name="T100" fmla="*/ 0 w 785"/>
                <a:gd name="T101" fmla="*/ 0 h 1746"/>
                <a:gd name="T102" fmla="*/ 0 w 785"/>
                <a:gd name="T103" fmla="*/ 0 h 1746"/>
                <a:gd name="T104" fmla="*/ 0 w 785"/>
                <a:gd name="T105" fmla="*/ 0 h 1746"/>
                <a:gd name="T106" fmla="*/ 0 w 785"/>
                <a:gd name="T107" fmla="*/ 0 h 1746"/>
                <a:gd name="T108" fmla="*/ 0 w 785"/>
                <a:gd name="T109" fmla="*/ 0 h 1746"/>
                <a:gd name="T110" fmla="*/ 0 w 785"/>
                <a:gd name="T111" fmla="*/ 0 h 1746"/>
                <a:gd name="T112" fmla="*/ 0 w 785"/>
                <a:gd name="T113" fmla="*/ 0 h 1746"/>
                <a:gd name="T114" fmla="*/ 0 w 785"/>
                <a:gd name="T115" fmla="*/ 0 h 1746"/>
                <a:gd name="T116" fmla="*/ 0 w 785"/>
                <a:gd name="T117" fmla="*/ 0 h 1746"/>
                <a:gd name="T118" fmla="*/ 0 w 785"/>
                <a:gd name="T119" fmla="*/ 0 h 17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85" h="1746">
                  <a:moveTo>
                    <a:pt x="476" y="1476"/>
                  </a:moveTo>
                  <a:lnTo>
                    <a:pt x="453" y="1468"/>
                  </a:lnTo>
                  <a:lnTo>
                    <a:pt x="431" y="1456"/>
                  </a:lnTo>
                  <a:lnTo>
                    <a:pt x="409" y="1445"/>
                  </a:lnTo>
                  <a:lnTo>
                    <a:pt x="391" y="1429"/>
                  </a:lnTo>
                  <a:lnTo>
                    <a:pt x="377" y="1413"/>
                  </a:lnTo>
                  <a:lnTo>
                    <a:pt x="359" y="1397"/>
                  </a:lnTo>
                  <a:lnTo>
                    <a:pt x="341" y="1381"/>
                  </a:lnTo>
                  <a:lnTo>
                    <a:pt x="328" y="1365"/>
                  </a:lnTo>
                  <a:lnTo>
                    <a:pt x="319" y="1353"/>
                  </a:lnTo>
                  <a:lnTo>
                    <a:pt x="314" y="1345"/>
                  </a:lnTo>
                  <a:lnTo>
                    <a:pt x="310" y="1333"/>
                  </a:lnTo>
                  <a:lnTo>
                    <a:pt x="310" y="1322"/>
                  </a:lnTo>
                  <a:lnTo>
                    <a:pt x="305" y="1314"/>
                  </a:lnTo>
                  <a:lnTo>
                    <a:pt x="296" y="1302"/>
                  </a:lnTo>
                  <a:lnTo>
                    <a:pt x="292" y="1294"/>
                  </a:lnTo>
                  <a:lnTo>
                    <a:pt x="278" y="1286"/>
                  </a:lnTo>
                  <a:lnTo>
                    <a:pt x="269" y="1282"/>
                  </a:lnTo>
                  <a:lnTo>
                    <a:pt x="260" y="1278"/>
                  </a:lnTo>
                  <a:lnTo>
                    <a:pt x="251" y="1278"/>
                  </a:lnTo>
                  <a:lnTo>
                    <a:pt x="242" y="1274"/>
                  </a:lnTo>
                  <a:lnTo>
                    <a:pt x="229" y="1274"/>
                  </a:lnTo>
                  <a:lnTo>
                    <a:pt x="220" y="1274"/>
                  </a:lnTo>
                  <a:lnTo>
                    <a:pt x="211" y="1274"/>
                  </a:lnTo>
                  <a:lnTo>
                    <a:pt x="202" y="1278"/>
                  </a:lnTo>
                  <a:lnTo>
                    <a:pt x="202" y="1282"/>
                  </a:lnTo>
                  <a:lnTo>
                    <a:pt x="198" y="1282"/>
                  </a:lnTo>
                  <a:lnTo>
                    <a:pt x="198" y="1286"/>
                  </a:lnTo>
                  <a:lnTo>
                    <a:pt x="198" y="1290"/>
                  </a:lnTo>
                  <a:lnTo>
                    <a:pt x="180" y="1286"/>
                  </a:lnTo>
                  <a:lnTo>
                    <a:pt x="166" y="1282"/>
                  </a:lnTo>
                  <a:lnTo>
                    <a:pt x="157" y="1270"/>
                  </a:lnTo>
                  <a:lnTo>
                    <a:pt x="153" y="1258"/>
                  </a:lnTo>
                  <a:lnTo>
                    <a:pt x="148" y="1246"/>
                  </a:lnTo>
                  <a:lnTo>
                    <a:pt x="144" y="1230"/>
                  </a:lnTo>
                  <a:lnTo>
                    <a:pt x="139" y="1218"/>
                  </a:lnTo>
                  <a:lnTo>
                    <a:pt x="135" y="1206"/>
                  </a:lnTo>
                  <a:lnTo>
                    <a:pt x="130" y="1210"/>
                  </a:lnTo>
                  <a:lnTo>
                    <a:pt x="126" y="1210"/>
                  </a:lnTo>
                  <a:lnTo>
                    <a:pt x="121" y="1214"/>
                  </a:lnTo>
                  <a:lnTo>
                    <a:pt x="117" y="1214"/>
                  </a:lnTo>
                  <a:lnTo>
                    <a:pt x="108" y="1214"/>
                  </a:lnTo>
                  <a:lnTo>
                    <a:pt x="103" y="1214"/>
                  </a:lnTo>
                  <a:lnTo>
                    <a:pt x="99" y="1214"/>
                  </a:lnTo>
                  <a:lnTo>
                    <a:pt x="94" y="1214"/>
                  </a:lnTo>
                  <a:lnTo>
                    <a:pt x="81" y="1210"/>
                  </a:lnTo>
                  <a:lnTo>
                    <a:pt x="72" y="1210"/>
                  </a:lnTo>
                  <a:lnTo>
                    <a:pt x="67" y="1210"/>
                  </a:lnTo>
                  <a:lnTo>
                    <a:pt x="63" y="1210"/>
                  </a:lnTo>
                  <a:lnTo>
                    <a:pt x="63" y="1214"/>
                  </a:lnTo>
                  <a:lnTo>
                    <a:pt x="59" y="1218"/>
                  </a:lnTo>
                  <a:lnTo>
                    <a:pt x="50" y="1222"/>
                  </a:lnTo>
                  <a:lnTo>
                    <a:pt x="36" y="1226"/>
                  </a:lnTo>
                  <a:lnTo>
                    <a:pt x="32" y="1226"/>
                  </a:lnTo>
                  <a:lnTo>
                    <a:pt x="27" y="1226"/>
                  </a:lnTo>
                  <a:lnTo>
                    <a:pt x="18" y="1230"/>
                  </a:lnTo>
                  <a:lnTo>
                    <a:pt x="14" y="1230"/>
                  </a:lnTo>
                  <a:lnTo>
                    <a:pt x="9" y="1230"/>
                  </a:lnTo>
                  <a:lnTo>
                    <a:pt x="5" y="1230"/>
                  </a:lnTo>
                  <a:lnTo>
                    <a:pt x="5" y="1226"/>
                  </a:lnTo>
                  <a:lnTo>
                    <a:pt x="0" y="1226"/>
                  </a:lnTo>
                  <a:lnTo>
                    <a:pt x="0" y="1214"/>
                  </a:lnTo>
                  <a:lnTo>
                    <a:pt x="0" y="1206"/>
                  </a:lnTo>
                  <a:lnTo>
                    <a:pt x="5" y="1199"/>
                  </a:lnTo>
                  <a:lnTo>
                    <a:pt x="14" y="1191"/>
                  </a:lnTo>
                  <a:lnTo>
                    <a:pt x="23" y="1183"/>
                  </a:lnTo>
                  <a:lnTo>
                    <a:pt x="32" y="1179"/>
                  </a:lnTo>
                  <a:lnTo>
                    <a:pt x="45" y="1175"/>
                  </a:lnTo>
                  <a:lnTo>
                    <a:pt x="54" y="1171"/>
                  </a:lnTo>
                  <a:lnTo>
                    <a:pt x="72" y="1171"/>
                  </a:lnTo>
                  <a:lnTo>
                    <a:pt x="85" y="1175"/>
                  </a:lnTo>
                  <a:lnTo>
                    <a:pt x="94" y="1179"/>
                  </a:lnTo>
                  <a:lnTo>
                    <a:pt x="99" y="1179"/>
                  </a:lnTo>
                  <a:lnTo>
                    <a:pt x="103" y="1183"/>
                  </a:lnTo>
                  <a:lnTo>
                    <a:pt x="112" y="1179"/>
                  </a:lnTo>
                  <a:lnTo>
                    <a:pt x="117" y="1167"/>
                  </a:lnTo>
                  <a:lnTo>
                    <a:pt x="126" y="1155"/>
                  </a:lnTo>
                  <a:lnTo>
                    <a:pt x="130" y="1147"/>
                  </a:lnTo>
                  <a:lnTo>
                    <a:pt x="139" y="1139"/>
                  </a:lnTo>
                  <a:lnTo>
                    <a:pt x="148" y="1131"/>
                  </a:lnTo>
                  <a:lnTo>
                    <a:pt x="157" y="1123"/>
                  </a:lnTo>
                  <a:lnTo>
                    <a:pt x="166" y="1119"/>
                  </a:lnTo>
                  <a:lnTo>
                    <a:pt x="175" y="1115"/>
                  </a:lnTo>
                  <a:lnTo>
                    <a:pt x="180" y="1115"/>
                  </a:lnTo>
                  <a:lnTo>
                    <a:pt x="184" y="1115"/>
                  </a:lnTo>
                  <a:lnTo>
                    <a:pt x="184" y="1103"/>
                  </a:lnTo>
                  <a:lnTo>
                    <a:pt x="193" y="1095"/>
                  </a:lnTo>
                  <a:lnTo>
                    <a:pt x="198" y="1087"/>
                  </a:lnTo>
                  <a:lnTo>
                    <a:pt x="207" y="1080"/>
                  </a:lnTo>
                  <a:lnTo>
                    <a:pt x="216" y="1072"/>
                  </a:lnTo>
                  <a:lnTo>
                    <a:pt x="225" y="1064"/>
                  </a:lnTo>
                  <a:lnTo>
                    <a:pt x="229" y="1060"/>
                  </a:lnTo>
                  <a:lnTo>
                    <a:pt x="229" y="1056"/>
                  </a:lnTo>
                  <a:lnTo>
                    <a:pt x="229" y="1036"/>
                  </a:lnTo>
                  <a:lnTo>
                    <a:pt x="234" y="1016"/>
                  </a:lnTo>
                  <a:lnTo>
                    <a:pt x="238" y="1000"/>
                  </a:lnTo>
                  <a:lnTo>
                    <a:pt x="251" y="984"/>
                  </a:lnTo>
                  <a:lnTo>
                    <a:pt x="265" y="968"/>
                  </a:lnTo>
                  <a:lnTo>
                    <a:pt x="283" y="957"/>
                  </a:lnTo>
                  <a:lnTo>
                    <a:pt x="301" y="945"/>
                  </a:lnTo>
                  <a:lnTo>
                    <a:pt x="319" y="933"/>
                  </a:lnTo>
                  <a:lnTo>
                    <a:pt x="323" y="929"/>
                  </a:lnTo>
                  <a:lnTo>
                    <a:pt x="323" y="925"/>
                  </a:lnTo>
                  <a:lnTo>
                    <a:pt x="323" y="921"/>
                  </a:lnTo>
                  <a:lnTo>
                    <a:pt x="328" y="921"/>
                  </a:lnTo>
                  <a:lnTo>
                    <a:pt x="328" y="917"/>
                  </a:lnTo>
                  <a:lnTo>
                    <a:pt x="323" y="913"/>
                  </a:lnTo>
                  <a:lnTo>
                    <a:pt x="323" y="901"/>
                  </a:lnTo>
                  <a:lnTo>
                    <a:pt x="323" y="893"/>
                  </a:lnTo>
                  <a:lnTo>
                    <a:pt x="323" y="881"/>
                  </a:lnTo>
                  <a:lnTo>
                    <a:pt x="323" y="873"/>
                  </a:lnTo>
                  <a:lnTo>
                    <a:pt x="328" y="861"/>
                  </a:lnTo>
                  <a:lnTo>
                    <a:pt x="328" y="849"/>
                  </a:lnTo>
                  <a:lnTo>
                    <a:pt x="332" y="841"/>
                  </a:lnTo>
                  <a:lnTo>
                    <a:pt x="332" y="830"/>
                  </a:lnTo>
                  <a:lnTo>
                    <a:pt x="328" y="810"/>
                  </a:lnTo>
                  <a:lnTo>
                    <a:pt x="328" y="786"/>
                  </a:lnTo>
                  <a:lnTo>
                    <a:pt x="323" y="762"/>
                  </a:lnTo>
                  <a:lnTo>
                    <a:pt x="319" y="742"/>
                  </a:lnTo>
                  <a:lnTo>
                    <a:pt x="319" y="718"/>
                  </a:lnTo>
                  <a:lnTo>
                    <a:pt x="319" y="703"/>
                  </a:lnTo>
                  <a:lnTo>
                    <a:pt x="323" y="691"/>
                  </a:lnTo>
                  <a:lnTo>
                    <a:pt x="332" y="683"/>
                  </a:lnTo>
                  <a:lnTo>
                    <a:pt x="323" y="687"/>
                  </a:lnTo>
                  <a:lnTo>
                    <a:pt x="314" y="687"/>
                  </a:lnTo>
                  <a:lnTo>
                    <a:pt x="305" y="683"/>
                  </a:lnTo>
                  <a:lnTo>
                    <a:pt x="301" y="679"/>
                  </a:lnTo>
                  <a:lnTo>
                    <a:pt x="296" y="675"/>
                  </a:lnTo>
                  <a:lnTo>
                    <a:pt x="292" y="671"/>
                  </a:lnTo>
                  <a:lnTo>
                    <a:pt x="287" y="663"/>
                  </a:lnTo>
                  <a:lnTo>
                    <a:pt x="283" y="655"/>
                  </a:lnTo>
                  <a:lnTo>
                    <a:pt x="274" y="663"/>
                  </a:lnTo>
                  <a:lnTo>
                    <a:pt x="269" y="667"/>
                  </a:lnTo>
                  <a:lnTo>
                    <a:pt x="260" y="675"/>
                  </a:lnTo>
                  <a:lnTo>
                    <a:pt x="251" y="679"/>
                  </a:lnTo>
                  <a:lnTo>
                    <a:pt x="242" y="683"/>
                  </a:lnTo>
                  <a:lnTo>
                    <a:pt x="234" y="687"/>
                  </a:lnTo>
                  <a:lnTo>
                    <a:pt x="229" y="691"/>
                  </a:lnTo>
                  <a:lnTo>
                    <a:pt x="229" y="715"/>
                  </a:lnTo>
                  <a:lnTo>
                    <a:pt x="220" y="734"/>
                  </a:lnTo>
                  <a:lnTo>
                    <a:pt x="211" y="754"/>
                  </a:lnTo>
                  <a:lnTo>
                    <a:pt x="202" y="774"/>
                  </a:lnTo>
                  <a:lnTo>
                    <a:pt x="189" y="794"/>
                  </a:lnTo>
                  <a:lnTo>
                    <a:pt x="180" y="814"/>
                  </a:lnTo>
                  <a:lnTo>
                    <a:pt x="171" y="838"/>
                  </a:lnTo>
                  <a:lnTo>
                    <a:pt x="171" y="861"/>
                  </a:lnTo>
                  <a:lnTo>
                    <a:pt x="171" y="869"/>
                  </a:lnTo>
                  <a:lnTo>
                    <a:pt x="166" y="881"/>
                  </a:lnTo>
                  <a:lnTo>
                    <a:pt x="162" y="889"/>
                  </a:lnTo>
                  <a:lnTo>
                    <a:pt x="153" y="901"/>
                  </a:lnTo>
                  <a:lnTo>
                    <a:pt x="144" y="909"/>
                  </a:lnTo>
                  <a:lnTo>
                    <a:pt x="139" y="913"/>
                  </a:lnTo>
                  <a:lnTo>
                    <a:pt x="135" y="917"/>
                  </a:lnTo>
                  <a:lnTo>
                    <a:pt x="135" y="921"/>
                  </a:lnTo>
                  <a:lnTo>
                    <a:pt x="135" y="925"/>
                  </a:lnTo>
                  <a:lnTo>
                    <a:pt x="135" y="933"/>
                  </a:lnTo>
                  <a:lnTo>
                    <a:pt x="135" y="937"/>
                  </a:lnTo>
                  <a:lnTo>
                    <a:pt x="135" y="941"/>
                  </a:lnTo>
                  <a:lnTo>
                    <a:pt x="130" y="945"/>
                  </a:lnTo>
                  <a:lnTo>
                    <a:pt x="130" y="949"/>
                  </a:lnTo>
                  <a:lnTo>
                    <a:pt x="126" y="953"/>
                  </a:lnTo>
                  <a:lnTo>
                    <a:pt x="117" y="957"/>
                  </a:lnTo>
                  <a:lnTo>
                    <a:pt x="103" y="961"/>
                  </a:lnTo>
                  <a:lnTo>
                    <a:pt x="94" y="961"/>
                  </a:lnTo>
                  <a:lnTo>
                    <a:pt x="81" y="957"/>
                  </a:lnTo>
                  <a:lnTo>
                    <a:pt x="72" y="953"/>
                  </a:lnTo>
                  <a:lnTo>
                    <a:pt x="63" y="945"/>
                  </a:lnTo>
                  <a:lnTo>
                    <a:pt x="59" y="937"/>
                  </a:lnTo>
                  <a:lnTo>
                    <a:pt x="59" y="929"/>
                  </a:lnTo>
                  <a:lnTo>
                    <a:pt x="59" y="921"/>
                  </a:lnTo>
                  <a:lnTo>
                    <a:pt x="59" y="913"/>
                  </a:lnTo>
                  <a:lnTo>
                    <a:pt x="63" y="909"/>
                  </a:lnTo>
                  <a:lnTo>
                    <a:pt x="67" y="901"/>
                  </a:lnTo>
                  <a:lnTo>
                    <a:pt x="72" y="897"/>
                  </a:lnTo>
                  <a:lnTo>
                    <a:pt x="72" y="889"/>
                  </a:lnTo>
                  <a:lnTo>
                    <a:pt x="72" y="885"/>
                  </a:lnTo>
                  <a:lnTo>
                    <a:pt x="67" y="881"/>
                  </a:lnTo>
                  <a:lnTo>
                    <a:pt x="59" y="865"/>
                  </a:lnTo>
                  <a:lnTo>
                    <a:pt x="54" y="845"/>
                  </a:lnTo>
                  <a:lnTo>
                    <a:pt x="59" y="830"/>
                  </a:lnTo>
                  <a:lnTo>
                    <a:pt x="63" y="814"/>
                  </a:lnTo>
                  <a:lnTo>
                    <a:pt x="72" y="798"/>
                  </a:lnTo>
                  <a:lnTo>
                    <a:pt x="81" y="782"/>
                  </a:lnTo>
                  <a:lnTo>
                    <a:pt x="85" y="770"/>
                  </a:lnTo>
                  <a:lnTo>
                    <a:pt x="90" y="754"/>
                  </a:lnTo>
                  <a:lnTo>
                    <a:pt x="85" y="746"/>
                  </a:lnTo>
                  <a:lnTo>
                    <a:pt x="90" y="742"/>
                  </a:lnTo>
                  <a:lnTo>
                    <a:pt x="90" y="734"/>
                  </a:lnTo>
                  <a:lnTo>
                    <a:pt x="94" y="730"/>
                  </a:lnTo>
                  <a:lnTo>
                    <a:pt x="94" y="722"/>
                  </a:lnTo>
                  <a:lnTo>
                    <a:pt x="99" y="718"/>
                  </a:lnTo>
                  <a:lnTo>
                    <a:pt x="103" y="715"/>
                  </a:lnTo>
                  <a:lnTo>
                    <a:pt x="108" y="707"/>
                  </a:lnTo>
                  <a:lnTo>
                    <a:pt x="112" y="703"/>
                  </a:lnTo>
                  <a:lnTo>
                    <a:pt x="112" y="699"/>
                  </a:lnTo>
                  <a:lnTo>
                    <a:pt x="108" y="695"/>
                  </a:lnTo>
                  <a:lnTo>
                    <a:pt x="108" y="691"/>
                  </a:lnTo>
                  <a:lnTo>
                    <a:pt x="108" y="687"/>
                  </a:lnTo>
                  <a:lnTo>
                    <a:pt x="103" y="687"/>
                  </a:lnTo>
                  <a:lnTo>
                    <a:pt x="103" y="683"/>
                  </a:lnTo>
                  <a:lnTo>
                    <a:pt x="94" y="679"/>
                  </a:lnTo>
                  <a:lnTo>
                    <a:pt x="90" y="671"/>
                  </a:lnTo>
                  <a:lnTo>
                    <a:pt x="85" y="663"/>
                  </a:lnTo>
                  <a:lnTo>
                    <a:pt x="85" y="655"/>
                  </a:lnTo>
                  <a:lnTo>
                    <a:pt x="90" y="647"/>
                  </a:lnTo>
                  <a:lnTo>
                    <a:pt x="90" y="643"/>
                  </a:lnTo>
                  <a:lnTo>
                    <a:pt x="94" y="635"/>
                  </a:lnTo>
                  <a:lnTo>
                    <a:pt x="103" y="631"/>
                  </a:lnTo>
                  <a:lnTo>
                    <a:pt x="117" y="623"/>
                  </a:lnTo>
                  <a:lnTo>
                    <a:pt x="126" y="607"/>
                  </a:lnTo>
                  <a:lnTo>
                    <a:pt x="135" y="596"/>
                  </a:lnTo>
                  <a:lnTo>
                    <a:pt x="139" y="580"/>
                  </a:lnTo>
                  <a:lnTo>
                    <a:pt x="144" y="568"/>
                  </a:lnTo>
                  <a:lnTo>
                    <a:pt x="144" y="552"/>
                  </a:lnTo>
                  <a:lnTo>
                    <a:pt x="153" y="536"/>
                  </a:lnTo>
                  <a:lnTo>
                    <a:pt x="157" y="524"/>
                  </a:lnTo>
                  <a:lnTo>
                    <a:pt x="162" y="520"/>
                  </a:lnTo>
                  <a:lnTo>
                    <a:pt x="166" y="516"/>
                  </a:lnTo>
                  <a:lnTo>
                    <a:pt x="171" y="516"/>
                  </a:lnTo>
                  <a:lnTo>
                    <a:pt x="175" y="512"/>
                  </a:lnTo>
                  <a:lnTo>
                    <a:pt x="180" y="512"/>
                  </a:lnTo>
                  <a:lnTo>
                    <a:pt x="180" y="508"/>
                  </a:lnTo>
                  <a:lnTo>
                    <a:pt x="184" y="504"/>
                  </a:lnTo>
                  <a:lnTo>
                    <a:pt x="189" y="504"/>
                  </a:lnTo>
                  <a:lnTo>
                    <a:pt x="189" y="500"/>
                  </a:lnTo>
                  <a:lnTo>
                    <a:pt x="189" y="496"/>
                  </a:lnTo>
                  <a:lnTo>
                    <a:pt x="193" y="496"/>
                  </a:lnTo>
                  <a:lnTo>
                    <a:pt x="193" y="492"/>
                  </a:lnTo>
                  <a:lnTo>
                    <a:pt x="193" y="488"/>
                  </a:lnTo>
                  <a:lnTo>
                    <a:pt x="193" y="484"/>
                  </a:lnTo>
                  <a:lnTo>
                    <a:pt x="193" y="480"/>
                  </a:lnTo>
                  <a:lnTo>
                    <a:pt x="184" y="473"/>
                  </a:lnTo>
                  <a:lnTo>
                    <a:pt x="175" y="465"/>
                  </a:lnTo>
                  <a:lnTo>
                    <a:pt x="166" y="461"/>
                  </a:lnTo>
                  <a:lnTo>
                    <a:pt x="157" y="453"/>
                  </a:lnTo>
                  <a:lnTo>
                    <a:pt x="148" y="449"/>
                  </a:lnTo>
                  <a:lnTo>
                    <a:pt x="144" y="441"/>
                  </a:lnTo>
                  <a:lnTo>
                    <a:pt x="139" y="433"/>
                  </a:lnTo>
                  <a:lnTo>
                    <a:pt x="139" y="421"/>
                  </a:lnTo>
                  <a:lnTo>
                    <a:pt x="135" y="421"/>
                  </a:lnTo>
                  <a:lnTo>
                    <a:pt x="135" y="413"/>
                  </a:lnTo>
                  <a:lnTo>
                    <a:pt x="130" y="405"/>
                  </a:lnTo>
                  <a:lnTo>
                    <a:pt x="130" y="393"/>
                  </a:lnTo>
                  <a:lnTo>
                    <a:pt x="130" y="385"/>
                  </a:lnTo>
                  <a:lnTo>
                    <a:pt x="130" y="377"/>
                  </a:lnTo>
                  <a:lnTo>
                    <a:pt x="130" y="369"/>
                  </a:lnTo>
                  <a:lnTo>
                    <a:pt x="135" y="365"/>
                  </a:lnTo>
                  <a:lnTo>
                    <a:pt x="139" y="357"/>
                  </a:lnTo>
                  <a:lnTo>
                    <a:pt x="153" y="350"/>
                  </a:lnTo>
                  <a:lnTo>
                    <a:pt x="162" y="338"/>
                  </a:lnTo>
                  <a:lnTo>
                    <a:pt x="166" y="326"/>
                  </a:lnTo>
                  <a:lnTo>
                    <a:pt x="171" y="314"/>
                  </a:lnTo>
                  <a:lnTo>
                    <a:pt x="171" y="306"/>
                  </a:lnTo>
                  <a:lnTo>
                    <a:pt x="171" y="294"/>
                  </a:lnTo>
                  <a:lnTo>
                    <a:pt x="166" y="282"/>
                  </a:lnTo>
                  <a:lnTo>
                    <a:pt x="166" y="274"/>
                  </a:lnTo>
                  <a:lnTo>
                    <a:pt x="162" y="270"/>
                  </a:lnTo>
                  <a:lnTo>
                    <a:pt x="162" y="266"/>
                  </a:lnTo>
                  <a:lnTo>
                    <a:pt x="162" y="262"/>
                  </a:lnTo>
                  <a:lnTo>
                    <a:pt x="162" y="254"/>
                  </a:lnTo>
                  <a:lnTo>
                    <a:pt x="162" y="250"/>
                  </a:lnTo>
                  <a:lnTo>
                    <a:pt x="162" y="246"/>
                  </a:lnTo>
                  <a:lnTo>
                    <a:pt x="157" y="242"/>
                  </a:lnTo>
                  <a:lnTo>
                    <a:pt x="148" y="234"/>
                  </a:lnTo>
                  <a:lnTo>
                    <a:pt x="139" y="227"/>
                  </a:lnTo>
                  <a:lnTo>
                    <a:pt x="130" y="215"/>
                  </a:lnTo>
                  <a:lnTo>
                    <a:pt x="121" y="203"/>
                  </a:lnTo>
                  <a:lnTo>
                    <a:pt x="112" y="195"/>
                  </a:lnTo>
                  <a:lnTo>
                    <a:pt x="112" y="183"/>
                  </a:lnTo>
                  <a:lnTo>
                    <a:pt x="112" y="175"/>
                  </a:lnTo>
                  <a:lnTo>
                    <a:pt x="117" y="167"/>
                  </a:lnTo>
                  <a:lnTo>
                    <a:pt x="121" y="159"/>
                  </a:lnTo>
                  <a:lnTo>
                    <a:pt x="126" y="151"/>
                  </a:lnTo>
                  <a:lnTo>
                    <a:pt x="130" y="147"/>
                  </a:lnTo>
                  <a:lnTo>
                    <a:pt x="135" y="139"/>
                  </a:lnTo>
                  <a:lnTo>
                    <a:pt x="135" y="131"/>
                  </a:lnTo>
                  <a:lnTo>
                    <a:pt x="135" y="123"/>
                  </a:lnTo>
                  <a:lnTo>
                    <a:pt x="130" y="115"/>
                  </a:lnTo>
                  <a:lnTo>
                    <a:pt x="130" y="108"/>
                  </a:lnTo>
                  <a:lnTo>
                    <a:pt x="126" y="111"/>
                  </a:lnTo>
                  <a:lnTo>
                    <a:pt x="126" y="115"/>
                  </a:lnTo>
                  <a:lnTo>
                    <a:pt x="121" y="119"/>
                  </a:lnTo>
                  <a:lnTo>
                    <a:pt x="121" y="123"/>
                  </a:lnTo>
                  <a:lnTo>
                    <a:pt x="117" y="127"/>
                  </a:lnTo>
                  <a:lnTo>
                    <a:pt x="112" y="131"/>
                  </a:lnTo>
                  <a:lnTo>
                    <a:pt x="108" y="143"/>
                  </a:lnTo>
                  <a:lnTo>
                    <a:pt x="99" y="151"/>
                  </a:lnTo>
                  <a:lnTo>
                    <a:pt x="85" y="159"/>
                  </a:lnTo>
                  <a:lnTo>
                    <a:pt x="76" y="167"/>
                  </a:lnTo>
                  <a:lnTo>
                    <a:pt x="63" y="175"/>
                  </a:lnTo>
                  <a:lnTo>
                    <a:pt x="54" y="175"/>
                  </a:lnTo>
                  <a:lnTo>
                    <a:pt x="41" y="175"/>
                  </a:lnTo>
                  <a:lnTo>
                    <a:pt x="27" y="167"/>
                  </a:lnTo>
                  <a:lnTo>
                    <a:pt x="27" y="163"/>
                  </a:lnTo>
                  <a:lnTo>
                    <a:pt x="27" y="159"/>
                  </a:lnTo>
                  <a:lnTo>
                    <a:pt x="32" y="155"/>
                  </a:lnTo>
                  <a:lnTo>
                    <a:pt x="32" y="151"/>
                  </a:lnTo>
                  <a:lnTo>
                    <a:pt x="36" y="147"/>
                  </a:lnTo>
                  <a:lnTo>
                    <a:pt x="41" y="143"/>
                  </a:lnTo>
                  <a:lnTo>
                    <a:pt x="45" y="139"/>
                  </a:lnTo>
                  <a:lnTo>
                    <a:pt x="45" y="135"/>
                  </a:lnTo>
                  <a:lnTo>
                    <a:pt x="50" y="135"/>
                  </a:lnTo>
                  <a:lnTo>
                    <a:pt x="50" y="131"/>
                  </a:lnTo>
                  <a:lnTo>
                    <a:pt x="50" y="127"/>
                  </a:lnTo>
                  <a:lnTo>
                    <a:pt x="54" y="127"/>
                  </a:lnTo>
                  <a:lnTo>
                    <a:pt x="67" y="123"/>
                  </a:lnTo>
                  <a:lnTo>
                    <a:pt x="76" y="119"/>
                  </a:lnTo>
                  <a:lnTo>
                    <a:pt x="81" y="111"/>
                  </a:lnTo>
                  <a:lnTo>
                    <a:pt x="85" y="104"/>
                  </a:lnTo>
                  <a:lnTo>
                    <a:pt x="90" y="96"/>
                  </a:lnTo>
                  <a:lnTo>
                    <a:pt x="94" y="88"/>
                  </a:lnTo>
                  <a:lnTo>
                    <a:pt x="99" y="80"/>
                  </a:lnTo>
                  <a:lnTo>
                    <a:pt x="103" y="72"/>
                  </a:lnTo>
                  <a:lnTo>
                    <a:pt x="108" y="68"/>
                  </a:lnTo>
                  <a:lnTo>
                    <a:pt x="112" y="64"/>
                  </a:lnTo>
                  <a:lnTo>
                    <a:pt x="117" y="64"/>
                  </a:lnTo>
                  <a:lnTo>
                    <a:pt x="121" y="64"/>
                  </a:lnTo>
                  <a:lnTo>
                    <a:pt x="126" y="64"/>
                  </a:lnTo>
                  <a:lnTo>
                    <a:pt x="130" y="64"/>
                  </a:lnTo>
                  <a:lnTo>
                    <a:pt x="135" y="60"/>
                  </a:lnTo>
                  <a:lnTo>
                    <a:pt x="139" y="60"/>
                  </a:lnTo>
                  <a:lnTo>
                    <a:pt x="144" y="56"/>
                  </a:lnTo>
                  <a:lnTo>
                    <a:pt x="144" y="52"/>
                  </a:lnTo>
                  <a:lnTo>
                    <a:pt x="148" y="48"/>
                  </a:lnTo>
                  <a:lnTo>
                    <a:pt x="148" y="44"/>
                  </a:lnTo>
                  <a:lnTo>
                    <a:pt x="153" y="40"/>
                  </a:lnTo>
                  <a:lnTo>
                    <a:pt x="153" y="36"/>
                  </a:lnTo>
                  <a:lnTo>
                    <a:pt x="162" y="32"/>
                  </a:lnTo>
                  <a:lnTo>
                    <a:pt x="166" y="28"/>
                  </a:lnTo>
                  <a:lnTo>
                    <a:pt x="171" y="20"/>
                  </a:lnTo>
                  <a:lnTo>
                    <a:pt x="175" y="16"/>
                  </a:lnTo>
                  <a:lnTo>
                    <a:pt x="184" y="12"/>
                  </a:lnTo>
                  <a:lnTo>
                    <a:pt x="189" y="8"/>
                  </a:lnTo>
                  <a:lnTo>
                    <a:pt x="193" y="8"/>
                  </a:lnTo>
                  <a:lnTo>
                    <a:pt x="202" y="4"/>
                  </a:lnTo>
                  <a:lnTo>
                    <a:pt x="207" y="0"/>
                  </a:lnTo>
                  <a:lnTo>
                    <a:pt x="216" y="4"/>
                  </a:lnTo>
                  <a:lnTo>
                    <a:pt x="216" y="8"/>
                  </a:lnTo>
                  <a:lnTo>
                    <a:pt x="220" y="16"/>
                  </a:lnTo>
                  <a:lnTo>
                    <a:pt x="225" y="24"/>
                  </a:lnTo>
                  <a:lnTo>
                    <a:pt x="225" y="32"/>
                  </a:lnTo>
                  <a:lnTo>
                    <a:pt x="229" y="40"/>
                  </a:lnTo>
                  <a:lnTo>
                    <a:pt x="229" y="48"/>
                  </a:lnTo>
                  <a:lnTo>
                    <a:pt x="234" y="52"/>
                  </a:lnTo>
                  <a:lnTo>
                    <a:pt x="234" y="56"/>
                  </a:lnTo>
                  <a:lnTo>
                    <a:pt x="234" y="60"/>
                  </a:lnTo>
                  <a:lnTo>
                    <a:pt x="238" y="64"/>
                  </a:lnTo>
                  <a:lnTo>
                    <a:pt x="238" y="68"/>
                  </a:lnTo>
                  <a:lnTo>
                    <a:pt x="242" y="68"/>
                  </a:lnTo>
                  <a:lnTo>
                    <a:pt x="242" y="72"/>
                  </a:lnTo>
                  <a:lnTo>
                    <a:pt x="247" y="72"/>
                  </a:lnTo>
                  <a:lnTo>
                    <a:pt x="256" y="72"/>
                  </a:lnTo>
                  <a:lnTo>
                    <a:pt x="269" y="76"/>
                  </a:lnTo>
                  <a:lnTo>
                    <a:pt x="278" y="76"/>
                  </a:lnTo>
                  <a:lnTo>
                    <a:pt x="287" y="80"/>
                  </a:lnTo>
                  <a:lnTo>
                    <a:pt x="296" y="84"/>
                  </a:lnTo>
                  <a:lnTo>
                    <a:pt x="305" y="92"/>
                  </a:lnTo>
                  <a:lnTo>
                    <a:pt x="310" y="100"/>
                  </a:lnTo>
                  <a:lnTo>
                    <a:pt x="319" y="108"/>
                  </a:lnTo>
                  <a:lnTo>
                    <a:pt x="323" y="115"/>
                  </a:lnTo>
                  <a:lnTo>
                    <a:pt x="328" y="123"/>
                  </a:lnTo>
                  <a:lnTo>
                    <a:pt x="337" y="127"/>
                  </a:lnTo>
                  <a:lnTo>
                    <a:pt x="350" y="131"/>
                  </a:lnTo>
                  <a:lnTo>
                    <a:pt x="359" y="135"/>
                  </a:lnTo>
                  <a:lnTo>
                    <a:pt x="373" y="135"/>
                  </a:lnTo>
                  <a:lnTo>
                    <a:pt x="382" y="139"/>
                  </a:lnTo>
                  <a:lnTo>
                    <a:pt x="391" y="139"/>
                  </a:lnTo>
                  <a:lnTo>
                    <a:pt x="395" y="139"/>
                  </a:lnTo>
                  <a:lnTo>
                    <a:pt x="395" y="143"/>
                  </a:lnTo>
                  <a:lnTo>
                    <a:pt x="400" y="143"/>
                  </a:lnTo>
                  <a:lnTo>
                    <a:pt x="400" y="147"/>
                  </a:lnTo>
                  <a:lnTo>
                    <a:pt x="404" y="147"/>
                  </a:lnTo>
                  <a:lnTo>
                    <a:pt x="409" y="147"/>
                  </a:lnTo>
                  <a:lnTo>
                    <a:pt x="422" y="151"/>
                  </a:lnTo>
                  <a:lnTo>
                    <a:pt x="435" y="151"/>
                  </a:lnTo>
                  <a:lnTo>
                    <a:pt x="453" y="151"/>
                  </a:lnTo>
                  <a:lnTo>
                    <a:pt x="467" y="151"/>
                  </a:lnTo>
                  <a:lnTo>
                    <a:pt x="480" y="155"/>
                  </a:lnTo>
                  <a:lnTo>
                    <a:pt x="489" y="159"/>
                  </a:lnTo>
                  <a:lnTo>
                    <a:pt x="498" y="171"/>
                  </a:lnTo>
                  <a:lnTo>
                    <a:pt x="503" y="183"/>
                  </a:lnTo>
                  <a:lnTo>
                    <a:pt x="498" y="199"/>
                  </a:lnTo>
                  <a:lnTo>
                    <a:pt x="498" y="215"/>
                  </a:lnTo>
                  <a:lnTo>
                    <a:pt x="489" y="227"/>
                  </a:lnTo>
                  <a:lnTo>
                    <a:pt x="485" y="242"/>
                  </a:lnTo>
                  <a:lnTo>
                    <a:pt x="471" y="254"/>
                  </a:lnTo>
                  <a:lnTo>
                    <a:pt x="462" y="266"/>
                  </a:lnTo>
                  <a:lnTo>
                    <a:pt x="449" y="278"/>
                  </a:lnTo>
                  <a:lnTo>
                    <a:pt x="435" y="286"/>
                  </a:lnTo>
                  <a:lnTo>
                    <a:pt x="431" y="286"/>
                  </a:lnTo>
                  <a:lnTo>
                    <a:pt x="426" y="286"/>
                  </a:lnTo>
                  <a:lnTo>
                    <a:pt x="422" y="282"/>
                  </a:lnTo>
                  <a:lnTo>
                    <a:pt x="422" y="278"/>
                  </a:lnTo>
                  <a:lnTo>
                    <a:pt x="417" y="278"/>
                  </a:lnTo>
                  <a:lnTo>
                    <a:pt x="413" y="278"/>
                  </a:lnTo>
                  <a:lnTo>
                    <a:pt x="409" y="278"/>
                  </a:lnTo>
                  <a:lnTo>
                    <a:pt x="404" y="278"/>
                  </a:lnTo>
                  <a:lnTo>
                    <a:pt x="404" y="282"/>
                  </a:lnTo>
                  <a:lnTo>
                    <a:pt x="400" y="286"/>
                  </a:lnTo>
                  <a:lnTo>
                    <a:pt x="400" y="290"/>
                  </a:lnTo>
                  <a:lnTo>
                    <a:pt x="400" y="294"/>
                  </a:lnTo>
                  <a:lnTo>
                    <a:pt x="404" y="298"/>
                  </a:lnTo>
                  <a:lnTo>
                    <a:pt x="404" y="302"/>
                  </a:lnTo>
                  <a:lnTo>
                    <a:pt x="409" y="310"/>
                  </a:lnTo>
                  <a:lnTo>
                    <a:pt x="417" y="318"/>
                  </a:lnTo>
                  <a:lnTo>
                    <a:pt x="426" y="326"/>
                  </a:lnTo>
                  <a:lnTo>
                    <a:pt x="435" y="334"/>
                  </a:lnTo>
                  <a:lnTo>
                    <a:pt x="444" y="342"/>
                  </a:lnTo>
                  <a:lnTo>
                    <a:pt x="444" y="350"/>
                  </a:lnTo>
                  <a:lnTo>
                    <a:pt x="444" y="357"/>
                  </a:lnTo>
                  <a:lnTo>
                    <a:pt x="440" y="365"/>
                  </a:lnTo>
                  <a:lnTo>
                    <a:pt x="444" y="369"/>
                  </a:lnTo>
                  <a:lnTo>
                    <a:pt x="449" y="369"/>
                  </a:lnTo>
                  <a:lnTo>
                    <a:pt x="453" y="373"/>
                  </a:lnTo>
                  <a:lnTo>
                    <a:pt x="458" y="377"/>
                  </a:lnTo>
                  <a:lnTo>
                    <a:pt x="458" y="381"/>
                  </a:lnTo>
                  <a:lnTo>
                    <a:pt x="462" y="381"/>
                  </a:lnTo>
                  <a:lnTo>
                    <a:pt x="462" y="393"/>
                  </a:lnTo>
                  <a:lnTo>
                    <a:pt x="467" y="409"/>
                  </a:lnTo>
                  <a:lnTo>
                    <a:pt x="467" y="421"/>
                  </a:lnTo>
                  <a:lnTo>
                    <a:pt x="467" y="433"/>
                  </a:lnTo>
                  <a:lnTo>
                    <a:pt x="467" y="445"/>
                  </a:lnTo>
                  <a:lnTo>
                    <a:pt x="462" y="457"/>
                  </a:lnTo>
                  <a:lnTo>
                    <a:pt x="458" y="469"/>
                  </a:lnTo>
                  <a:lnTo>
                    <a:pt x="449" y="476"/>
                  </a:lnTo>
                  <a:lnTo>
                    <a:pt x="444" y="484"/>
                  </a:lnTo>
                  <a:lnTo>
                    <a:pt x="444" y="492"/>
                  </a:lnTo>
                  <a:lnTo>
                    <a:pt x="449" y="500"/>
                  </a:lnTo>
                  <a:lnTo>
                    <a:pt x="453" y="512"/>
                  </a:lnTo>
                  <a:lnTo>
                    <a:pt x="462" y="524"/>
                  </a:lnTo>
                  <a:lnTo>
                    <a:pt x="467" y="532"/>
                  </a:lnTo>
                  <a:lnTo>
                    <a:pt x="476" y="544"/>
                  </a:lnTo>
                  <a:lnTo>
                    <a:pt x="480" y="552"/>
                  </a:lnTo>
                  <a:lnTo>
                    <a:pt x="489" y="572"/>
                  </a:lnTo>
                  <a:lnTo>
                    <a:pt x="498" y="592"/>
                  </a:lnTo>
                  <a:lnTo>
                    <a:pt x="507" y="611"/>
                  </a:lnTo>
                  <a:lnTo>
                    <a:pt x="516" y="631"/>
                  </a:lnTo>
                  <a:lnTo>
                    <a:pt x="525" y="651"/>
                  </a:lnTo>
                  <a:lnTo>
                    <a:pt x="530" y="671"/>
                  </a:lnTo>
                  <a:lnTo>
                    <a:pt x="534" y="695"/>
                  </a:lnTo>
                  <a:lnTo>
                    <a:pt x="534" y="715"/>
                  </a:lnTo>
                  <a:lnTo>
                    <a:pt x="534" y="722"/>
                  </a:lnTo>
                  <a:lnTo>
                    <a:pt x="539" y="726"/>
                  </a:lnTo>
                  <a:lnTo>
                    <a:pt x="539" y="730"/>
                  </a:lnTo>
                  <a:lnTo>
                    <a:pt x="539" y="734"/>
                  </a:lnTo>
                  <a:lnTo>
                    <a:pt x="543" y="738"/>
                  </a:lnTo>
                  <a:lnTo>
                    <a:pt x="548" y="742"/>
                  </a:lnTo>
                  <a:lnTo>
                    <a:pt x="548" y="746"/>
                  </a:lnTo>
                  <a:lnTo>
                    <a:pt x="552" y="750"/>
                  </a:lnTo>
                  <a:lnTo>
                    <a:pt x="557" y="766"/>
                  </a:lnTo>
                  <a:lnTo>
                    <a:pt x="561" y="778"/>
                  </a:lnTo>
                  <a:lnTo>
                    <a:pt x="561" y="790"/>
                  </a:lnTo>
                  <a:lnTo>
                    <a:pt x="561" y="802"/>
                  </a:lnTo>
                  <a:lnTo>
                    <a:pt x="561" y="818"/>
                  </a:lnTo>
                  <a:lnTo>
                    <a:pt x="561" y="830"/>
                  </a:lnTo>
                  <a:lnTo>
                    <a:pt x="561" y="841"/>
                  </a:lnTo>
                  <a:lnTo>
                    <a:pt x="566" y="857"/>
                  </a:lnTo>
                  <a:lnTo>
                    <a:pt x="570" y="869"/>
                  </a:lnTo>
                  <a:lnTo>
                    <a:pt x="575" y="885"/>
                  </a:lnTo>
                  <a:lnTo>
                    <a:pt x="579" y="897"/>
                  </a:lnTo>
                  <a:lnTo>
                    <a:pt x="584" y="913"/>
                  </a:lnTo>
                  <a:lnTo>
                    <a:pt x="584" y="929"/>
                  </a:lnTo>
                  <a:lnTo>
                    <a:pt x="588" y="941"/>
                  </a:lnTo>
                  <a:lnTo>
                    <a:pt x="592" y="957"/>
                  </a:lnTo>
                  <a:lnTo>
                    <a:pt x="597" y="968"/>
                  </a:lnTo>
                  <a:lnTo>
                    <a:pt x="601" y="980"/>
                  </a:lnTo>
                  <a:lnTo>
                    <a:pt x="610" y="992"/>
                  </a:lnTo>
                  <a:lnTo>
                    <a:pt x="615" y="1000"/>
                  </a:lnTo>
                  <a:lnTo>
                    <a:pt x="624" y="1008"/>
                  </a:lnTo>
                  <a:lnTo>
                    <a:pt x="633" y="1016"/>
                  </a:lnTo>
                  <a:lnTo>
                    <a:pt x="646" y="1024"/>
                  </a:lnTo>
                  <a:lnTo>
                    <a:pt x="655" y="1032"/>
                  </a:lnTo>
                  <a:lnTo>
                    <a:pt x="664" y="1040"/>
                  </a:lnTo>
                  <a:lnTo>
                    <a:pt x="682" y="1060"/>
                  </a:lnTo>
                  <a:lnTo>
                    <a:pt x="691" y="1083"/>
                  </a:lnTo>
                  <a:lnTo>
                    <a:pt x="700" y="1107"/>
                  </a:lnTo>
                  <a:lnTo>
                    <a:pt x="705" y="1131"/>
                  </a:lnTo>
                  <a:lnTo>
                    <a:pt x="705" y="1159"/>
                  </a:lnTo>
                  <a:lnTo>
                    <a:pt x="705" y="1183"/>
                  </a:lnTo>
                  <a:lnTo>
                    <a:pt x="705" y="1210"/>
                  </a:lnTo>
                  <a:lnTo>
                    <a:pt x="705" y="1234"/>
                  </a:lnTo>
                  <a:lnTo>
                    <a:pt x="705" y="1238"/>
                  </a:lnTo>
                  <a:lnTo>
                    <a:pt x="700" y="1242"/>
                  </a:lnTo>
                  <a:lnTo>
                    <a:pt x="696" y="1246"/>
                  </a:lnTo>
                  <a:lnTo>
                    <a:pt x="691" y="1246"/>
                  </a:lnTo>
                  <a:lnTo>
                    <a:pt x="687" y="1246"/>
                  </a:lnTo>
                  <a:lnTo>
                    <a:pt x="678" y="1246"/>
                  </a:lnTo>
                  <a:lnTo>
                    <a:pt x="673" y="1242"/>
                  </a:lnTo>
                  <a:lnTo>
                    <a:pt x="673" y="1238"/>
                  </a:lnTo>
                  <a:lnTo>
                    <a:pt x="673" y="1242"/>
                  </a:lnTo>
                  <a:lnTo>
                    <a:pt x="673" y="1246"/>
                  </a:lnTo>
                  <a:lnTo>
                    <a:pt x="673" y="1250"/>
                  </a:lnTo>
                  <a:lnTo>
                    <a:pt x="669" y="1254"/>
                  </a:lnTo>
                  <a:lnTo>
                    <a:pt x="669" y="1258"/>
                  </a:lnTo>
                  <a:lnTo>
                    <a:pt x="664" y="1258"/>
                  </a:lnTo>
                  <a:lnTo>
                    <a:pt x="660" y="1262"/>
                  </a:lnTo>
                  <a:lnTo>
                    <a:pt x="655" y="1262"/>
                  </a:lnTo>
                  <a:lnTo>
                    <a:pt x="651" y="1262"/>
                  </a:lnTo>
                  <a:lnTo>
                    <a:pt x="642" y="1262"/>
                  </a:lnTo>
                  <a:lnTo>
                    <a:pt x="637" y="1258"/>
                  </a:lnTo>
                  <a:lnTo>
                    <a:pt x="628" y="1258"/>
                  </a:lnTo>
                  <a:lnTo>
                    <a:pt x="624" y="1258"/>
                  </a:lnTo>
                  <a:lnTo>
                    <a:pt x="619" y="1254"/>
                  </a:lnTo>
                  <a:lnTo>
                    <a:pt x="615" y="1250"/>
                  </a:lnTo>
                  <a:lnTo>
                    <a:pt x="610" y="1246"/>
                  </a:lnTo>
                  <a:lnTo>
                    <a:pt x="601" y="1238"/>
                  </a:lnTo>
                  <a:lnTo>
                    <a:pt x="601" y="1226"/>
                  </a:lnTo>
                  <a:lnTo>
                    <a:pt x="597" y="1214"/>
                  </a:lnTo>
                  <a:lnTo>
                    <a:pt x="597" y="1206"/>
                  </a:lnTo>
                  <a:lnTo>
                    <a:pt x="597" y="1195"/>
                  </a:lnTo>
                  <a:lnTo>
                    <a:pt x="597" y="1183"/>
                  </a:lnTo>
                  <a:lnTo>
                    <a:pt x="597" y="1171"/>
                  </a:lnTo>
                  <a:lnTo>
                    <a:pt x="597" y="1159"/>
                  </a:lnTo>
                  <a:lnTo>
                    <a:pt x="584" y="1159"/>
                  </a:lnTo>
                  <a:lnTo>
                    <a:pt x="575" y="1155"/>
                  </a:lnTo>
                  <a:lnTo>
                    <a:pt x="570" y="1151"/>
                  </a:lnTo>
                  <a:lnTo>
                    <a:pt x="566" y="1147"/>
                  </a:lnTo>
                  <a:lnTo>
                    <a:pt x="561" y="1139"/>
                  </a:lnTo>
                  <a:lnTo>
                    <a:pt x="557" y="1127"/>
                  </a:lnTo>
                  <a:lnTo>
                    <a:pt x="557" y="1119"/>
                  </a:lnTo>
                  <a:lnTo>
                    <a:pt x="557" y="1111"/>
                  </a:lnTo>
                  <a:lnTo>
                    <a:pt x="552" y="1119"/>
                  </a:lnTo>
                  <a:lnTo>
                    <a:pt x="548" y="1123"/>
                  </a:lnTo>
                  <a:lnTo>
                    <a:pt x="539" y="1123"/>
                  </a:lnTo>
                  <a:lnTo>
                    <a:pt x="530" y="1119"/>
                  </a:lnTo>
                  <a:lnTo>
                    <a:pt x="516" y="1115"/>
                  </a:lnTo>
                  <a:lnTo>
                    <a:pt x="507" y="1111"/>
                  </a:lnTo>
                  <a:lnTo>
                    <a:pt x="498" y="1111"/>
                  </a:lnTo>
                  <a:lnTo>
                    <a:pt x="494" y="1119"/>
                  </a:lnTo>
                  <a:lnTo>
                    <a:pt x="489" y="1127"/>
                  </a:lnTo>
                  <a:lnTo>
                    <a:pt x="485" y="1139"/>
                  </a:lnTo>
                  <a:lnTo>
                    <a:pt x="480" y="1151"/>
                  </a:lnTo>
                  <a:lnTo>
                    <a:pt x="480" y="1167"/>
                  </a:lnTo>
                  <a:lnTo>
                    <a:pt x="476" y="1179"/>
                  </a:lnTo>
                  <a:lnTo>
                    <a:pt x="471" y="1191"/>
                  </a:lnTo>
                  <a:lnTo>
                    <a:pt x="467" y="1203"/>
                  </a:lnTo>
                  <a:lnTo>
                    <a:pt x="453" y="1210"/>
                  </a:lnTo>
                  <a:lnTo>
                    <a:pt x="453" y="1214"/>
                  </a:lnTo>
                  <a:lnTo>
                    <a:pt x="458" y="1222"/>
                  </a:lnTo>
                  <a:lnTo>
                    <a:pt x="462" y="1234"/>
                  </a:lnTo>
                  <a:lnTo>
                    <a:pt x="471" y="1250"/>
                  </a:lnTo>
                  <a:lnTo>
                    <a:pt x="485" y="1266"/>
                  </a:lnTo>
                  <a:lnTo>
                    <a:pt x="498" y="1282"/>
                  </a:lnTo>
                  <a:lnTo>
                    <a:pt x="512" y="1294"/>
                  </a:lnTo>
                  <a:lnTo>
                    <a:pt x="525" y="1306"/>
                  </a:lnTo>
                  <a:lnTo>
                    <a:pt x="530" y="1310"/>
                  </a:lnTo>
                  <a:lnTo>
                    <a:pt x="534" y="1314"/>
                  </a:lnTo>
                  <a:lnTo>
                    <a:pt x="534" y="1322"/>
                  </a:lnTo>
                  <a:lnTo>
                    <a:pt x="539" y="1325"/>
                  </a:lnTo>
                  <a:lnTo>
                    <a:pt x="539" y="1333"/>
                  </a:lnTo>
                  <a:lnTo>
                    <a:pt x="539" y="1337"/>
                  </a:lnTo>
                  <a:lnTo>
                    <a:pt x="539" y="1345"/>
                  </a:lnTo>
                  <a:lnTo>
                    <a:pt x="539" y="1353"/>
                  </a:lnTo>
                  <a:lnTo>
                    <a:pt x="548" y="1365"/>
                  </a:lnTo>
                  <a:lnTo>
                    <a:pt x="552" y="1377"/>
                  </a:lnTo>
                  <a:lnTo>
                    <a:pt x="566" y="1389"/>
                  </a:lnTo>
                  <a:lnTo>
                    <a:pt x="575" y="1397"/>
                  </a:lnTo>
                  <a:lnTo>
                    <a:pt x="584" y="1409"/>
                  </a:lnTo>
                  <a:lnTo>
                    <a:pt x="597" y="1417"/>
                  </a:lnTo>
                  <a:lnTo>
                    <a:pt x="610" y="1425"/>
                  </a:lnTo>
                  <a:lnTo>
                    <a:pt x="624" y="1437"/>
                  </a:lnTo>
                  <a:lnTo>
                    <a:pt x="628" y="1441"/>
                  </a:lnTo>
                  <a:lnTo>
                    <a:pt x="633" y="1448"/>
                  </a:lnTo>
                  <a:lnTo>
                    <a:pt x="637" y="1460"/>
                  </a:lnTo>
                  <a:lnTo>
                    <a:pt x="637" y="1468"/>
                  </a:lnTo>
                  <a:lnTo>
                    <a:pt x="637" y="1480"/>
                  </a:lnTo>
                  <a:lnTo>
                    <a:pt x="642" y="1488"/>
                  </a:lnTo>
                  <a:lnTo>
                    <a:pt x="642" y="1500"/>
                  </a:lnTo>
                  <a:lnTo>
                    <a:pt x="642" y="1512"/>
                  </a:lnTo>
                  <a:lnTo>
                    <a:pt x="646" y="1516"/>
                  </a:lnTo>
                  <a:lnTo>
                    <a:pt x="651" y="1524"/>
                  </a:lnTo>
                  <a:lnTo>
                    <a:pt x="651" y="1528"/>
                  </a:lnTo>
                  <a:lnTo>
                    <a:pt x="655" y="1536"/>
                  </a:lnTo>
                  <a:lnTo>
                    <a:pt x="660" y="1540"/>
                  </a:lnTo>
                  <a:lnTo>
                    <a:pt x="664" y="1548"/>
                  </a:lnTo>
                  <a:lnTo>
                    <a:pt x="669" y="1556"/>
                  </a:lnTo>
                  <a:lnTo>
                    <a:pt x="673" y="1560"/>
                  </a:lnTo>
                  <a:lnTo>
                    <a:pt x="678" y="1575"/>
                  </a:lnTo>
                  <a:lnTo>
                    <a:pt x="687" y="1583"/>
                  </a:lnTo>
                  <a:lnTo>
                    <a:pt x="700" y="1591"/>
                  </a:lnTo>
                  <a:lnTo>
                    <a:pt x="718" y="1599"/>
                  </a:lnTo>
                  <a:lnTo>
                    <a:pt x="732" y="1599"/>
                  </a:lnTo>
                  <a:lnTo>
                    <a:pt x="750" y="1603"/>
                  </a:lnTo>
                  <a:lnTo>
                    <a:pt x="767" y="1603"/>
                  </a:lnTo>
                  <a:lnTo>
                    <a:pt x="785" y="1599"/>
                  </a:lnTo>
                  <a:lnTo>
                    <a:pt x="785" y="1603"/>
                  </a:lnTo>
                  <a:lnTo>
                    <a:pt x="781" y="1603"/>
                  </a:lnTo>
                  <a:lnTo>
                    <a:pt x="781" y="1607"/>
                  </a:lnTo>
                  <a:lnTo>
                    <a:pt x="776" y="1611"/>
                  </a:lnTo>
                  <a:lnTo>
                    <a:pt x="772" y="1611"/>
                  </a:lnTo>
                  <a:lnTo>
                    <a:pt x="772" y="1615"/>
                  </a:lnTo>
                  <a:lnTo>
                    <a:pt x="759" y="1619"/>
                  </a:lnTo>
                  <a:lnTo>
                    <a:pt x="750" y="1623"/>
                  </a:lnTo>
                  <a:lnTo>
                    <a:pt x="745" y="1631"/>
                  </a:lnTo>
                  <a:lnTo>
                    <a:pt x="736" y="1635"/>
                  </a:lnTo>
                  <a:lnTo>
                    <a:pt x="732" y="1643"/>
                  </a:lnTo>
                  <a:lnTo>
                    <a:pt x="723" y="1647"/>
                  </a:lnTo>
                  <a:lnTo>
                    <a:pt x="714" y="1655"/>
                  </a:lnTo>
                  <a:lnTo>
                    <a:pt x="705" y="1659"/>
                  </a:lnTo>
                  <a:lnTo>
                    <a:pt x="696" y="1663"/>
                  </a:lnTo>
                  <a:lnTo>
                    <a:pt x="691" y="1667"/>
                  </a:lnTo>
                  <a:lnTo>
                    <a:pt x="687" y="1675"/>
                  </a:lnTo>
                  <a:lnTo>
                    <a:pt x="682" y="1679"/>
                  </a:lnTo>
                  <a:lnTo>
                    <a:pt x="678" y="1683"/>
                  </a:lnTo>
                  <a:lnTo>
                    <a:pt x="673" y="1687"/>
                  </a:lnTo>
                  <a:lnTo>
                    <a:pt x="669" y="1690"/>
                  </a:lnTo>
                  <a:lnTo>
                    <a:pt x="660" y="1694"/>
                  </a:lnTo>
                  <a:lnTo>
                    <a:pt x="646" y="1698"/>
                  </a:lnTo>
                  <a:lnTo>
                    <a:pt x="637" y="1698"/>
                  </a:lnTo>
                  <a:lnTo>
                    <a:pt x="628" y="1702"/>
                  </a:lnTo>
                  <a:lnTo>
                    <a:pt x="615" y="1702"/>
                  </a:lnTo>
                  <a:lnTo>
                    <a:pt x="606" y="1702"/>
                  </a:lnTo>
                  <a:lnTo>
                    <a:pt x="597" y="1706"/>
                  </a:lnTo>
                  <a:lnTo>
                    <a:pt x="588" y="1706"/>
                  </a:lnTo>
                  <a:lnTo>
                    <a:pt x="575" y="1710"/>
                  </a:lnTo>
                  <a:lnTo>
                    <a:pt x="566" y="1714"/>
                  </a:lnTo>
                  <a:lnTo>
                    <a:pt x="557" y="1718"/>
                  </a:lnTo>
                  <a:lnTo>
                    <a:pt x="548" y="1726"/>
                  </a:lnTo>
                  <a:lnTo>
                    <a:pt x="539" y="1730"/>
                  </a:lnTo>
                  <a:lnTo>
                    <a:pt x="530" y="1734"/>
                  </a:lnTo>
                  <a:lnTo>
                    <a:pt x="521" y="1738"/>
                  </a:lnTo>
                  <a:lnTo>
                    <a:pt x="512" y="1738"/>
                  </a:lnTo>
                  <a:lnTo>
                    <a:pt x="498" y="1738"/>
                  </a:lnTo>
                  <a:lnTo>
                    <a:pt x="503" y="1738"/>
                  </a:lnTo>
                  <a:lnTo>
                    <a:pt x="503" y="1734"/>
                  </a:lnTo>
                  <a:lnTo>
                    <a:pt x="503" y="1726"/>
                  </a:lnTo>
                  <a:lnTo>
                    <a:pt x="498" y="1718"/>
                  </a:lnTo>
                  <a:lnTo>
                    <a:pt x="498" y="1710"/>
                  </a:lnTo>
                  <a:lnTo>
                    <a:pt x="494" y="1702"/>
                  </a:lnTo>
                  <a:lnTo>
                    <a:pt x="485" y="1698"/>
                  </a:lnTo>
                  <a:lnTo>
                    <a:pt x="476" y="1698"/>
                  </a:lnTo>
                  <a:lnTo>
                    <a:pt x="462" y="1702"/>
                  </a:lnTo>
                  <a:lnTo>
                    <a:pt x="449" y="1702"/>
                  </a:lnTo>
                  <a:lnTo>
                    <a:pt x="440" y="1706"/>
                  </a:lnTo>
                  <a:lnTo>
                    <a:pt x="431" y="1714"/>
                  </a:lnTo>
                  <a:lnTo>
                    <a:pt x="422" y="1718"/>
                  </a:lnTo>
                  <a:lnTo>
                    <a:pt x="413" y="1726"/>
                  </a:lnTo>
                  <a:lnTo>
                    <a:pt x="404" y="1734"/>
                  </a:lnTo>
                  <a:lnTo>
                    <a:pt x="395" y="1746"/>
                  </a:lnTo>
                  <a:lnTo>
                    <a:pt x="382" y="1742"/>
                  </a:lnTo>
                  <a:lnTo>
                    <a:pt x="373" y="1738"/>
                  </a:lnTo>
                  <a:lnTo>
                    <a:pt x="359" y="1738"/>
                  </a:lnTo>
                  <a:lnTo>
                    <a:pt x="346" y="1734"/>
                  </a:lnTo>
                  <a:lnTo>
                    <a:pt x="337" y="1730"/>
                  </a:lnTo>
                  <a:lnTo>
                    <a:pt x="328" y="1730"/>
                  </a:lnTo>
                  <a:lnTo>
                    <a:pt x="319" y="1722"/>
                  </a:lnTo>
                  <a:lnTo>
                    <a:pt x="310" y="1718"/>
                  </a:lnTo>
                  <a:lnTo>
                    <a:pt x="305" y="1718"/>
                  </a:lnTo>
                  <a:lnTo>
                    <a:pt x="305" y="1714"/>
                  </a:lnTo>
                  <a:lnTo>
                    <a:pt x="310" y="1714"/>
                  </a:lnTo>
                  <a:lnTo>
                    <a:pt x="314" y="1714"/>
                  </a:lnTo>
                  <a:lnTo>
                    <a:pt x="319" y="1714"/>
                  </a:lnTo>
                  <a:lnTo>
                    <a:pt x="323" y="1710"/>
                  </a:lnTo>
                  <a:lnTo>
                    <a:pt x="328" y="1710"/>
                  </a:lnTo>
                  <a:lnTo>
                    <a:pt x="337" y="1710"/>
                  </a:lnTo>
                  <a:lnTo>
                    <a:pt x="341" y="1706"/>
                  </a:lnTo>
                  <a:lnTo>
                    <a:pt x="346" y="1706"/>
                  </a:lnTo>
                  <a:lnTo>
                    <a:pt x="350" y="1702"/>
                  </a:lnTo>
                  <a:lnTo>
                    <a:pt x="355" y="1698"/>
                  </a:lnTo>
                  <a:lnTo>
                    <a:pt x="364" y="1694"/>
                  </a:lnTo>
                  <a:lnTo>
                    <a:pt x="368" y="1690"/>
                  </a:lnTo>
                  <a:lnTo>
                    <a:pt x="368" y="1687"/>
                  </a:lnTo>
                  <a:lnTo>
                    <a:pt x="377" y="1679"/>
                  </a:lnTo>
                  <a:lnTo>
                    <a:pt x="382" y="1675"/>
                  </a:lnTo>
                  <a:lnTo>
                    <a:pt x="386" y="1667"/>
                  </a:lnTo>
                  <a:lnTo>
                    <a:pt x="391" y="1659"/>
                  </a:lnTo>
                  <a:lnTo>
                    <a:pt x="391" y="1651"/>
                  </a:lnTo>
                  <a:lnTo>
                    <a:pt x="395" y="1647"/>
                  </a:lnTo>
                  <a:lnTo>
                    <a:pt x="400" y="1639"/>
                  </a:lnTo>
                  <a:lnTo>
                    <a:pt x="400" y="1631"/>
                  </a:lnTo>
                  <a:lnTo>
                    <a:pt x="409" y="1615"/>
                  </a:lnTo>
                  <a:lnTo>
                    <a:pt x="417" y="1595"/>
                  </a:lnTo>
                  <a:lnTo>
                    <a:pt x="426" y="1579"/>
                  </a:lnTo>
                  <a:lnTo>
                    <a:pt x="435" y="1564"/>
                  </a:lnTo>
                  <a:lnTo>
                    <a:pt x="444" y="1548"/>
                  </a:lnTo>
                  <a:lnTo>
                    <a:pt x="453" y="1532"/>
                  </a:lnTo>
                  <a:lnTo>
                    <a:pt x="462" y="1516"/>
                  </a:lnTo>
                  <a:lnTo>
                    <a:pt x="467" y="1496"/>
                  </a:lnTo>
                  <a:lnTo>
                    <a:pt x="476" y="1476"/>
                  </a:lnTo>
                  <a:close/>
                </a:path>
              </a:pathLst>
            </a:custGeom>
            <a:solidFill>
              <a:srgbClr val="FF714F"/>
            </a:solidFill>
            <a:ln>
              <a:noFill/>
            </a:ln>
            <a:extLst>
              <a:ext uri="{91240B29-F687-4F45-9708-019B960494DF}">
                <a14:hiddenLine xmlns="" xmlns:a14="http://schemas.microsoft.com/office/drawing/2010/main" w="6350" cmpd="sng">
                  <a:solidFill>
                    <a:srgbClr val="000000"/>
                  </a:solidFill>
                  <a:round/>
                  <a:headEnd/>
                  <a:tailEnd/>
                </a14:hiddenLine>
              </a:ext>
            </a:extLst>
          </p:spPr>
          <p:txBody>
            <a:bodyPr/>
            <a:lstStyle/>
            <a:p>
              <a:endParaRPr lang="it-IT"/>
            </a:p>
          </p:txBody>
        </p:sp>
        <p:sp>
          <p:nvSpPr>
            <p:cNvPr id="206886" name="Freeform 59"/>
            <p:cNvSpPr>
              <a:spLocks/>
            </p:cNvSpPr>
            <p:nvPr/>
          </p:nvSpPr>
          <p:spPr bwMode="auto">
            <a:xfrm>
              <a:off x="838" y="2705"/>
              <a:ext cx="235" cy="521"/>
            </a:xfrm>
            <a:custGeom>
              <a:avLst/>
              <a:gdLst>
                <a:gd name="T0" fmla="*/ 0 w 785"/>
                <a:gd name="T1" fmla="*/ 0 h 1746"/>
                <a:gd name="T2" fmla="*/ 0 w 785"/>
                <a:gd name="T3" fmla="*/ 0 h 1746"/>
                <a:gd name="T4" fmla="*/ 0 w 785"/>
                <a:gd name="T5" fmla="*/ 0 h 1746"/>
                <a:gd name="T6" fmla="*/ 0 w 785"/>
                <a:gd name="T7" fmla="*/ 0 h 1746"/>
                <a:gd name="T8" fmla="*/ 0 w 785"/>
                <a:gd name="T9" fmla="*/ 0 h 1746"/>
                <a:gd name="T10" fmla="*/ 0 w 785"/>
                <a:gd name="T11" fmla="*/ 0 h 1746"/>
                <a:gd name="T12" fmla="*/ 0 w 785"/>
                <a:gd name="T13" fmla="*/ 0 h 1746"/>
                <a:gd name="T14" fmla="*/ 0 w 785"/>
                <a:gd name="T15" fmla="*/ 0 h 1746"/>
                <a:gd name="T16" fmla="*/ 0 w 785"/>
                <a:gd name="T17" fmla="*/ 0 h 1746"/>
                <a:gd name="T18" fmla="*/ 0 w 785"/>
                <a:gd name="T19" fmla="*/ 0 h 1746"/>
                <a:gd name="T20" fmla="*/ 0 w 785"/>
                <a:gd name="T21" fmla="*/ 0 h 1746"/>
                <a:gd name="T22" fmla="*/ 0 w 785"/>
                <a:gd name="T23" fmla="*/ 0 h 1746"/>
                <a:gd name="T24" fmla="*/ 0 w 785"/>
                <a:gd name="T25" fmla="*/ 0 h 1746"/>
                <a:gd name="T26" fmla="*/ 0 w 785"/>
                <a:gd name="T27" fmla="*/ 0 h 1746"/>
                <a:gd name="T28" fmla="*/ 0 w 785"/>
                <a:gd name="T29" fmla="*/ 0 h 1746"/>
                <a:gd name="T30" fmla="*/ 0 w 785"/>
                <a:gd name="T31" fmla="*/ 0 h 1746"/>
                <a:gd name="T32" fmla="*/ 0 w 785"/>
                <a:gd name="T33" fmla="*/ 0 h 1746"/>
                <a:gd name="T34" fmla="*/ 0 w 785"/>
                <a:gd name="T35" fmla="*/ 0 h 1746"/>
                <a:gd name="T36" fmla="*/ 0 w 785"/>
                <a:gd name="T37" fmla="*/ 0 h 1746"/>
                <a:gd name="T38" fmla="*/ 0 w 785"/>
                <a:gd name="T39" fmla="*/ 0 h 1746"/>
                <a:gd name="T40" fmla="*/ 0 w 785"/>
                <a:gd name="T41" fmla="*/ 0 h 1746"/>
                <a:gd name="T42" fmla="*/ 0 w 785"/>
                <a:gd name="T43" fmla="*/ 0 h 1746"/>
                <a:gd name="T44" fmla="*/ 0 w 785"/>
                <a:gd name="T45" fmla="*/ 0 h 1746"/>
                <a:gd name="T46" fmla="*/ 0 w 785"/>
                <a:gd name="T47" fmla="*/ 0 h 1746"/>
                <a:gd name="T48" fmla="*/ 0 w 785"/>
                <a:gd name="T49" fmla="*/ 0 h 1746"/>
                <a:gd name="T50" fmla="*/ 0 w 785"/>
                <a:gd name="T51" fmla="*/ 0 h 1746"/>
                <a:gd name="T52" fmla="*/ 0 w 785"/>
                <a:gd name="T53" fmla="*/ 0 h 1746"/>
                <a:gd name="T54" fmla="*/ 0 w 785"/>
                <a:gd name="T55" fmla="*/ 0 h 1746"/>
                <a:gd name="T56" fmla="*/ 0 w 785"/>
                <a:gd name="T57" fmla="*/ 0 h 1746"/>
                <a:gd name="T58" fmla="*/ 0 w 785"/>
                <a:gd name="T59" fmla="*/ 0 h 1746"/>
                <a:gd name="T60" fmla="*/ 0 w 785"/>
                <a:gd name="T61" fmla="*/ 0 h 1746"/>
                <a:gd name="T62" fmla="*/ 0 w 785"/>
                <a:gd name="T63" fmla="*/ 0 h 1746"/>
                <a:gd name="T64" fmla="*/ 0 w 785"/>
                <a:gd name="T65" fmla="*/ 0 h 1746"/>
                <a:gd name="T66" fmla="*/ 0 w 785"/>
                <a:gd name="T67" fmla="*/ 0 h 1746"/>
                <a:gd name="T68" fmla="*/ 0 w 785"/>
                <a:gd name="T69" fmla="*/ 0 h 1746"/>
                <a:gd name="T70" fmla="*/ 0 w 785"/>
                <a:gd name="T71" fmla="*/ 0 h 1746"/>
                <a:gd name="T72" fmla="*/ 0 w 785"/>
                <a:gd name="T73" fmla="*/ 0 h 1746"/>
                <a:gd name="T74" fmla="*/ 0 w 785"/>
                <a:gd name="T75" fmla="*/ 0 h 1746"/>
                <a:gd name="T76" fmla="*/ 0 w 785"/>
                <a:gd name="T77" fmla="*/ 0 h 1746"/>
                <a:gd name="T78" fmla="*/ 0 w 785"/>
                <a:gd name="T79" fmla="*/ 0 h 1746"/>
                <a:gd name="T80" fmla="*/ 0 w 785"/>
                <a:gd name="T81" fmla="*/ 0 h 1746"/>
                <a:gd name="T82" fmla="*/ 0 w 785"/>
                <a:gd name="T83" fmla="*/ 0 h 1746"/>
                <a:gd name="T84" fmla="*/ 0 w 785"/>
                <a:gd name="T85" fmla="*/ 0 h 1746"/>
                <a:gd name="T86" fmla="*/ 0 w 785"/>
                <a:gd name="T87" fmla="*/ 0 h 1746"/>
                <a:gd name="T88" fmla="*/ 0 w 785"/>
                <a:gd name="T89" fmla="*/ 0 h 1746"/>
                <a:gd name="T90" fmla="*/ 0 w 785"/>
                <a:gd name="T91" fmla="*/ 0 h 1746"/>
                <a:gd name="T92" fmla="*/ 0 w 785"/>
                <a:gd name="T93" fmla="*/ 0 h 1746"/>
                <a:gd name="T94" fmla="*/ 0 w 785"/>
                <a:gd name="T95" fmla="*/ 0 h 1746"/>
                <a:gd name="T96" fmla="*/ 0 w 785"/>
                <a:gd name="T97" fmla="*/ 0 h 1746"/>
                <a:gd name="T98" fmla="*/ 0 w 785"/>
                <a:gd name="T99" fmla="*/ 0 h 1746"/>
                <a:gd name="T100" fmla="*/ 0 w 785"/>
                <a:gd name="T101" fmla="*/ 0 h 1746"/>
                <a:gd name="T102" fmla="*/ 0 w 785"/>
                <a:gd name="T103" fmla="*/ 0 h 1746"/>
                <a:gd name="T104" fmla="*/ 0 w 785"/>
                <a:gd name="T105" fmla="*/ 0 h 1746"/>
                <a:gd name="T106" fmla="*/ 0 w 785"/>
                <a:gd name="T107" fmla="*/ 0 h 1746"/>
                <a:gd name="T108" fmla="*/ 0 w 785"/>
                <a:gd name="T109" fmla="*/ 0 h 1746"/>
                <a:gd name="T110" fmla="*/ 0 w 785"/>
                <a:gd name="T111" fmla="*/ 0 h 1746"/>
                <a:gd name="T112" fmla="*/ 0 w 785"/>
                <a:gd name="T113" fmla="*/ 0 h 1746"/>
                <a:gd name="T114" fmla="*/ 0 w 785"/>
                <a:gd name="T115" fmla="*/ 0 h 1746"/>
                <a:gd name="T116" fmla="*/ 0 w 785"/>
                <a:gd name="T117" fmla="*/ 0 h 1746"/>
                <a:gd name="T118" fmla="*/ 0 w 785"/>
                <a:gd name="T119" fmla="*/ 0 h 1746"/>
                <a:gd name="T120" fmla="*/ 0 w 785"/>
                <a:gd name="T121" fmla="*/ 0 h 17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85" h="1746">
                  <a:moveTo>
                    <a:pt x="476" y="1476"/>
                  </a:moveTo>
                  <a:lnTo>
                    <a:pt x="453" y="1468"/>
                  </a:lnTo>
                  <a:lnTo>
                    <a:pt x="431" y="1456"/>
                  </a:lnTo>
                  <a:lnTo>
                    <a:pt x="409" y="1445"/>
                  </a:lnTo>
                  <a:lnTo>
                    <a:pt x="391" y="1429"/>
                  </a:lnTo>
                  <a:lnTo>
                    <a:pt x="377" y="1413"/>
                  </a:lnTo>
                  <a:lnTo>
                    <a:pt x="359" y="1397"/>
                  </a:lnTo>
                  <a:lnTo>
                    <a:pt x="341" y="1381"/>
                  </a:lnTo>
                  <a:lnTo>
                    <a:pt x="328" y="1365"/>
                  </a:lnTo>
                  <a:lnTo>
                    <a:pt x="319" y="1353"/>
                  </a:lnTo>
                  <a:lnTo>
                    <a:pt x="314" y="1345"/>
                  </a:lnTo>
                  <a:lnTo>
                    <a:pt x="310" y="1333"/>
                  </a:lnTo>
                  <a:lnTo>
                    <a:pt x="310" y="1322"/>
                  </a:lnTo>
                  <a:lnTo>
                    <a:pt x="305" y="1314"/>
                  </a:lnTo>
                  <a:lnTo>
                    <a:pt x="296" y="1302"/>
                  </a:lnTo>
                  <a:lnTo>
                    <a:pt x="292" y="1294"/>
                  </a:lnTo>
                  <a:lnTo>
                    <a:pt x="278" y="1286"/>
                  </a:lnTo>
                  <a:lnTo>
                    <a:pt x="269" y="1282"/>
                  </a:lnTo>
                  <a:lnTo>
                    <a:pt x="260" y="1278"/>
                  </a:lnTo>
                  <a:lnTo>
                    <a:pt x="251" y="1278"/>
                  </a:lnTo>
                  <a:lnTo>
                    <a:pt x="242" y="1274"/>
                  </a:lnTo>
                  <a:lnTo>
                    <a:pt x="229" y="1274"/>
                  </a:lnTo>
                  <a:lnTo>
                    <a:pt x="220" y="1274"/>
                  </a:lnTo>
                  <a:lnTo>
                    <a:pt x="211" y="1274"/>
                  </a:lnTo>
                  <a:lnTo>
                    <a:pt x="202" y="1278"/>
                  </a:lnTo>
                  <a:lnTo>
                    <a:pt x="202" y="1282"/>
                  </a:lnTo>
                  <a:lnTo>
                    <a:pt x="198" y="1282"/>
                  </a:lnTo>
                  <a:lnTo>
                    <a:pt x="198" y="1286"/>
                  </a:lnTo>
                  <a:lnTo>
                    <a:pt x="198" y="1290"/>
                  </a:lnTo>
                  <a:lnTo>
                    <a:pt x="180" y="1286"/>
                  </a:lnTo>
                  <a:lnTo>
                    <a:pt x="166" y="1282"/>
                  </a:lnTo>
                  <a:lnTo>
                    <a:pt x="157" y="1270"/>
                  </a:lnTo>
                  <a:lnTo>
                    <a:pt x="153" y="1258"/>
                  </a:lnTo>
                  <a:lnTo>
                    <a:pt x="148" y="1246"/>
                  </a:lnTo>
                  <a:lnTo>
                    <a:pt x="144" y="1230"/>
                  </a:lnTo>
                  <a:lnTo>
                    <a:pt x="139" y="1218"/>
                  </a:lnTo>
                  <a:lnTo>
                    <a:pt x="135" y="1206"/>
                  </a:lnTo>
                  <a:lnTo>
                    <a:pt x="130" y="1210"/>
                  </a:lnTo>
                  <a:lnTo>
                    <a:pt x="126" y="1210"/>
                  </a:lnTo>
                  <a:lnTo>
                    <a:pt x="121" y="1214"/>
                  </a:lnTo>
                  <a:lnTo>
                    <a:pt x="117" y="1214"/>
                  </a:lnTo>
                  <a:lnTo>
                    <a:pt x="108" y="1214"/>
                  </a:lnTo>
                  <a:lnTo>
                    <a:pt x="103" y="1214"/>
                  </a:lnTo>
                  <a:lnTo>
                    <a:pt x="99" y="1214"/>
                  </a:lnTo>
                  <a:lnTo>
                    <a:pt x="94" y="1214"/>
                  </a:lnTo>
                  <a:lnTo>
                    <a:pt x="81" y="1210"/>
                  </a:lnTo>
                  <a:lnTo>
                    <a:pt x="72" y="1210"/>
                  </a:lnTo>
                  <a:lnTo>
                    <a:pt x="67" y="1210"/>
                  </a:lnTo>
                  <a:lnTo>
                    <a:pt x="63" y="1210"/>
                  </a:lnTo>
                  <a:lnTo>
                    <a:pt x="63" y="1214"/>
                  </a:lnTo>
                  <a:lnTo>
                    <a:pt x="59" y="1218"/>
                  </a:lnTo>
                  <a:lnTo>
                    <a:pt x="50" y="1222"/>
                  </a:lnTo>
                  <a:lnTo>
                    <a:pt x="36" y="1226"/>
                  </a:lnTo>
                  <a:lnTo>
                    <a:pt x="32" y="1226"/>
                  </a:lnTo>
                  <a:lnTo>
                    <a:pt x="27" y="1226"/>
                  </a:lnTo>
                  <a:lnTo>
                    <a:pt x="18" y="1230"/>
                  </a:lnTo>
                  <a:lnTo>
                    <a:pt x="14" y="1230"/>
                  </a:lnTo>
                  <a:lnTo>
                    <a:pt x="9" y="1230"/>
                  </a:lnTo>
                  <a:lnTo>
                    <a:pt x="5" y="1230"/>
                  </a:lnTo>
                  <a:lnTo>
                    <a:pt x="5" y="1226"/>
                  </a:lnTo>
                  <a:lnTo>
                    <a:pt x="0" y="1226"/>
                  </a:lnTo>
                  <a:lnTo>
                    <a:pt x="0" y="1214"/>
                  </a:lnTo>
                  <a:lnTo>
                    <a:pt x="0" y="1206"/>
                  </a:lnTo>
                  <a:lnTo>
                    <a:pt x="5" y="1199"/>
                  </a:lnTo>
                  <a:lnTo>
                    <a:pt x="14" y="1191"/>
                  </a:lnTo>
                  <a:lnTo>
                    <a:pt x="23" y="1183"/>
                  </a:lnTo>
                  <a:lnTo>
                    <a:pt x="32" y="1179"/>
                  </a:lnTo>
                  <a:lnTo>
                    <a:pt x="45" y="1175"/>
                  </a:lnTo>
                  <a:lnTo>
                    <a:pt x="54" y="1171"/>
                  </a:lnTo>
                  <a:lnTo>
                    <a:pt x="72" y="1171"/>
                  </a:lnTo>
                  <a:lnTo>
                    <a:pt x="85" y="1175"/>
                  </a:lnTo>
                  <a:lnTo>
                    <a:pt x="94" y="1179"/>
                  </a:lnTo>
                  <a:lnTo>
                    <a:pt x="99" y="1179"/>
                  </a:lnTo>
                  <a:lnTo>
                    <a:pt x="103" y="1183"/>
                  </a:lnTo>
                  <a:lnTo>
                    <a:pt x="112" y="1179"/>
                  </a:lnTo>
                  <a:lnTo>
                    <a:pt x="117" y="1167"/>
                  </a:lnTo>
                  <a:lnTo>
                    <a:pt x="126" y="1155"/>
                  </a:lnTo>
                  <a:lnTo>
                    <a:pt x="130" y="1147"/>
                  </a:lnTo>
                  <a:lnTo>
                    <a:pt x="139" y="1139"/>
                  </a:lnTo>
                  <a:lnTo>
                    <a:pt x="148" y="1131"/>
                  </a:lnTo>
                  <a:lnTo>
                    <a:pt x="157" y="1123"/>
                  </a:lnTo>
                  <a:lnTo>
                    <a:pt x="166" y="1119"/>
                  </a:lnTo>
                  <a:lnTo>
                    <a:pt x="175" y="1115"/>
                  </a:lnTo>
                  <a:lnTo>
                    <a:pt x="180" y="1115"/>
                  </a:lnTo>
                  <a:lnTo>
                    <a:pt x="184" y="1115"/>
                  </a:lnTo>
                  <a:lnTo>
                    <a:pt x="184" y="1103"/>
                  </a:lnTo>
                  <a:lnTo>
                    <a:pt x="193" y="1095"/>
                  </a:lnTo>
                  <a:lnTo>
                    <a:pt x="198" y="1087"/>
                  </a:lnTo>
                  <a:lnTo>
                    <a:pt x="207" y="1080"/>
                  </a:lnTo>
                  <a:lnTo>
                    <a:pt x="216" y="1072"/>
                  </a:lnTo>
                  <a:lnTo>
                    <a:pt x="225" y="1064"/>
                  </a:lnTo>
                  <a:lnTo>
                    <a:pt x="229" y="1060"/>
                  </a:lnTo>
                  <a:lnTo>
                    <a:pt x="229" y="1056"/>
                  </a:lnTo>
                  <a:lnTo>
                    <a:pt x="229" y="1036"/>
                  </a:lnTo>
                  <a:lnTo>
                    <a:pt x="234" y="1016"/>
                  </a:lnTo>
                  <a:lnTo>
                    <a:pt x="238" y="1000"/>
                  </a:lnTo>
                  <a:lnTo>
                    <a:pt x="251" y="984"/>
                  </a:lnTo>
                  <a:lnTo>
                    <a:pt x="265" y="968"/>
                  </a:lnTo>
                  <a:lnTo>
                    <a:pt x="283" y="957"/>
                  </a:lnTo>
                  <a:lnTo>
                    <a:pt x="301" y="945"/>
                  </a:lnTo>
                  <a:lnTo>
                    <a:pt x="319" y="933"/>
                  </a:lnTo>
                  <a:lnTo>
                    <a:pt x="323" y="929"/>
                  </a:lnTo>
                  <a:lnTo>
                    <a:pt x="323" y="925"/>
                  </a:lnTo>
                  <a:lnTo>
                    <a:pt x="323" y="921"/>
                  </a:lnTo>
                  <a:lnTo>
                    <a:pt x="328" y="921"/>
                  </a:lnTo>
                  <a:lnTo>
                    <a:pt x="328" y="917"/>
                  </a:lnTo>
                  <a:lnTo>
                    <a:pt x="323" y="913"/>
                  </a:lnTo>
                  <a:lnTo>
                    <a:pt x="323" y="901"/>
                  </a:lnTo>
                  <a:lnTo>
                    <a:pt x="323" y="893"/>
                  </a:lnTo>
                  <a:lnTo>
                    <a:pt x="323" y="881"/>
                  </a:lnTo>
                  <a:lnTo>
                    <a:pt x="323" y="873"/>
                  </a:lnTo>
                  <a:lnTo>
                    <a:pt x="328" y="861"/>
                  </a:lnTo>
                  <a:lnTo>
                    <a:pt x="328" y="849"/>
                  </a:lnTo>
                  <a:lnTo>
                    <a:pt x="332" y="841"/>
                  </a:lnTo>
                  <a:lnTo>
                    <a:pt x="332" y="830"/>
                  </a:lnTo>
                  <a:lnTo>
                    <a:pt x="328" y="810"/>
                  </a:lnTo>
                  <a:lnTo>
                    <a:pt x="328" y="786"/>
                  </a:lnTo>
                  <a:lnTo>
                    <a:pt x="323" y="762"/>
                  </a:lnTo>
                  <a:lnTo>
                    <a:pt x="319" y="742"/>
                  </a:lnTo>
                  <a:lnTo>
                    <a:pt x="319" y="718"/>
                  </a:lnTo>
                  <a:lnTo>
                    <a:pt x="319" y="703"/>
                  </a:lnTo>
                  <a:lnTo>
                    <a:pt x="323" y="691"/>
                  </a:lnTo>
                  <a:lnTo>
                    <a:pt x="332" y="683"/>
                  </a:lnTo>
                  <a:lnTo>
                    <a:pt x="323" y="687"/>
                  </a:lnTo>
                  <a:lnTo>
                    <a:pt x="314" y="687"/>
                  </a:lnTo>
                  <a:lnTo>
                    <a:pt x="305" y="683"/>
                  </a:lnTo>
                  <a:lnTo>
                    <a:pt x="301" y="679"/>
                  </a:lnTo>
                  <a:lnTo>
                    <a:pt x="296" y="675"/>
                  </a:lnTo>
                  <a:lnTo>
                    <a:pt x="292" y="671"/>
                  </a:lnTo>
                  <a:lnTo>
                    <a:pt x="287" y="663"/>
                  </a:lnTo>
                  <a:lnTo>
                    <a:pt x="283" y="655"/>
                  </a:lnTo>
                  <a:lnTo>
                    <a:pt x="274" y="663"/>
                  </a:lnTo>
                  <a:lnTo>
                    <a:pt x="269" y="667"/>
                  </a:lnTo>
                  <a:lnTo>
                    <a:pt x="260" y="675"/>
                  </a:lnTo>
                  <a:lnTo>
                    <a:pt x="251" y="679"/>
                  </a:lnTo>
                  <a:lnTo>
                    <a:pt x="242" y="683"/>
                  </a:lnTo>
                  <a:lnTo>
                    <a:pt x="234" y="687"/>
                  </a:lnTo>
                  <a:lnTo>
                    <a:pt x="229" y="691"/>
                  </a:lnTo>
                  <a:lnTo>
                    <a:pt x="229" y="715"/>
                  </a:lnTo>
                  <a:lnTo>
                    <a:pt x="220" y="734"/>
                  </a:lnTo>
                  <a:lnTo>
                    <a:pt x="211" y="754"/>
                  </a:lnTo>
                  <a:lnTo>
                    <a:pt x="202" y="774"/>
                  </a:lnTo>
                  <a:lnTo>
                    <a:pt x="189" y="794"/>
                  </a:lnTo>
                  <a:lnTo>
                    <a:pt x="180" y="814"/>
                  </a:lnTo>
                  <a:lnTo>
                    <a:pt x="171" y="838"/>
                  </a:lnTo>
                  <a:lnTo>
                    <a:pt x="171" y="861"/>
                  </a:lnTo>
                  <a:lnTo>
                    <a:pt x="171" y="869"/>
                  </a:lnTo>
                  <a:lnTo>
                    <a:pt x="166" y="881"/>
                  </a:lnTo>
                  <a:lnTo>
                    <a:pt x="162" y="889"/>
                  </a:lnTo>
                  <a:lnTo>
                    <a:pt x="153" y="901"/>
                  </a:lnTo>
                  <a:lnTo>
                    <a:pt x="144" y="909"/>
                  </a:lnTo>
                  <a:lnTo>
                    <a:pt x="139" y="913"/>
                  </a:lnTo>
                  <a:lnTo>
                    <a:pt x="135" y="917"/>
                  </a:lnTo>
                  <a:lnTo>
                    <a:pt x="135" y="921"/>
                  </a:lnTo>
                  <a:lnTo>
                    <a:pt x="135" y="925"/>
                  </a:lnTo>
                  <a:lnTo>
                    <a:pt x="135" y="933"/>
                  </a:lnTo>
                  <a:lnTo>
                    <a:pt x="135" y="937"/>
                  </a:lnTo>
                  <a:lnTo>
                    <a:pt x="135" y="941"/>
                  </a:lnTo>
                  <a:lnTo>
                    <a:pt x="130" y="945"/>
                  </a:lnTo>
                  <a:lnTo>
                    <a:pt x="130" y="949"/>
                  </a:lnTo>
                  <a:lnTo>
                    <a:pt x="126" y="953"/>
                  </a:lnTo>
                  <a:lnTo>
                    <a:pt x="117" y="957"/>
                  </a:lnTo>
                  <a:lnTo>
                    <a:pt x="103" y="961"/>
                  </a:lnTo>
                  <a:lnTo>
                    <a:pt x="94" y="961"/>
                  </a:lnTo>
                  <a:lnTo>
                    <a:pt x="81" y="957"/>
                  </a:lnTo>
                  <a:lnTo>
                    <a:pt x="72" y="953"/>
                  </a:lnTo>
                  <a:lnTo>
                    <a:pt x="63" y="945"/>
                  </a:lnTo>
                  <a:lnTo>
                    <a:pt x="59" y="937"/>
                  </a:lnTo>
                  <a:lnTo>
                    <a:pt x="59" y="929"/>
                  </a:lnTo>
                  <a:lnTo>
                    <a:pt x="59" y="921"/>
                  </a:lnTo>
                  <a:lnTo>
                    <a:pt x="59" y="913"/>
                  </a:lnTo>
                  <a:lnTo>
                    <a:pt x="63" y="909"/>
                  </a:lnTo>
                  <a:lnTo>
                    <a:pt x="67" y="901"/>
                  </a:lnTo>
                  <a:lnTo>
                    <a:pt x="72" y="897"/>
                  </a:lnTo>
                  <a:lnTo>
                    <a:pt x="72" y="889"/>
                  </a:lnTo>
                  <a:lnTo>
                    <a:pt x="72" y="885"/>
                  </a:lnTo>
                  <a:lnTo>
                    <a:pt x="67" y="881"/>
                  </a:lnTo>
                  <a:lnTo>
                    <a:pt x="59" y="865"/>
                  </a:lnTo>
                  <a:lnTo>
                    <a:pt x="54" y="845"/>
                  </a:lnTo>
                  <a:lnTo>
                    <a:pt x="59" y="830"/>
                  </a:lnTo>
                  <a:lnTo>
                    <a:pt x="63" y="814"/>
                  </a:lnTo>
                  <a:lnTo>
                    <a:pt x="72" y="798"/>
                  </a:lnTo>
                  <a:lnTo>
                    <a:pt x="81" y="782"/>
                  </a:lnTo>
                  <a:lnTo>
                    <a:pt x="85" y="770"/>
                  </a:lnTo>
                  <a:lnTo>
                    <a:pt x="90" y="754"/>
                  </a:lnTo>
                  <a:lnTo>
                    <a:pt x="85" y="746"/>
                  </a:lnTo>
                  <a:lnTo>
                    <a:pt x="90" y="742"/>
                  </a:lnTo>
                  <a:lnTo>
                    <a:pt x="90" y="734"/>
                  </a:lnTo>
                  <a:lnTo>
                    <a:pt x="94" y="730"/>
                  </a:lnTo>
                  <a:lnTo>
                    <a:pt x="94" y="722"/>
                  </a:lnTo>
                  <a:lnTo>
                    <a:pt x="99" y="718"/>
                  </a:lnTo>
                  <a:lnTo>
                    <a:pt x="103" y="715"/>
                  </a:lnTo>
                  <a:lnTo>
                    <a:pt x="108" y="707"/>
                  </a:lnTo>
                  <a:lnTo>
                    <a:pt x="112" y="703"/>
                  </a:lnTo>
                  <a:lnTo>
                    <a:pt x="112" y="699"/>
                  </a:lnTo>
                  <a:lnTo>
                    <a:pt x="108" y="695"/>
                  </a:lnTo>
                  <a:lnTo>
                    <a:pt x="108" y="691"/>
                  </a:lnTo>
                  <a:lnTo>
                    <a:pt x="108" y="687"/>
                  </a:lnTo>
                  <a:lnTo>
                    <a:pt x="103" y="687"/>
                  </a:lnTo>
                  <a:lnTo>
                    <a:pt x="103" y="683"/>
                  </a:lnTo>
                  <a:lnTo>
                    <a:pt x="94" y="679"/>
                  </a:lnTo>
                  <a:lnTo>
                    <a:pt x="90" y="671"/>
                  </a:lnTo>
                  <a:lnTo>
                    <a:pt x="85" y="663"/>
                  </a:lnTo>
                  <a:lnTo>
                    <a:pt x="85" y="655"/>
                  </a:lnTo>
                  <a:lnTo>
                    <a:pt x="90" y="647"/>
                  </a:lnTo>
                  <a:lnTo>
                    <a:pt x="90" y="643"/>
                  </a:lnTo>
                  <a:lnTo>
                    <a:pt x="94" y="635"/>
                  </a:lnTo>
                  <a:lnTo>
                    <a:pt x="103" y="631"/>
                  </a:lnTo>
                  <a:lnTo>
                    <a:pt x="117" y="623"/>
                  </a:lnTo>
                  <a:lnTo>
                    <a:pt x="126" y="607"/>
                  </a:lnTo>
                  <a:lnTo>
                    <a:pt x="135" y="596"/>
                  </a:lnTo>
                  <a:lnTo>
                    <a:pt x="139" y="580"/>
                  </a:lnTo>
                  <a:lnTo>
                    <a:pt x="144" y="568"/>
                  </a:lnTo>
                  <a:lnTo>
                    <a:pt x="144" y="552"/>
                  </a:lnTo>
                  <a:lnTo>
                    <a:pt x="153" y="536"/>
                  </a:lnTo>
                  <a:lnTo>
                    <a:pt x="157" y="524"/>
                  </a:lnTo>
                  <a:lnTo>
                    <a:pt x="162" y="520"/>
                  </a:lnTo>
                  <a:lnTo>
                    <a:pt x="166" y="516"/>
                  </a:lnTo>
                  <a:lnTo>
                    <a:pt x="171" y="516"/>
                  </a:lnTo>
                  <a:lnTo>
                    <a:pt x="175" y="512"/>
                  </a:lnTo>
                  <a:lnTo>
                    <a:pt x="180" y="512"/>
                  </a:lnTo>
                  <a:lnTo>
                    <a:pt x="180" y="508"/>
                  </a:lnTo>
                  <a:lnTo>
                    <a:pt x="184" y="504"/>
                  </a:lnTo>
                  <a:lnTo>
                    <a:pt x="189" y="504"/>
                  </a:lnTo>
                  <a:lnTo>
                    <a:pt x="189" y="500"/>
                  </a:lnTo>
                  <a:lnTo>
                    <a:pt x="189" y="496"/>
                  </a:lnTo>
                  <a:lnTo>
                    <a:pt x="193" y="496"/>
                  </a:lnTo>
                  <a:lnTo>
                    <a:pt x="193" y="492"/>
                  </a:lnTo>
                  <a:lnTo>
                    <a:pt x="193" y="488"/>
                  </a:lnTo>
                  <a:lnTo>
                    <a:pt x="193" y="484"/>
                  </a:lnTo>
                  <a:lnTo>
                    <a:pt x="193" y="480"/>
                  </a:lnTo>
                  <a:lnTo>
                    <a:pt x="184" y="473"/>
                  </a:lnTo>
                  <a:lnTo>
                    <a:pt x="175" y="465"/>
                  </a:lnTo>
                  <a:lnTo>
                    <a:pt x="166" y="461"/>
                  </a:lnTo>
                  <a:lnTo>
                    <a:pt x="157" y="453"/>
                  </a:lnTo>
                  <a:lnTo>
                    <a:pt x="148" y="449"/>
                  </a:lnTo>
                  <a:lnTo>
                    <a:pt x="144" y="441"/>
                  </a:lnTo>
                  <a:lnTo>
                    <a:pt x="139" y="433"/>
                  </a:lnTo>
                  <a:lnTo>
                    <a:pt x="139" y="421"/>
                  </a:lnTo>
                  <a:lnTo>
                    <a:pt x="135" y="421"/>
                  </a:lnTo>
                  <a:lnTo>
                    <a:pt x="135" y="413"/>
                  </a:lnTo>
                  <a:lnTo>
                    <a:pt x="130" y="405"/>
                  </a:lnTo>
                  <a:lnTo>
                    <a:pt x="130" y="393"/>
                  </a:lnTo>
                  <a:lnTo>
                    <a:pt x="130" y="385"/>
                  </a:lnTo>
                  <a:lnTo>
                    <a:pt x="130" y="377"/>
                  </a:lnTo>
                  <a:lnTo>
                    <a:pt x="130" y="369"/>
                  </a:lnTo>
                  <a:lnTo>
                    <a:pt x="135" y="365"/>
                  </a:lnTo>
                  <a:lnTo>
                    <a:pt x="139" y="357"/>
                  </a:lnTo>
                  <a:lnTo>
                    <a:pt x="153" y="350"/>
                  </a:lnTo>
                  <a:lnTo>
                    <a:pt x="162" y="338"/>
                  </a:lnTo>
                  <a:lnTo>
                    <a:pt x="166" y="326"/>
                  </a:lnTo>
                  <a:lnTo>
                    <a:pt x="171" y="314"/>
                  </a:lnTo>
                  <a:lnTo>
                    <a:pt x="171" y="306"/>
                  </a:lnTo>
                  <a:lnTo>
                    <a:pt x="171" y="294"/>
                  </a:lnTo>
                  <a:lnTo>
                    <a:pt x="166" y="282"/>
                  </a:lnTo>
                  <a:lnTo>
                    <a:pt x="166" y="274"/>
                  </a:lnTo>
                  <a:lnTo>
                    <a:pt x="162" y="270"/>
                  </a:lnTo>
                  <a:lnTo>
                    <a:pt x="162" y="266"/>
                  </a:lnTo>
                  <a:lnTo>
                    <a:pt x="162" y="262"/>
                  </a:lnTo>
                  <a:lnTo>
                    <a:pt x="162" y="254"/>
                  </a:lnTo>
                  <a:lnTo>
                    <a:pt x="162" y="250"/>
                  </a:lnTo>
                  <a:lnTo>
                    <a:pt x="162" y="246"/>
                  </a:lnTo>
                  <a:lnTo>
                    <a:pt x="157" y="242"/>
                  </a:lnTo>
                  <a:lnTo>
                    <a:pt x="148" y="234"/>
                  </a:lnTo>
                  <a:lnTo>
                    <a:pt x="139" y="227"/>
                  </a:lnTo>
                  <a:lnTo>
                    <a:pt x="130" y="215"/>
                  </a:lnTo>
                  <a:lnTo>
                    <a:pt x="121" y="203"/>
                  </a:lnTo>
                  <a:lnTo>
                    <a:pt x="112" y="195"/>
                  </a:lnTo>
                  <a:lnTo>
                    <a:pt x="112" y="183"/>
                  </a:lnTo>
                  <a:lnTo>
                    <a:pt x="112" y="175"/>
                  </a:lnTo>
                  <a:lnTo>
                    <a:pt x="117" y="167"/>
                  </a:lnTo>
                  <a:lnTo>
                    <a:pt x="121" y="159"/>
                  </a:lnTo>
                  <a:lnTo>
                    <a:pt x="126" y="151"/>
                  </a:lnTo>
                  <a:lnTo>
                    <a:pt x="130" y="147"/>
                  </a:lnTo>
                  <a:lnTo>
                    <a:pt x="135" y="139"/>
                  </a:lnTo>
                  <a:lnTo>
                    <a:pt x="135" y="131"/>
                  </a:lnTo>
                  <a:lnTo>
                    <a:pt x="135" y="123"/>
                  </a:lnTo>
                  <a:lnTo>
                    <a:pt x="130" y="115"/>
                  </a:lnTo>
                  <a:lnTo>
                    <a:pt x="130" y="108"/>
                  </a:lnTo>
                  <a:lnTo>
                    <a:pt x="126" y="111"/>
                  </a:lnTo>
                  <a:lnTo>
                    <a:pt x="126" y="115"/>
                  </a:lnTo>
                  <a:lnTo>
                    <a:pt x="121" y="119"/>
                  </a:lnTo>
                  <a:lnTo>
                    <a:pt x="121" y="123"/>
                  </a:lnTo>
                  <a:lnTo>
                    <a:pt x="117" y="127"/>
                  </a:lnTo>
                  <a:lnTo>
                    <a:pt x="112" y="131"/>
                  </a:lnTo>
                  <a:lnTo>
                    <a:pt x="108" y="143"/>
                  </a:lnTo>
                  <a:lnTo>
                    <a:pt x="99" y="151"/>
                  </a:lnTo>
                  <a:lnTo>
                    <a:pt x="85" y="159"/>
                  </a:lnTo>
                  <a:lnTo>
                    <a:pt x="76" y="167"/>
                  </a:lnTo>
                  <a:lnTo>
                    <a:pt x="63" y="175"/>
                  </a:lnTo>
                  <a:lnTo>
                    <a:pt x="54" y="175"/>
                  </a:lnTo>
                  <a:lnTo>
                    <a:pt x="41" y="175"/>
                  </a:lnTo>
                  <a:lnTo>
                    <a:pt x="27" y="167"/>
                  </a:lnTo>
                  <a:lnTo>
                    <a:pt x="27" y="163"/>
                  </a:lnTo>
                  <a:lnTo>
                    <a:pt x="27" y="159"/>
                  </a:lnTo>
                  <a:lnTo>
                    <a:pt x="32" y="155"/>
                  </a:lnTo>
                  <a:lnTo>
                    <a:pt x="32" y="151"/>
                  </a:lnTo>
                  <a:lnTo>
                    <a:pt x="36" y="147"/>
                  </a:lnTo>
                  <a:lnTo>
                    <a:pt x="41" y="143"/>
                  </a:lnTo>
                  <a:lnTo>
                    <a:pt x="45" y="139"/>
                  </a:lnTo>
                  <a:lnTo>
                    <a:pt x="45" y="135"/>
                  </a:lnTo>
                  <a:lnTo>
                    <a:pt x="50" y="135"/>
                  </a:lnTo>
                  <a:lnTo>
                    <a:pt x="50" y="131"/>
                  </a:lnTo>
                  <a:lnTo>
                    <a:pt x="50" y="127"/>
                  </a:lnTo>
                  <a:lnTo>
                    <a:pt x="54" y="127"/>
                  </a:lnTo>
                  <a:lnTo>
                    <a:pt x="67" y="123"/>
                  </a:lnTo>
                  <a:lnTo>
                    <a:pt x="76" y="119"/>
                  </a:lnTo>
                  <a:lnTo>
                    <a:pt x="81" y="111"/>
                  </a:lnTo>
                  <a:lnTo>
                    <a:pt x="85" y="104"/>
                  </a:lnTo>
                  <a:lnTo>
                    <a:pt x="90" y="96"/>
                  </a:lnTo>
                  <a:lnTo>
                    <a:pt x="94" y="88"/>
                  </a:lnTo>
                  <a:lnTo>
                    <a:pt x="99" y="80"/>
                  </a:lnTo>
                  <a:lnTo>
                    <a:pt x="103" y="72"/>
                  </a:lnTo>
                  <a:lnTo>
                    <a:pt x="108" y="68"/>
                  </a:lnTo>
                  <a:lnTo>
                    <a:pt x="112" y="64"/>
                  </a:lnTo>
                  <a:lnTo>
                    <a:pt x="117" y="64"/>
                  </a:lnTo>
                  <a:lnTo>
                    <a:pt x="121" y="64"/>
                  </a:lnTo>
                  <a:lnTo>
                    <a:pt x="126" y="64"/>
                  </a:lnTo>
                  <a:lnTo>
                    <a:pt x="130" y="64"/>
                  </a:lnTo>
                  <a:lnTo>
                    <a:pt x="135" y="60"/>
                  </a:lnTo>
                  <a:lnTo>
                    <a:pt x="139" y="60"/>
                  </a:lnTo>
                  <a:lnTo>
                    <a:pt x="144" y="56"/>
                  </a:lnTo>
                  <a:lnTo>
                    <a:pt x="144" y="52"/>
                  </a:lnTo>
                  <a:lnTo>
                    <a:pt x="148" y="48"/>
                  </a:lnTo>
                  <a:lnTo>
                    <a:pt x="148" y="44"/>
                  </a:lnTo>
                  <a:lnTo>
                    <a:pt x="153" y="40"/>
                  </a:lnTo>
                  <a:lnTo>
                    <a:pt x="153" y="36"/>
                  </a:lnTo>
                  <a:lnTo>
                    <a:pt x="162" y="32"/>
                  </a:lnTo>
                  <a:lnTo>
                    <a:pt x="166" y="28"/>
                  </a:lnTo>
                  <a:lnTo>
                    <a:pt x="171" y="20"/>
                  </a:lnTo>
                  <a:lnTo>
                    <a:pt x="175" y="16"/>
                  </a:lnTo>
                  <a:lnTo>
                    <a:pt x="184" y="12"/>
                  </a:lnTo>
                  <a:lnTo>
                    <a:pt x="189" y="8"/>
                  </a:lnTo>
                  <a:lnTo>
                    <a:pt x="193" y="8"/>
                  </a:lnTo>
                  <a:lnTo>
                    <a:pt x="202" y="4"/>
                  </a:lnTo>
                  <a:lnTo>
                    <a:pt x="207" y="0"/>
                  </a:lnTo>
                  <a:lnTo>
                    <a:pt x="216" y="4"/>
                  </a:lnTo>
                  <a:lnTo>
                    <a:pt x="216" y="8"/>
                  </a:lnTo>
                  <a:lnTo>
                    <a:pt x="220" y="16"/>
                  </a:lnTo>
                  <a:lnTo>
                    <a:pt x="225" y="24"/>
                  </a:lnTo>
                  <a:lnTo>
                    <a:pt x="225" y="32"/>
                  </a:lnTo>
                  <a:lnTo>
                    <a:pt x="229" y="40"/>
                  </a:lnTo>
                  <a:lnTo>
                    <a:pt x="229" y="48"/>
                  </a:lnTo>
                  <a:lnTo>
                    <a:pt x="234" y="52"/>
                  </a:lnTo>
                  <a:lnTo>
                    <a:pt x="234" y="56"/>
                  </a:lnTo>
                  <a:lnTo>
                    <a:pt x="234" y="60"/>
                  </a:lnTo>
                  <a:lnTo>
                    <a:pt x="238" y="64"/>
                  </a:lnTo>
                  <a:lnTo>
                    <a:pt x="238" y="68"/>
                  </a:lnTo>
                  <a:lnTo>
                    <a:pt x="242" y="68"/>
                  </a:lnTo>
                  <a:lnTo>
                    <a:pt x="242" y="72"/>
                  </a:lnTo>
                  <a:lnTo>
                    <a:pt x="247" y="72"/>
                  </a:lnTo>
                  <a:lnTo>
                    <a:pt x="256" y="72"/>
                  </a:lnTo>
                  <a:lnTo>
                    <a:pt x="269" y="76"/>
                  </a:lnTo>
                  <a:lnTo>
                    <a:pt x="278" y="76"/>
                  </a:lnTo>
                  <a:lnTo>
                    <a:pt x="287" y="80"/>
                  </a:lnTo>
                  <a:lnTo>
                    <a:pt x="296" y="84"/>
                  </a:lnTo>
                  <a:lnTo>
                    <a:pt x="305" y="92"/>
                  </a:lnTo>
                  <a:lnTo>
                    <a:pt x="310" y="100"/>
                  </a:lnTo>
                  <a:lnTo>
                    <a:pt x="319" y="108"/>
                  </a:lnTo>
                  <a:lnTo>
                    <a:pt x="323" y="115"/>
                  </a:lnTo>
                  <a:lnTo>
                    <a:pt x="328" y="123"/>
                  </a:lnTo>
                  <a:lnTo>
                    <a:pt x="337" y="127"/>
                  </a:lnTo>
                  <a:lnTo>
                    <a:pt x="350" y="131"/>
                  </a:lnTo>
                  <a:lnTo>
                    <a:pt x="359" y="135"/>
                  </a:lnTo>
                  <a:lnTo>
                    <a:pt x="373" y="135"/>
                  </a:lnTo>
                  <a:lnTo>
                    <a:pt x="382" y="139"/>
                  </a:lnTo>
                  <a:lnTo>
                    <a:pt x="391" y="139"/>
                  </a:lnTo>
                  <a:lnTo>
                    <a:pt x="395" y="139"/>
                  </a:lnTo>
                  <a:lnTo>
                    <a:pt x="395" y="143"/>
                  </a:lnTo>
                  <a:lnTo>
                    <a:pt x="400" y="143"/>
                  </a:lnTo>
                  <a:lnTo>
                    <a:pt x="400" y="147"/>
                  </a:lnTo>
                  <a:lnTo>
                    <a:pt x="404" y="147"/>
                  </a:lnTo>
                  <a:lnTo>
                    <a:pt x="409" y="147"/>
                  </a:lnTo>
                  <a:lnTo>
                    <a:pt x="422" y="151"/>
                  </a:lnTo>
                  <a:lnTo>
                    <a:pt x="435" y="151"/>
                  </a:lnTo>
                  <a:lnTo>
                    <a:pt x="453" y="151"/>
                  </a:lnTo>
                  <a:lnTo>
                    <a:pt x="467" y="151"/>
                  </a:lnTo>
                  <a:lnTo>
                    <a:pt x="480" y="155"/>
                  </a:lnTo>
                  <a:lnTo>
                    <a:pt x="489" y="159"/>
                  </a:lnTo>
                  <a:lnTo>
                    <a:pt x="498" y="171"/>
                  </a:lnTo>
                  <a:lnTo>
                    <a:pt x="503" y="183"/>
                  </a:lnTo>
                  <a:lnTo>
                    <a:pt x="498" y="199"/>
                  </a:lnTo>
                  <a:lnTo>
                    <a:pt x="498" y="215"/>
                  </a:lnTo>
                  <a:lnTo>
                    <a:pt x="489" y="227"/>
                  </a:lnTo>
                  <a:lnTo>
                    <a:pt x="485" y="242"/>
                  </a:lnTo>
                  <a:lnTo>
                    <a:pt x="471" y="254"/>
                  </a:lnTo>
                  <a:lnTo>
                    <a:pt x="462" y="266"/>
                  </a:lnTo>
                  <a:lnTo>
                    <a:pt x="449" y="278"/>
                  </a:lnTo>
                  <a:lnTo>
                    <a:pt x="435" y="286"/>
                  </a:lnTo>
                  <a:lnTo>
                    <a:pt x="431" y="286"/>
                  </a:lnTo>
                  <a:lnTo>
                    <a:pt x="426" y="286"/>
                  </a:lnTo>
                  <a:lnTo>
                    <a:pt x="422" y="282"/>
                  </a:lnTo>
                  <a:lnTo>
                    <a:pt x="422" y="278"/>
                  </a:lnTo>
                  <a:lnTo>
                    <a:pt x="417" y="278"/>
                  </a:lnTo>
                  <a:lnTo>
                    <a:pt x="413" y="278"/>
                  </a:lnTo>
                  <a:lnTo>
                    <a:pt x="409" y="278"/>
                  </a:lnTo>
                  <a:lnTo>
                    <a:pt x="404" y="278"/>
                  </a:lnTo>
                  <a:lnTo>
                    <a:pt x="404" y="282"/>
                  </a:lnTo>
                  <a:lnTo>
                    <a:pt x="400" y="286"/>
                  </a:lnTo>
                  <a:lnTo>
                    <a:pt x="400" y="290"/>
                  </a:lnTo>
                  <a:lnTo>
                    <a:pt x="400" y="294"/>
                  </a:lnTo>
                  <a:lnTo>
                    <a:pt x="404" y="298"/>
                  </a:lnTo>
                  <a:lnTo>
                    <a:pt x="404" y="302"/>
                  </a:lnTo>
                  <a:lnTo>
                    <a:pt x="409" y="310"/>
                  </a:lnTo>
                  <a:lnTo>
                    <a:pt x="417" y="318"/>
                  </a:lnTo>
                  <a:lnTo>
                    <a:pt x="426" y="326"/>
                  </a:lnTo>
                  <a:lnTo>
                    <a:pt x="435" y="334"/>
                  </a:lnTo>
                  <a:lnTo>
                    <a:pt x="444" y="342"/>
                  </a:lnTo>
                  <a:lnTo>
                    <a:pt x="444" y="350"/>
                  </a:lnTo>
                  <a:lnTo>
                    <a:pt x="444" y="357"/>
                  </a:lnTo>
                  <a:lnTo>
                    <a:pt x="440" y="365"/>
                  </a:lnTo>
                  <a:lnTo>
                    <a:pt x="444" y="369"/>
                  </a:lnTo>
                  <a:lnTo>
                    <a:pt x="449" y="369"/>
                  </a:lnTo>
                  <a:lnTo>
                    <a:pt x="453" y="373"/>
                  </a:lnTo>
                  <a:lnTo>
                    <a:pt x="458" y="377"/>
                  </a:lnTo>
                  <a:lnTo>
                    <a:pt x="458" y="381"/>
                  </a:lnTo>
                  <a:lnTo>
                    <a:pt x="462" y="381"/>
                  </a:lnTo>
                  <a:lnTo>
                    <a:pt x="462" y="393"/>
                  </a:lnTo>
                  <a:lnTo>
                    <a:pt x="467" y="409"/>
                  </a:lnTo>
                  <a:lnTo>
                    <a:pt x="467" y="421"/>
                  </a:lnTo>
                  <a:lnTo>
                    <a:pt x="467" y="433"/>
                  </a:lnTo>
                  <a:lnTo>
                    <a:pt x="467" y="445"/>
                  </a:lnTo>
                  <a:lnTo>
                    <a:pt x="462" y="457"/>
                  </a:lnTo>
                  <a:lnTo>
                    <a:pt x="458" y="469"/>
                  </a:lnTo>
                  <a:lnTo>
                    <a:pt x="449" y="476"/>
                  </a:lnTo>
                  <a:lnTo>
                    <a:pt x="444" y="484"/>
                  </a:lnTo>
                  <a:lnTo>
                    <a:pt x="444" y="492"/>
                  </a:lnTo>
                  <a:lnTo>
                    <a:pt x="449" y="500"/>
                  </a:lnTo>
                  <a:lnTo>
                    <a:pt x="453" y="512"/>
                  </a:lnTo>
                  <a:lnTo>
                    <a:pt x="462" y="524"/>
                  </a:lnTo>
                  <a:lnTo>
                    <a:pt x="467" y="532"/>
                  </a:lnTo>
                  <a:lnTo>
                    <a:pt x="476" y="544"/>
                  </a:lnTo>
                  <a:lnTo>
                    <a:pt x="480" y="552"/>
                  </a:lnTo>
                  <a:lnTo>
                    <a:pt x="489" y="572"/>
                  </a:lnTo>
                  <a:lnTo>
                    <a:pt x="498" y="592"/>
                  </a:lnTo>
                  <a:lnTo>
                    <a:pt x="507" y="611"/>
                  </a:lnTo>
                  <a:lnTo>
                    <a:pt x="516" y="631"/>
                  </a:lnTo>
                  <a:lnTo>
                    <a:pt x="525" y="651"/>
                  </a:lnTo>
                  <a:lnTo>
                    <a:pt x="530" y="671"/>
                  </a:lnTo>
                  <a:lnTo>
                    <a:pt x="534" y="695"/>
                  </a:lnTo>
                  <a:lnTo>
                    <a:pt x="534" y="715"/>
                  </a:lnTo>
                  <a:lnTo>
                    <a:pt x="534" y="722"/>
                  </a:lnTo>
                  <a:lnTo>
                    <a:pt x="539" y="726"/>
                  </a:lnTo>
                  <a:lnTo>
                    <a:pt x="539" y="730"/>
                  </a:lnTo>
                  <a:lnTo>
                    <a:pt x="539" y="734"/>
                  </a:lnTo>
                  <a:lnTo>
                    <a:pt x="543" y="738"/>
                  </a:lnTo>
                  <a:lnTo>
                    <a:pt x="548" y="742"/>
                  </a:lnTo>
                  <a:lnTo>
                    <a:pt x="548" y="746"/>
                  </a:lnTo>
                  <a:lnTo>
                    <a:pt x="552" y="750"/>
                  </a:lnTo>
                  <a:lnTo>
                    <a:pt x="557" y="766"/>
                  </a:lnTo>
                  <a:lnTo>
                    <a:pt x="561" y="778"/>
                  </a:lnTo>
                  <a:lnTo>
                    <a:pt x="561" y="790"/>
                  </a:lnTo>
                  <a:lnTo>
                    <a:pt x="561" y="802"/>
                  </a:lnTo>
                  <a:lnTo>
                    <a:pt x="561" y="818"/>
                  </a:lnTo>
                  <a:lnTo>
                    <a:pt x="561" y="830"/>
                  </a:lnTo>
                  <a:lnTo>
                    <a:pt x="561" y="841"/>
                  </a:lnTo>
                  <a:lnTo>
                    <a:pt x="566" y="857"/>
                  </a:lnTo>
                  <a:lnTo>
                    <a:pt x="570" y="869"/>
                  </a:lnTo>
                  <a:lnTo>
                    <a:pt x="575" y="885"/>
                  </a:lnTo>
                  <a:lnTo>
                    <a:pt x="579" y="897"/>
                  </a:lnTo>
                  <a:lnTo>
                    <a:pt x="584" y="913"/>
                  </a:lnTo>
                  <a:lnTo>
                    <a:pt x="584" y="929"/>
                  </a:lnTo>
                  <a:lnTo>
                    <a:pt x="588" y="941"/>
                  </a:lnTo>
                  <a:lnTo>
                    <a:pt x="592" y="957"/>
                  </a:lnTo>
                  <a:lnTo>
                    <a:pt x="597" y="968"/>
                  </a:lnTo>
                  <a:lnTo>
                    <a:pt x="601" y="980"/>
                  </a:lnTo>
                  <a:lnTo>
                    <a:pt x="610" y="992"/>
                  </a:lnTo>
                  <a:lnTo>
                    <a:pt x="615" y="1000"/>
                  </a:lnTo>
                  <a:lnTo>
                    <a:pt x="624" y="1008"/>
                  </a:lnTo>
                  <a:lnTo>
                    <a:pt x="633" y="1016"/>
                  </a:lnTo>
                  <a:lnTo>
                    <a:pt x="646" y="1024"/>
                  </a:lnTo>
                  <a:lnTo>
                    <a:pt x="655" y="1032"/>
                  </a:lnTo>
                  <a:lnTo>
                    <a:pt x="664" y="1040"/>
                  </a:lnTo>
                  <a:lnTo>
                    <a:pt x="682" y="1060"/>
                  </a:lnTo>
                  <a:lnTo>
                    <a:pt x="691" y="1083"/>
                  </a:lnTo>
                  <a:lnTo>
                    <a:pt x="700" y="1107"/>
                  </a:lnTo>
                  <a:lnTo>
                    <a:pt x="705" y="1131"/>
                  </a:lnTo>
                  <a:lnTo>
                    <a:pt x="705" y="1159"/>
                  </a:lnTo>
                  <a:lnTo>
                    <a:pt x="705" y="1183"/>
                  </a:lnTo>
                  <a:lnTo>
                    <a:pt x="705" y="1210"/>
                  </a:lnTo>
                  <a:lnTo>
                    <a:pt x="705" y="1234"/>
                  </a:lnTo>
                  <a:lnTo>
                    <a:pt x="705" y="1238"/>
                  </a:lnTo>
                  <a:lnTo>
                    <a:pt x="700" y="1242"/>
                  </a:lnTo>
                  <a:lnTo>
                    <a:pt x="696" y="1246"/>
                  </a:lnTo>
                  <a:lnTo>
                    <a:pt x="691" y="1246"/>
                  </a:lnTo>
                  <a:lnTo>
                    <a:pt x="687" y="1246"/>
                  </a:lnTo>
                  <a:lnTo>
                    <a:pt x="678" y="1246"/>
                  </a:lnTo>
                  <a:lnTo>
                    <a:pt x="673" y="1242"/>
                  </a:lnTo>
                  <a:lnTo>
                    <a:pt x="673" y="1238"/>
                  </a:lnTo>
                  <a:lnTo>
                    <a:pt x="673" y="1242"/>
                  </a:lnTo>
                  <a:lnTo>
                    <a:pt x="673" y="1246"/>
                  </a:lnTo>
                  <a:lnTo>
                    <a:pt x="673" y="1250"/>
                  </a:lnTo>
                  <a:lnTo>
                    <a:pt x="669" y="1254"/>
                  </a:lnTo>
                  <a:lnTo>
                    <a:pt x="669" y="1258"/>
                  </a:lnTo>
                  <a:lnTo>
                    <a:pt x="664" y="1258"/>
                  </a:lnTo>
                  <a:lnTo>
                    <a:pt x="660" y="1262"/>
                  </a:lnTo>
                  <a:lnTo>
                    <a:pt x="655" y="1262"/>
                  </a:lnTo>
                  <a:lnTo>
                    <a:pt x="651" y="1262"/>
                  </a:lnTo>
                  <a:lnTo>
                    <a:pt x="642" y="1262"/>
                  </a:lnTo>
                  <a:lnTo>
                    <a:pt x="637" y="1258"/>
                  </a:lnTo>
                  <a:lnTo>
                    <a:pt x="628" y="1258"/>
                  </a:lnTo>
                  <a:lnTo>
                    <a:pt x="624" y="1258"/>
                  </a:lnTo>
                  <a:lnTo>
                    <a:pt x="619" y="1254"/>
                  </a:lnTo>
                  <a:lnTo>
                    <a:pt x="615" y="1250"/>
                  </a:lnTo>
                  <a:lnTo>
                    <a:pt x="610" y="1246"/>
                  </a:lnTo>
                  <a:lnTo>
                    <a:pt x="601" y="1238"/>
                  </a:lnTo>
                  <a:lnTo>
                    <a:pt x="601" y="1226"/>
                  </a:lnTo>
                  <a:lnTo>
                    <a:pt x="597" y="1214"/>
                  </a:lnTo>
                  <a:lnTo>
                    <a:pt x="597" y="1206"/>
                  </a:lnTo>
                  <a:lnTo>
                    <a:pt x="597" y="1195"/>
                  </a:lnTo>
                  <a:lnTo>
                    <a:pt x="597" y="1183"/>
                  </a:lnTo>
                  <a:lnTo>
                    <a:pt x="597" y="1171"/>
                  </a:lnTo>
                  <a:lnTo>
                    <a:pt x="597" y="1159"/>
                  </a:lnTo>
                  <a:lnTo>
                    <a:pt x="584" y="1159"/>
                  </a:lnTo>
                  <a:lnTo>
                    <a:pt x="575" y="1155"/>
                  </a:lnTo>
                  <a:lnTo>
                    <a:pt x="570" y="1151"/>
                  </a:lnTo>
                  <a:lnTo>
                    <a:pt x="566" y="1147"/>
                  </a:lnTo>
                  <a:lnTo>
                    <a:pt x="561" y="1139"/>
                  </a:lnTo>
                  <a:lnTo>
                    <a:pt x="557" y="1127"/>
                  </a:lnTo>
                  <a:lnTo>
                    <a:pt x="557" y="1119"/>
                  </a:lnTo>
                  <a:lnTo>
                    <a:pt x="557" y="1111"/>
                  </a:lnTo>
                  <a:lnTo>
                    <a:pt x="552" y="1119"/>
                  </a:lnTo>
                  <a:lnTo>
                    <a:pt x="548" y="1123"/>
                  </a:lnTo>
                  <a:lnTo>
                    <a:pt x="539" y="1123"/>
                  </a:lnTo>
                  <a:lnTo>
                    <a:pt x="530" y="1119"/>
                  </a:lnTo>
                  <a:lnTo>
                    <a:pt x="516" y="1115"/>
                  </a:lnTo>
                  <a:lnTo>
                    <a:pt x="507" y="1111"/>
                  </a:lnTo>
                  <a:lnTo>
                    <a:pt x="498" y="1111"/>
                  </a:lnTo>
                  <a:lnTo>
                    <a:pt x="494" y="1119"/>
                  </a:lnTo>
                  <a:lnTo>
                    <a:pt x="489" y="1127"/>
                  </a:lnTo>
                  <a:lnTo>
                    <a:pt x="485" y="1139"/>
                  </a:lnTo>
                  <a:lnTo>
                    <a:pt x="480" y="1151"/>
                  </a:lnTo>
                  <a:lnTo>
                    <a:pt x="480" y="1167"/>
                  </a:lnTo>
                  <a:lnTo>
                    <a:pt x="476" y="1179"/>
                  </a:lnTo>
                  <a:lnTo>
                    <a:pt x="471" y="1191"/>
                  </a:lnTo>
                  <a:lnTo>
                    <a:pt x="467" y="1203"/>
                  </a:lnTo>
                  <a:lnTo>
                    <a:pt x="453" y="1210"/>
                  </a:lnTo>
                  <a:lnTo>
                    <a:pt x="453" y="1214"/>
                  </a:lnTo>
                  <a:lnTo>
                    <a:pt x="458" y="1222"/>
                  </a:lnTo>
                  <a:lnTo>
                    <a:pt x="462" y="1234"/>
                  </a:lnTo>
                  <a:lnTo>
                    <a:pt x="471" y="1250"/>
                  </a:lnTo>
                  <a:lnTo>
                    <a:pt x="485" y="1266"/>
                  </a:lnTo>
                  <a:lnTo>
                    <a:pt x="498" y="1282"/>
                  </a:lnTo>
                  <a:lnTo>
                    <a:pt x="512" y="1294"/>
                  </a:lnTo>
                  <a:lnTo>
                    <a:pt x="525" y="1306"/>
                  </a:lnTo>
                  <a:lnTo>
                    <a:pt x="530" y="1310"/>
                  </a:lnTo>
                  <a:lnTo>
                    <a:pt x="534" y="1314"/>
                  </a:lnTo>
                  <a:lnTo>
                    <a:pt x="534" y="1322"/>
                  </a:lnTo>
                  <a:lnTo>
                    <a:pt x="539" y="1325"/>
                  </a:lnTo>
                  <a:lnTo>
                    <a:pt x="539" y="1333"/>
                  </a:lnTo>
                  <a:lnTo>
                    <a:pt x="539" y="1337"/>
                  </a:lnTo>
                  <a:lnTo>
                    <a:pt x="539" y="1345"/>
                  </a:lnTo>
                  <a:lnTo>
                    <a:pt x="539" y="1353"/>
                  </a:lnTo>
                  <a:lnTo>
                    <a:pt x="548" y="1365"/>
                  </a:lnTo>
                  <a:lnTo>
                    <a:pt x="552" y="1377"/>
                  </a:lnTo>
                  <a:lnTo>
                    <a:pt x="566" y="1389"/>
                  </a:lnTo>
                  <a:lnTo>
                    <a:pt x="575" y="1397"/>
                  </a:lnTo>
                  <a:lnTo>
                    <a:pt x="584" y="1409"/>
                  </a:lnTo>
                  <a:lnTo>
                    <a:pt x="597" y="1417"/>
                  </a:lnTo>
                  <a:lnTo>
                    <a:pt x="610" y="1425"/>
                  </a:lnTo>
                  <a:lnTo>
                    <a:pt x="624" y="1437"/>
                  </a:lnTo>
                  <a:lnTo>
                    <a:pt x="628" y="1441"/>
                  </a:lnTo>
                  <a:lnTo>
                    <a:pt x="633" y="1448"/>
                  </a:lnTo>
                  <a:lnTo>
                    <a:pt x="637" y="1460"/>
                  </a:lnTo>
                  <a:lnTo>
                    <a:pt x="637" y="1468"/>
                  </a:lnTo>
                  <a:lnTo>
                    <a:pt x="637" y="1480"/>
                  </a:lnTo>
                  <a:lnTo>
                    <a:pt x="642" y="1488"/>
                  </a:lnTo>
                  <a:lnTo>
                    <a:pt x="642" y="1500"/>
                  </a:lnTo>
                  <a:lnTo>
                    <a:pt x="642" y="1512"/>
                  </a:lnTo>
                  <a:lnTo>
                    <a:pt x="646" y="1516"/>
                  </a:lnTo>
                  <a:lnTo>
                    <a:pt x="651" y="1524"/>
                  </a:lnTo>
                  <a:lnTo>
                    <a:pt x="651" y="1528"/>
                  </a:lnTo>
                  <a:lnTo>
                    <a:pt x="655" y="1536"/>
                  </a:lnTo>
                  <a:lnTo>
                    <a:pt x="660" y="1540"/>
                  </a:lnTo>
                  <a:lnTo>
                    <a:pt x="664" y="1548"/>
                  </a:lnTo>
                  <a:lnTo>
                    <a:pt x="669" y="1556"/>
                  </a:lnTo>
                  <a:lnTo>
                    <a:pt x="673" y="1560"/>
                  </a:lnTo>
                  <a:lnTo>
                    <a:pt x="678" y="1575"/>
                  </a:lnTo>
                  <a:lnTo>
                    <a:pt x="687" y="1583"/>
                  </a:lnTo>
                  <a:lnTo>
                    <a:pt x="700" y="1591"/>
                  </a:lnTo>
                  <a:lnTo>
                    <a:pt x="718" y="1599"/>
                  </a:lnTo>
                  <a:lnTo>
                    <a:pt x="732" y="1599"/>
                  </a:lnTo>
                  <a:lnTo>
                    <a:pt x="750" y="1603"/>
                  </a:lnTo>
                  <a:lnTo>
                    <a:pt x="767" y="1603"/>
                  </a:lnTo>
                  <a:lnTo>
                    <a:pt x="785" y="1599"/>
                  </a:lnTo>
                  <a:lnTo>
                    <a:pt x="785" y="1603"/>
                  </a:lnTo>
                  <a:lnTo>
                    <a:pt x="781" y="1603"/>
                  </a:lnTo>
                  <a:lnTo>
                    <a:pt x="781" y="1607"/>
                  </a:lnTo>
                  <a:lnTo>
                    <a:pt x="776" y="1611"/>
                  </a:lnTo>
                  <a:lnTo>
                    <a:pt x="772" y="1611"/>
                  </a:lnTo>
                  <a:lnTo>
                    <a:pt x="772" y="1615"/>
                  </a:lnTo>
                  <a:lnTo>
                    <a:pt x="759" y="1619"/>
                  </a:lnTo>
                  <a:lnTo>
                    <a:pt x="750" y="1623"/>
                  </a:lnTo>
                  <a:lnTo>
                    <a:pt x="745" y="1631"/>
                  </a:lnTo>
                  <a:lnTo>
                    <a:pt x="736" y="1635"/>
                  </a:lnTo>
                  <a:lnTo>
                    <a:pt x="732" y="1643"/>
                  </a:lnTo>
                  <a:lnTo>
                    <a:pt x="723" y="1647"/>
                  </a:lnTo>
                  <a:lnTo>
                    <a:pt x="714" y="1655"/>
                  </a:lnTo>
                  <a:lnTo>
                    <a:pt x="705" y="1659"/>
                  </a:lnTo>
                  <a:lnTo>
                    <a:pt x="696" y="1663"/>
                  </a:lnTo>
                  <a:lnTo>
                    <a:pt x="691" y="1667"/>
                  </a:lnTo>
                  <a:lnTo>
                    <a:pt x="687" y="1675"/>
                  </a:lnTo>
                  <a:lnTo>
                    <a:pt x="682" y="1679"/>
                  </a:lnTo>
                  <a:lnTo>
                    <a:pt x="678" y="1683"/>
                  </a:lnTo>
                  <a:lnTo>
                    <a:pt x="673" y="1687"/>
                  </a:lnTo>
                  <a:lnTo>
                    <a:pt x="669" y="1690"/>
                  </a:lnTo>
                  <a:lnTo>
                    <a:pt x="660" y="1694"/>
                  </a:lnTo>
                  <a:lnTo>
                    <a:pt x="646" y="1698"/>
                  </a:lnTo>
                  <a:lnTo>
                    <a:pt x="637" y="1698"/>
                  </a:lnTo>
                  <a:lnTo>
                    <a:pt x="628" y="1702"/>
                  </a:lnTo>
                  <a:lnTo>
                    <a:pt x="615" y="1702"/>
                  </a:lnTo>
                  <a:lnTo>
                    <a:pt x="606" y="1702"/>
                  </a:lnTo>
                  <a:lnTo>
                    <a:pt x="597" y="1706"/>
                  </a:lnTo>
                  <a:lnTo>
                    <a:pt x="588" y="1706"/>
                  </a:lnTo>
                  <a:lnTo>
                    <a:pt x="575" y="1710"/>
                  </a:lnTo>
                  <a:lnTo>
                    <a:pt x="566" y="1714"/>
                  </a:lnTo>
                  <a:lnTo>
                    <a:pt x="557" y="1718"/>
                  </a:lnTo>
                  <a:lnTo>
                    <a:pt x="548" y="1726"/>
                  </a:lnTo>
                  <a:lnTo>
                    <a:pt x="539" y="1730"/>
                  </a:lnTo>
                  <a:lnTo>
                    <a:pt x="530" y="1734"/>
                  </a:lnTo>
                  <a:lnTo>
                    <a:pt x="521" y="1738"/>
                  </a:lnTo>
                  <a:lnTo>
                    <a:pt x="512" y="1738"/>
                  </a:lnTo>
                  <a:lnTo>
                    <a:pt x="498" y="1738"/>
                  </a:lnTo>
                  <a:lnTo>
                    <a:pt x="503" y="1738"/>
                  </a:lnTo>
                  <a:lnTo>
                    <a:pt x="503" y="1734"/>
                  </a:lnTo>
                  <a:lnTo>
                    <a:pt x="503" y="1726"/>
                  </a:lnTo>
                  <a:lnTo>
                    <a:pt x="498" y="1718"/>
                  </a:lnTo>
                  <a:lnTo>
                    <a:pt x="498" y="1710"/>
                  </a:lnTo>
                  <a:lnTo>
                    <a:pt x="494" y="1702"/>
                  </a:lnTo>
                  <a:lnTo>
                    <a:pt x="485" y="1698"/>
                  </a:lnTo>
                  <a:lnTo>
                    <a:pt x="476" y="1698"/>
                  </a:lnTo>
                  <a:lnTo>
                    <a:pt x="462" y="1702"/>
                  </a:lnTo>
                  <a:lnTo>
                    <a:pt x="449" y="1702"/>
                  </a:lnTo>
                  <a:lnTo>
                    <a:pt x="440" y="1706"/>
                  </a:lnTo>
                  <a:lnTo>
                    <a:pt x="431" y="1714"/>
                  </a:lnTo>
                  <a:lnTo>
                    <a:pt x="422" y="1718"/>
                  </a:lnTo>
                  <a:lnTo>
                    <a:pt x="413" y="1726"/>
                  </a:lnTo>
                  <a:lnTo>
                    <a:pt x="404" y="1734"/>
                  </a:lnTo>
                  <a:lnTo>
                    <a:pt x="395" y="1746"/>
                  </a:lnTo>
                  <a:lnTo>
                    <a:pt x="382" y="1742"/>
                  </a:lnTo>
                  <a:lnTo>
                    <a:pt x="373" y="1738"/>
                  </a:lnTo>
                  <a:lnTo>
                    <a:pt x="359" y="1738"/>
                  </a:lnTo>
                  <a:lnTo>
                    <a:pt x="346" y="1734"/>
                  </a:lnTo>
                  <a:lnTo>
                    <a:pt x="337" y="1730"/>
                  </a:lnTo>
                  <a:lnTo>
                    <a:pt x="328" y="1730"/>
                  </a:lnTo>
                  <a:lnTo>
                    <a:pt x="319" y="1722"/>
                  </a:lnTo>
                  <a:lnTo>
                    <a:pt x="310" y="1718"/>
                  </a:lnTo>
                  <a:lnTo>
                    <a:pt x="305" y="1718"/>
                  </a:lnTo>
                  <a:lnTo>
                    <a:pt x="305" y="1714"/>
                  </a:lnTo>
                  <a:lnTo>
                    <a:pt x="310" y="1714"/>
                  </a:lnTo>
                  <a:lnTo>
                    <a:pt x="314" y="1714"/>
                  </a:lnTo>
                  <a:lnTo>
                    <a:pt x="319" y="1714"/>
                  </a:lnTo>
                  <a:lnTo>
                    <a:pt x="323" y="1710"/>
                  </a:lnTo>
                  <a:lnTo>
                    <a:pt x="328" y="1710"/>
                  </a:lnTo>
                  <a:lnTo>
                    <a:pt x="337" y="1710"/>
                  </a:lnTo>
                  <a:lnTo>
                    <a:pt x="341" y="1706"/>
                  </a:lnTo>
                  <a:lnTo>
                    <a:pt x="346" y="1706"/>
                  </a:lnTo>
                  <a:lnTo>
                    <a:pt x="350" y="1702"/>
                  </a:lnTo>
                  <a:lnTo>
                    <a:pt x="355" y="1698"/>
                  </a:lnTo>
                  <a:lnTo>
                    <a:pt x="364" y="1694"/>
                  </a:lnTo>
                  <a:lnTo>
                    <a:pt x="368" y="1690"/>
                  </a:lnTo>
                  <a:lnTo>
                    <a:pt x="368" y="1687"/>
                  </a:lnTo>
                  <a:lnTo>
                    <a:pt x="377" y="1679"/>
                  </a:lnTo>
                  <a:lnTo>
                    <a:pt x="382" y="1675"/>
                  </a:lnTo>
                  <a:lnTo>
                    <a:pt x="386" y="1667"/>
                  </a:lnTo>
                  <a:lnTo>
                    <a:pt x="391" y="1659"/>
                  </a:lnTo>
                  <a:lnTo>
                    <a:pt x="391" y="1651"/>
                  </a:lnTo>
                  <a:lnTo>
                    <a:pt x="395" y="1647"/>
                  </a:lnTo>
                  <a:lnTo>
                    <a:pt x="400" y="1639"/>
                  </a:lnTo>
                  <a:lnTo>
                    <a:pt x="400" y="1631"/>
                  </a:lnTo>
                  <a:lnTo>
                    <a:pt x="409" y="1615"/>
                  </a:lnTo>
                  <a:lnTo>
                    <a:pt x="417" y="1595"/>
                  </a:lnTo>
                  <a:lnTo>
                    <a:pt x="426" y="1579"/>
                  </a:lnTo>
                  <a:lnTo>
                    <a:pt x="435" y="1564"/>
                  </a:lnTo>
                  <a:lnTo>
                    <a:pt x="444" y="1548"/>
                  </a:lnTo>
                  <a:lnTo>
                    <a:pt x="453" y="1532"/>
                  </a:lnTo>
                  <a:lnTo>
                    <a:pt x="462" y="1516"/>
                  </a:lnTo>
                  <a:lnTo>
                    <a:pt x="467" y="1496"/>
                  </a:lnTo>
                  <a:lnTo>
                    <a:pt x="476" y="1476"/>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cap="sq" cmpd="sng">
                  <a:solidFill>
                    <a:srgbClr val="000000"/>
                  </a:solidFill>
                  <a:prstDash val="solid"/>
                  <a:miter lim="800000"/>
                  <a:headEnd/>
                  <a:tailEnd/>
                </a14:hiddenLine>
              </a:ext>
            </a:extLst>
          </p:spPr>
          <p:txBody>
            <a:bodyPr/>
            <a:lstStyle/>
            <a:p>
              <a:endParaRPr lang="it-IT"/>
            </a:p>
          </p:txBody>
        </p:sp>
        <p:sp>
          <p:nvSpPr>
            <p:cNvPr id="206887" name="Freeform 60"/>
            <p:cNvSpPr>
              <a:spLocks/>
            </p:cNvSpPr>
            <p:nvPr/>
          </p:nvSpPr>
          <p:spPr bwMode="auto">
            <a:xfrm>
              <a:off x="897" y="2620"/>
              <a:ext cx="147" cy="159"/>
            </a:xfrm>
            <a:custGeom>
              <a:avLst/>
              <a:gdLst>
                <a:gd name="T0" fmla="*/ 0 w 494"/>
                <a:gd name="T1" fmla="*/ 0 h 535"/>
                <a:gd name="T2" fmla="*/ 0 w 494"/>
                <a:gd name="T3" fmla="*/ 0 h 535"/>
                <a:gd name="T4" fmla="*/ 0 w 494"/>
                <a:gd name="T5" fmla="*/ 0 h 535"/>
                <a:gd name="T6" fmla="*/ 0 w 494"/>
                <a:gd name="T7" fmla="*/ 0 h 535"/>
                <a:gd name="T8" fmla="*/ 0 w 494"/>
                <a:gd name="T9" fmla="*/ 0 h 535"/>
                <a:gd name="T10" fmla="*/ 0 w 494"/>
                <a:gd name="T11" fmla="*/ 0 h 535"/>
                <a:gd name="T12" fmla="*/ 0 w 494"/>
                <a:gd name="T13" fmla="*/ 0 h 535"/>
                <a:gd name="T14" fmla="*/ 0 w 494"/>
                <a:gd name="T15" fmla="*/ 0 h 535"/>
                <a:gd name="T16" fmla="*/ 0 w 494"/>
                <a:gd name="T17" fmla="*/ 0 h 535"/>
                <a:gd name="T18" fmla="*/ 0 w 494"/>
                <a:gd name="T19" fmla="*/ 0 h 535"/>
                <a:gd name="T20" fmla="*/ 0 w 494"/>
                <a:gd name="T21" fmla="*/ 0 h 535"/>
                <a:gd name="T22" fmla="*/ 0 w 494"/>
                <a:gd name="T23" fmla="*/ 0 h 535"/>
                <a:gd name="T24" fmla="*/ 0 w 494"/>
                <a:gd name="T25" fmla="*/ 0 h 535"/>
                <a:gd name="T26" fmla="*/ 0 w 494"/>
                <a:gd name="T27" fmla="*/ 0 h 535"/>
                <a:gd name="T28" fmla="*/ 0 w 494"/>
                <a:gd name="T29" fmla="*/ 0 h 535"/>
                <a:gd name="T30" fmla="*/ 0 w 494"/>
                <a:gd name="T31" fmla="*/ 0 h 535"/>
                <a:gd name="T32" fmla="*/ 0 w 494"/>
                <a:gd name="T33" fmla="*/ 0 h 535"/>
                <a:gd name="T34" fmla="*/ 0 w 494"/>
                <a:gd name="T35" fmla="*/ 0 h 535"/>
                <a:gd name="T36" fmla="*/ 0 w 494"/>
                <a:gd name="T37" fmla="*/ 0 h 535"/>
                <a:gd name="T38" fmla="*/ 0 w 494"/>
                <a:gd name="T39" fmla="*/ 0 h 535"/>
                <a:gd name="T40" fmla="*/ 0 w 494"/>
                <a:gd name="T41" fmla="*/ 0 h 535"/>
                <a:gd name="T42" fmla="*/ 0 w 494"/>
                <a:gd name="T43" fmla="*/ 0 h 535"/>
                <a:gd name="T44" fmla="*/ 0 w 494"/>
                <a:gd name="T45" fmla="*/ 0 h 535"/>
                <a:gd name="T46" fmla="*/ 0 w 494"/>
                <a:gd name="T47" fmla="*/ 0 h 535"/>
                <a:gd name="T48" fmla="*/ 0 w 494"/>
                <a:gd name="T49" fmla="*/ 0 h 535"/>
                <a:gd name="T50" fmla="*/ 0 w 494"/>
                <a:gd name="T51" fmla="*/ 0 h 535"/>
                <a:gd name="T52" fmla="*/ 0 w 494"/>
                <a:gd name="T53" fmla="*/ 0 h 535"/>
                <a:gd name="T54" fmla="*/ 0 w 494"/>
                <a:gd name="T55" fmla="*/ 0 h 535"/>
                <a:gd name="T56" fmla="*/ 0 w 494"/>
                <a:gd name="T57" fmla="*/ 0 h 535"/>
                <a:gd name="T58" fmla="*/ 0 w 494"/>
                <a:gd name="T59" fmla="*/ 0 h 535"/>
                <a:gd name="T60" fmla="*/ 0 w 494"/>
                <a:gd name="T61" fmla="*/ 0 h 535"/>
                <a:gd name="T62" fmla="*/ 0 w 494"/>
                <a:gd name="T63" fmla="*/ 0 h 535"/>
                <a:gd name="T64" fmla="*/ 0 w 494"/>
                <a:gd name="T65" fmla="*/ 0 h 535"/>
                <a:gd name="T66" fmla="*/ 0 w 494"/>
                <a:gd name="T67" fmla="*/ 0 h 535"/>
                <a:gd name="T68" fmla="*/ 0 w 494"/>
                <a:gd name="T69" fmla="*/ 0 h 535"/>
                <a:gd name="T70" fmla="*/ 0 w 494"/>
                <a:gd name="T71" fmla="*/ 0 h 535"/>
                <a:gd name="T72" fmla="*/ 0 w 494"/>
                <a:gd name="T73" fmla="*/ 0 h 535"/>
                <a:gd name="T74" fmla="*/ 0 w 494"/>
                <a:gd name="T75" fmla="*/ 0 h 535"/>
                <a:gd name="T76" fmla="*/ 0 w 494"/>
                <a:gd name="T77" fmla="*/ 0 h 535"/>
                <a:gd name="T78" fmla="*/ 0 w 494"/>
                <a:gd name="T79" fmla="*/ 0 h 535"/>
                <a:gd name="T80" fmla="*/ 0 w 494"/>
                <a:gd name="T81" fmla="*/ 0 h 535"/>
                <a:gd name="T82" fmla="*/ 0 w 494"/>
                <a:gd name="T83" fmla="*/ 0 h 535"/>
                <a:gd name="T84" fmla="*/ 0 w 494"/>
                <a:gd name="T85" fmla="*/ 0 h 535"/>
                <a:gd name="T86" fmla="*/ 0 w 494"/>
                <a:gd name="T87" fmla="*/ 0 h 535"/>
                <a:gd name="T88" fmla="*/ 0 w 494"/>
                <a:gd name="T89" fmla="*/ 0 h 535"/>
                <a:gd name="T90" fmla="*/ 0 w 494"/>
                <a:gd name="T91" fmla="*/ 0 h 535"/>
                <a:gd name="T92" fmla="*/ 0 w 494"/>
                <a:gd name="T93" fmla="*/ 0 h 535"/>
                <a:gd name="T94" fmla="*/ 0 w 494"/>
                <a:gd name="T95" fmla="*/ 0 h 535"/>
                <a:gd name="T96" fmla="*/ 0 w 494"/>
                <a:gd name="T97" fmla="*/ 0 h 535"/>
                <a:gd name="T98" fmla="*/ 0 w 494"/>
                <a:gd name="T99" fmla="*/ 0 h 535"/>
                <a:gd name="T100" fmla="*/ 0 w 494"/>
                <a:gd name="T101" fmla="*/ 0 h 535"/>
                <a:gd name="T102" fmla="*/ 0 w 494"/>
                <a:gd name="T103" fmla="*/ 0 h 535"/>
                <a:gd name="T104" fmla="*/ 0 w 494"/>
                <a:gd name="T105" fmla="*/ 0 h 535"/>
                <a:gd name="T106" fmla="*/ 0 w 494"/>
                <a:gd name="T107" fmla="*/ 0 h 535"/>
                <a:gd name="T108" fmla="*/ 0 w 494"/>
                <a:gd name="T109" fmla="*/ 0 h 535"/>
                <a:gd name="T110" fmla="*/ 0 w 494"/>
                <a:gd name="T111" fmla="*/ 0 h 535"/>
                <a:gd name="T112" fmla="*/ 0 w 494"/>
                <a:gd name="T113" fmla="*/ 0 h 535"/>
                <a:gd name="T114" fmla="*/ 0 w 494"/>
                <a:gd name="T115" fmla="*/ 0 h 535"/>
                <a:gd name="T116" fmla="*/ 0 w 494"/>
                <a:gd name="T117" fmla="*/ 0 h 535"/>
                <a:gd name="T118" fmla="*/ 0 w 494"/>
                <a:gd name="T119" fmla="*/ 0 h 5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94" h="535">
                  <a:moveTo>
                    <a:pt x="14" y="12"/>
                  </a:moveTo>
                  <a:lnTo>
                    <a:pt x="36" y="8"/>
                  </a:lnTo>
                  <a:lnTo>
                    <a:pt x="63" y="4"/>
                  </a:lnTo>
                  <a:lnTo>
                    <a:pt x="90" y="0"/>
                  </a:lnTo>
                  <a:lnTo>
                    <a:pt x="112" y="4"/>
                  </a:lnTo>
                  <a:lnTo>
                    <a:pt x="135" y="8"/>
                  </a:lnTo>
                  <a:lnTo>
                    <a:pt x="157" y="12"/>
                  </a:lnTo>
                  <a:lnTo>
                    <a:pt x="180" y="20"/>
                  </a:lnTo>
                  <a:lnTo>
                    <a:pt x="202" y="31"/>
                  </a:lnTo>
                  <a:lnTo>
                    <a:pt x="242" y="55"/>
                  </a:lnTo>
                  <a:lnTo>
                    <a:pt x="278" y="87"/>
                  </a:lnTo>
                  <a:lnTo>
                    <a:pt x="310" y="123"/>
                  </a:lnTo>
                  <a:lnTo>
                    <a:pt x="337" y="162"/>
                  </a:lnTo>
                  <a:lnTo>
                    <a:pt x="350" y="186"/>
                  </a:lnTo>
                  <a:lnTo>
                    <a:pt x="368" y="206"/>
                  </a:lnTo>
                  <a:lnTo>
                    <a:pt x="391" y="226"/>
                  </a:lnTo>
                  <a:lnTo>
                    <a:pt x="408" y="246"/>
                  </a:lnTo>
                  <a:lnTo>
                    <a:pt x="426" y="266"/>
                  </a:lnTo>
                  <a:lnTo>
                    <a:pt x="444" y="285"/>
                  </a:lnTo>
                  <a:lnTo>
                    <a:pt x="453" y="309"/>
                  </a:lnTo>
                  <a:lnTo>
                    <a:pt x="462" y="333"/>
                  </a:lnTo>
                  <a:lnTo>
                    <a:pt x="471" y="357"/>
                  </a:lnTo>
                  <a:lnTo>
                    <a:pt x="476" y="381"/>
                  </a:lnTo>
                  <a:lnTo>
                    <a:pt x="485" y="404"/>
                  </a:lnTo>
                  <a:lnTo>
                    <a:pt x="489" y="424"/>
                  </a:lnTo>
                  <a:lnTo>
                    <a:pt x="494" y="448"/>
                  </a:lnTo>
                  <a:lnTo>
                    <a:pt x="494" y="472"/>
                  </a:lnTo>
                  <a:lnTo>
                    <a:pt x="489" y="492"/>
                  </a:lnTo>
                  <a:lnTo>
                    <a:pt x="480" y="512"/>
                  </a:lnTo>
                  <a:lnTo>
                    <a:pt x="476" y="516"/>
                  </a:lnTo>
                  <a:lnTo>
                    <a:pt x="471" y="519"/>
                  </a:lnTo>
                  <a:lnTo>
                    <a:pt x="467" y="523"/>
                  </a:lnTo>
                  <a:lnTo>
                    <a:pt x="458" y="527"/>
                  </a:lnTo>
                  <a:lnTo>
                    <a:pt x="453" y="531"/>
                  </a:lnTo>
                  <a:lnTo>
                    <a:pt x="444" y="535"/>
                  </a:lnTo>
                  <a:lnTo>
                    <a:pt x="440" y="535"/>
                  </a:lnTo>
                  <a:lnTo>
                    <a:pt x="435" y="531"/>
                  </a:lnTo>
                  <a:lnTo>
                    <a:pt x="426" y="527"/>
                  </a:lnTo>
                  <a:lnTo>
                    <a:pt x="417" y="523"/>
                  </a:lnTo>
                  <a:lnTo>
                    <a:pt x="413" y="519"/>
                  </a:lnTo>
                  <a:lnTo>
                    <a:pt x="404" y="512"/>
                  </a:lnTo>
                  <a:lnTo>
                    <a:pt x="395" y="508"/>
                  </a:lnTo>
                  <a:lnTo>
                    <a:pt x="391" y="500"/>
                  </a:lnTo>
                  <a:lnTo>
                    <a:pt x="391" y="492"/>
                  </a:lnTo>
                  <a:lnTo>
                    <a:pt x="391" y="484"/>
                  </a:lnTo>
                  <a:lnTo>
                    <a:pt x="386" y="492"/>
                  </a:lnTo>
                  <a:lnTo>
                    <a:pt x="382" y="496"/>
                  </a:lnTo>
                  <a:lnTo>
                    <a:pt x="377" y="496"/>
                  </a:lnTo>
                  <a:lnTo>
                    <a:pt x="373" y="496"/>
                  </a:lnTo>
                  <a:lnTo>
                    <a:pt x="359" y="488"/>
                  </a:lnTo>
                  <a:lnTo>
                    <a:pt x="341" y="476"/>
                  </a:lnTo>
                  <a:lnTo>
                    <a:pt x="319" y="464"/>
                  </a:lnTo>
                  <a:lnTo>
                    <a:pt x="301" y="448"/>
                  </a:lnTo>
                  <a:lnTo>
                    <a:pt x="283" y="436"/>
                  </a:lnTo>
                  <a:lnTo>
                    <a:pt x="265" y="428"/>
                  </a:lnTo>
                  <a:lnTo>
                    <a:pt x="265" y="424"/>
                  </a:lnTo>
                  <a:lnTo>
                    <a:pt x="265" y="412"/>
                  </a:lnTo>
                  <a:lnTo>
                    <a:pt x="269" y="400"/>
                  </a:lnTo>
                  <a:lnTo>
                    <a:pt x="269" y="381"/>
                  </a:lnTo>
                  <a:lnTo>
                    <a:pt x="269" y="365"/>
                  </a:lnTo>
                  <a:lnTo>
                    <a:pt x="265" y="345"/>
                  </a:lnTo>
                  <a:lnTo>
                    <a:pt x="260" y="329"/>
                  </a:lnTo>
                  <a:lnTo>
                    <a:pt x="251" y="313"/>
                  </a:lnTo>
                  <a:lnTo>
                    <a:pt x="260" y="325"/>
                  </a:lnTo>
                  <a:lnTo>
                    <a:pt x="265" y="337"/>
                  </a:lnTo>
                  <a:lnTo>
                    <a:pt x="265" y="349"/>
                  </a:lnTo>
                  <a:lnTo>
                    <a:pt x="269" y="361"/>
                  </a:lnTo>
                  <a:lnTo>
                    <a:pt x="269" y="377"/>
                  </a:lnTo>
                  <a:lnTo>
                    <a:pt x="269" y="389"/>
                  </a:lnTo>
                  <a:lnTo>
                    <a:pt x="265" y="400"/>
                  </a:lnTo>
                  <a:lnTo>
                    <a:pt x="265" y="416"/>
                  </a:lnTo>
                  <a:lnTo>
                    <a:pt x="265" y="420"/>
                  </a:lnTo>
                  <a:lnTo>
                    <a:pt x="260" y="428"/>
                  </a:lnTo>
                  <a:lnTo>
                    <a:pt x="251" y="428"/>
                  </a:lnTo>
                  <a:lnTo>
                    <a:pt x="247" y="432"/>
                  </a:lnTo>
                  <a:lnTo>
                    <a:pt x="238" y="432"/>
                  </a:lnTo>
                  <a:lnTo>
                    <a:pt x="229" y="432"/>
                  </a:lnTo>
                  <a:lnTo>
                    <a:pt x="220" y="432"/>
                  </a:lnTo>
                  <a:lnTo>
                    <a:pt x="216" y="428"/>
                  </a:lnTo>
                  <a:lnTo>
                    <a:pt x="211" y="428"/>
                  </a:lnTo>
                  <a:lnTo>
                    <a:pt x="207" y="432"/>
                  </a:lnTo>
                  <a:lnTo>
                    <a:pt x="202" y="432"/>
                  </a:lnTo>
                  <a:lnTo>
                    <a:pt x="202" y="428"/>
                  </a:lnTo>
                  <a:lnTo>
                    <a:pt x="198" y="428"/>
                  </a:lnTo>
                  <a:lnTo>
                    <a:pt x="189" y="424"/>
                  </a:lnTo>
                  <a:lnTo>
                    <a:pt x="180" y="416"/>
                  </a:lnTo>
                  <a:lnTo>
                    <a:pt x="171" y="412"/>
                  </a:lnTo>
                  <a:lnTo>
                    <a:pt x="162" y="408"/>
                  </a:lnTo>
                  <a:lnTo>
                    <a:pt x="153" y="404"/>
                  </a:lnTo>
                  <a:lnTo>
                    <a:pt x="144" y="396"/>
                  </a:lnTo>
                  <a:lnTo>
                    <a:pt x="135" y="393"/>
                  </a:lnTo>
                  <a:lnTo>
                    <a:pt x="126" y="385"/>
                  </a:lnTo>
                  <a:lnTo>
                    <a:pt x="112" y="377"/>
                  </a:lnTo>
                  <a:lnTo>
                    <a:pt x="103" y="369"/>
                  </a:lnTo>
                  <a:lnTo>
                    <a:pt x="90" y="361"/>
                  </a:lnTo>
                  <a:lnTo>
                    <a:pt x="81" y="353"/>
                  </a:lnTo>
                  <a:lnTo>
                    <a:pt x="72" y="345"/>
                  </a:lnTo>
                  <a:lnTo>
                    <a:pt x="58" y="337"/>
                  </a:lnTo>
                  <a:lnTo>
                    <a:pt x="49" y="329"/>
                  </a:lnTo>
                  <a:lnTo>
                    <a:pt x="36" y="321"/>
                  </a:lnTo>
                  <a:lnTo>
                    <a:pt x="32" y="321"/>
                  </a:lnTo>
                  <a:lnTo>
                    <a:pt x="27" y="317"/>
                  </a:lnTo>
                  <a:lnTo>
                    <a:pt x="23" y="317"/>
                  </a:lnTo>
                  <a:lnTo>
                    <a:pt x="18" y="317"/>
                  </a:lnTo>
                  <a:lnTo>
                    <a:pt x="14" y="313"/>
                  </a:lnTo>
                  <a:lnTo>
                    <a:pt x="9" y="313"/>
                  </a:lnTo>
                  <a:lnTo>
                    <a:pt x="5" y="309"/>
                  </a:lnTo>
                  <a:lnTo>
                    <a:pt x="5" y="305"/>
                  </a:lnTo>
                  <a:lnTo>
                    <a:pt x="0" y="293"/>
                  </a:lnTo>
                  <a:lnTo>
                    <a:pt x="0" y="270"/>
                  </a:lnTo>
                  <a:lnTo>
                    <a:pt x="5" y="238"/>
                  </a:lnTo>
                  <a:lnTo>
                    <a:pt x="9" y="202"/>
                  </a:lnTo>
                  <a:lnTo>
                    <a:pt x="9" y="158"/>
                  </a:lnTo>
                  <a:lnTo>
                    <a:pt x="9" y="115"/>
                  </a:lnTo>
                  <a:lnTo>
                    <a:pt x="9" y="75"/>
                  </a:lnTo>
                  <a:lnTo>
                    <a:pt x="5" y="39"/>
                  </a:lnTo>
                  <a:lnTo>
                    <a:pt x="14" y="12"/>
                  </a:lnTo>
                  <a:close/>
                </a:path>
              </a:pathLst>
            </a:custGeom>
            <a:solidFill>
              <a:schemeClr val="folHlink"/>
            </a:solidFill>
            <a:ln w="6350" cmpd="sng">
              <a:solidFill>
                <a:srgbClr val="000000"/>
              </a:solidFill>
              <a:round/>
              <a:headEnd/>
              <a:tailEnd/>
            </a:ln>
          </p:spPr>
          <p:txBody>
            <a:bodyPr/>
            <a:lstStyle/>
            <a:p>
              <a:endParaRPr lang="it-IT"/>
            </a:p>
          </p:txBody>
        </p:sp>
        <p:sp>
          <p:nvSpPr>
            <p:cNvPr id="206888" name="Freeform 61"/>
            <p:cNvSpPr>
              <a:spLocks/>
            </p:cNvSpPr>
            <p:nvPr/>
          </p:nvSpPr>
          <p:spPr bwMode="auto">
            <a:xfrm>
              <a:off x="897" y="2620"/>
              <a:ext cx="147" cy="159"/>
            </a:xfrm>
            <a:custGeom>
              <a:avLst/>
              <a:gdLst>
                <a:gd name="T0" fmla="*/ 0 w 494"/>
                <a:gd name="T1" fmla="*/ 0 h 535"/>
                <a:gd name="T2" fmla="*/ 0 w 494"/>
                <a:gd name="T3" fmla="*/ 0 h 535"/>
                <a:gd name="T4" fmla="*/ 0 w 494"/>
                <a:gd name="T5" fmla="*/ 0 h 535"/>
                <a:gd name="T6" fmla="*/ 0 w 494"/>
                <a:gd name="T7" fmla="*/ 0 h 535"/>
                <a:gd name="T8" fmla="*/ 0 w 494"/>
                <a:gd name="T9" fmla="*/ 0 h 535"/>
                <a:gd name="T10" fmla="*/ 0 w 494"/>
                <a:gd name="T11" fmla="*/ 0 h 535"/>
                <a:gd name="T12" fmla="*/ 0 w 494"/>
                <a:gd name="T13" fmla="*/ 0 h 535"/>
                <a:gd name="T14" fmla="*/ 0 w 494"/>
                <a:gd name="T15" fmla="*/ 0 h 535"/>
                <a:gd name="T16" fmla="*/ 0 w 494"/>
                <a:gd name="T17" fmla="*/ 0 h 535"/>
                <a:gd name="T18" fmla="*/ 0 w 494"/>
                <a:gd name="T19" fmla="*/ 0 h 535"/>
                <a:gd name="T20" fmla="*/ 0 w 494"/>
                <a:gd name="T21" fmla="*/ 0 h 535"/>
                <a:gd name="T22" fmla="*/ 0 w 494"/>
                <a:gd name="T23" fmla="*/ 0 h 535"/>
                <a:gd name="T24" fmla="*/ 0 w 494"/>
                <a:gd name="T25" fmla="*/ 0 h 535"/>
                <a:gd name="T26" fmla="*/ 0 w 494"/>
                <a:gd name="T27" fmla="*/ 0 h 535"/>
                <a:gd name="T28" fmla="*/ 0 w 494"/>
                <a:gd name="T29" fmla="*/ 0 h 535"/>
                <a:gd name="T30" fmla="*/ 0 w 494"/>
                <a:gd name="T31" fmla="*/ 0 h 535"/>
                <a:gd name="T32" fmla="*/ 0 w 494"/>
                <a:gd name="T33" fmla="*/ 0 h 535"/>
                <a:gd name="T34" fmla="*/ 0 w 494"/>
                <a:gd name="T35" fmla="*/ 0 h 535"/>
                <a:gd name="T36" fmla="*/ 0 w 494"/>
                <a:gd name="T37" fmla="*/ 0 h 535"/>
                <a:gd name="T38" fmla="*/ 0 w 494"/>
                <a:gd name="T39" fmla="*/ 0 h 535"/>
                <a:gd name="T40" fmla="*/ 0 w 494"/>
                <a:gd name="T41" fmla="*/ 0 h 535"/>
                <a:gd name="T42" fmla="*/ 0 w 494"/>
                <a:gd name="T43" fmla="*/ 0 h 535"/>
                <a:gd name="T44" fmla="*/ 0 w 494"/>
                <a:gd name="T45" fmla="*/ 0 h 535"/>
                <a:gd name="T46" fmla="*/ 0 w 494"/>
                <a:gd name="T47" fmla="*/ 0 h 535"/>
                <a:gd name="T48" fmla="*/ 0 w 494"/>
                <a:gd name="T49" fmla="*/ 0 h 535"/>
                <a:gd name="T50" fmla="*/ 0 w 494"/>
                <a:gd name="T51" fmla="*/ 0 h 535"/>
                <a:gd name="T52" fmla="*/ 0 w 494"/>
                <a:gd name="T53" fmla="*/ 0 h 535"/>
                <a:gd name="T54" fmla="*/ 0 w 494"/>
                <a:gd name="T55" fmla="*/ 0 h 535"/>
                <a:gd name="T56" fmla="*/ 0 w 494"/>
                <a:gd name="T57" fmla="*/ 0 h 535"/>
                <a:gd name="T58" fmla="*/ 0 w 494"/>
                <a:gd name="T59" fmla="*/ 0 h 535"/>
                <a:gd name="T60" fmla="*/ 0 w 494"/>
                <a:gd name="T61" fmla="*/ 0 h 535"/>
                <a:gd name="T62" fmla="*/ 0 w 494"/>
                <a:gd name="T63" fmla="*/ 0 h 535"/>
                <a:gd name="T64" fmla="*/ 0 w 494"/>
                <a:gd name="T65" fmla="*/ 0 h 535"/>
                <a:gd name="T66" fmla="*/ 0 w 494"/>
                <a:gd name="T67" fmla="*/ 0 h 535"/>
                <a:gd name="T68" fmla="*/ 0 w 494"/>
                <a:gd name="T69" fmla="*/ 0 h 535"/>
                <a:gd name="T70" fmla="*/ 0 w 494"/>
                <a:gd name="T71" fmla="*/ 0 h 535"/>
                <a:gd name="T72" fmla="*/ 0 w 494"/>
                <a:gd name="T73" fmla="*/ 0 h 535"/>
                <a:gd name="T74" fmla="*/ 0 w 494"/>
                <a:gd name="T75" fmla="*/ 0 h 535"/>
                <a:gd name="T76" fmla="*/ 0 w 494"/>
                <a:gd name="T77" fmla="*/ 0 h 535"/>
                <a:gd name="T78" fmla="*/ 0 w 494"/>
                <a:gd name="T79" fmla="*/ 0 h 535"/>
                <a:gd name="T80" fmla="*/ 0 w 494"/>
                <a:gd name="T81" fmla="*/ 0 h 535"/>
                <a:gd name="T82" fmla="*/ 0 w 494"/>
                <a:gd name="T83" fmla="*/ 0 h 535"/>
                <a:gd name="T84" fmla="*/ 0 w 494"/>
                <a:gd name="T85" fmla="*/ 0 h 535"/>
                <a:gd name="T86" fmla="*/ 0 w 494"/>
                <a:gd name="T87" fmla="*/ 0 h 535"/>
                <a:gd name="T88" fmla="*/ 0 w 494"/>
                <a:gd name="T89" fmla="*/ 0 h 535"/>
                <a:gd name="T90" fmla="*/ 0 w 494"/>
                <a:gd name="T91" fmla="*/ 0 h 535"/>
                <a:gd name="T92" fmla="*/ 0 w 494"/>
                <a:gd name="T93" fmla="*/ 0 h 535"/>
                <a:gd name="T94" fmla="*/ 0 w 494"/>
                <a:gd name="T95" fmla="*/ 0 h 535"/>
                <a:gd name="T96" fmla="*/ 0 w 494"/>
                <a:gd name="T97" fmla="*/ 0 h 535"/>
                <a:gd name="T98" fmla="*/ 0 w 494"/>
                <a:gd name="T99" fmla="*/ 0 h 535"/>
                <a:gd name="T100" fmla="*/ 0 w 494"/>
                <a:gd name="T101" fmla="*/ 0 h 535"/>
                <a:gd name="T102" fmla="*/ 0 w 494"/>
                <a:gd name="T103" fmla="*/ 0 h 535"/>
                <a:gd name="T104" fmla="*/ 0 w 494"/>
                <a:gd name="T105" fmla="*/ 0 h 535"/>
                <a:gd name="T106" fmla="*/ 0 w 494"/>
                <a:gd name="T107" fmla="*/ 0 h 535"/>
                <a:gd name="T108" fmla="*/ 0 w 494"/>
                <a:gd name="T109" fmla="*/ 0 h 535"/>
                <a:gd name="T110" fmla="*/ 0 w 494"/>
                <a:gd name="T111" fmla="*/ 0 h 535"/>
                <a:gd name="T112" fmla="*/ 0 w 494"/>
                <a:gd name="T113" fmla="*/ 0 h 535"/>
                <a:gd name="T114" fmla="*/ 0 w 494"/>
                <a:gd name="T115" fmla="*/ 0 h 5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4" h="535">
                  <a:moveTo>
                    <a:pt x="14" y="12"/>
                  </a:moveTo>
                  <a:lnTo>
                    <a:pt x="36" y="8"/>
                  </a:lnTo>
                  <a:lnTo>
                    <a:pt x="63" y="4"/>
                  </a:lnTo>
                  <a:lnTo>
                    <a:pt x="90" y="0"/>
                  </a:lnTo>
                  <a:lnTo>
                    <a:pt x="112" y="4"/>
                  </a:lnTo>
                  <a:lnTo>
                    <a:pt x="135" y="8"/>
                  </a:lnTo>
                  <a:lnTo>
                    <a:pt x="157" y="12"/>
                  </a:lnTo>
                  <a:lnTo>
                    <a:pt x="180" y="20"/>
                  </a:lnTo>
                  <a:lnTo>
                    <a:pt x="202" y="31"/>
                  </a:lnTo>
                  <a:lnTo>
                    <a:pt x="242" y="55"/>
                  </a:lnTo>
                  <a:lnTo>
                    <a:pt x="278" y="87"/>
                  </a:lnTo>
                  <a:lnTo>
                    <a:pt x="310" y="123"/>
                  </a:lnTo>
                  <a:lnTo>
                    <a:pt x="337" y="162"/>
                  </a:lnTo>
                  <a:lnTo>
                    <a:pt x="350" y="186"/>
                  </a:lnTo>
                  <a:lnTo>
                    <a:pt x="368" y="206"/>
                  </a:lnTo>
                  <a:lnTo>
                    <a:pt x="391" y="226"/>
                  </a:lnTo>
                  <a:lnTo>
                    <a:pt x="408" y="246"/>
                  </a:lnTo>
                  <a:lnTo>
                    <a:pt x="426" y="266"/>
                  </a:lnTo>
                  <a:lnTo>
                    <a:pt x="444" y="285"/>
                  </a:lnTo>
                  <a:lnTo>
                    <a:pt x="453" y="309"/>
                  </a:lnTo>
                  <a:lnTo>
                    <a:pt x="462" y="333"/>
                  </a:lnTo>
                  <a:lnTo>
                    <a:pt x="471" y="357"/>
                  </a:lnTo>
                  <a:lnTo>
                    <a:pt x="476" y="381"/>
                  </a:lnTo>
                  <a:lnTo>
                    <a:pt x="485" y="404"/>
                  </a:lnTo>
                  <a:lnTo>
                    <a:pt x="489" y="424"/>
                  </a:lnTo>
                  <a:lnTo>
                    <a:pt x="494" y="448"/>
                  </a:lnTo>
                  <a:lnTo>
                    <a:pt x="494" y="472"/>
                  </a:lnTo>
                  <a:lnTo>
                    <a:pt x="489" y="492"/>
                  </a:lnTo>
                  <a:lnTo>
                    <a:pt x="480" y="512"/>
                  </a:lnTo>
                  <a:lnTo>
                    <a:pt x="476" y="516"/>
                  </a:lnTo>
                  <a:lnTo>
                    <a:pt x="471" y="519"/>
                  </a:lnTo>
                  <a:lnTo>
                    <a:pt x="467" y="523"/>
                  </a:lnTo>
                  <a:lnTo>
                    <a:pt x="458" y="527"/>
                  </a:lnTo>
                  <a:lnTo>
                    <a:pt x="453" y="531"/>
                  </a:lnTo>
                  <a:lnTo>
                    <a:pt x="444" y="535"/>
                  </a:lnTo>
                  <a:lnTo>
                    <a:pt x="440" y="535"/>
                  </a:lnTo>
                  <a:lnTo>
                    <a:pt x="435" y="531"/>
                  </a:lnTo>
                  <a:lnTo>
                    <a:pt x="426" y="527"/>
                  </a:lnTo>
                  <a:lnTo>
                    <a:pt x="417" y="523"/>
                  </a:lnTo>
                  <a:lnTo>
                    <a:pt x="413" y="519"/>
                  </a:lnTo>
                  <a:lnTo>
                    <a:pt x="404" y="512"/>
                  </a:lnTo>
                  <a:lnTo>
                    <a:pt x="395" y="508"/>
                  </a:lnTo>
                  <a:lnTo>
                    <a:pt x="391" y="500"/>
                  </a:lnTo>
                  <a:lnTo>
                    <a:pt x="391" y="492"/>
                  </a:lnTo>
                  <a:lnTo>
                    <a:pt x="391" y="484"/>
                  </a:lnTo>
                  <a:lnTo>
                    <a:pt x="386" y="492"/>
                  </a:lnTo>
                  <a:lnTo>
                    <a:pt x="382" y="496"/>
                  </a:lnTo>
                  <a:lnTo>
                    <a:pt x="377" y="496"/>
                  </a:lnTo>
                  <a:lnTo>
                    <a:pt x="373" y="496"/>
                  </a:lnTo>
                  <a:lnTo>
                    <a:pt x="359" y="488"/>
                  </a:lnTo>
                  <a:lnTo>
                    <a:pt x="341" y="476"/>
                  </a:lnTo>
                  <a:lnTo>
                    <a:pt x="319" y="464"/>
                  </a:lnTo>
                  <a:lnTo>
                    <a:pt x="301" y="448"/>
                  </a:lnTo>
                  <a:lnTo>
                    <a:pt x="283" y="436"/>
                  </a:lnTo>
                  <a:lnTo>
                    <a:pt x="265" y="428"/>
                  </a:lnTo>
                  <a:lnTo>
                    <a:pt x="265" y="424"/>
                  </a:lnTo>
                  <a:lnTo>
                    <a:pt x="265" y="412"/>
                  </a:lnTo>
                  <a:lnTo>
                    <a:pt x="269" y="400"/>
                  </a:lnTo>
                  <a:lnTo>
                    <a:pt x="269" y="381"/>
                  </a:lnTo>
                  <a:lnTo>
                    <a:pt x="269" y="365"/>
                  </a:lnTo>
                  <a:lnTo>
                    <a:pt x="265" y="345"/>
                  </a:lnTo>
                  <a:lnTo>
                    <a:pt x="260" y="329"/>
                  </a:lnTo>
                  <a:lnTo>
                    <a:pt x="251" y="313"/>
                  </a:lnTo>
                  <a:lnTo>
                    <a:pt x="260" y="325"/>
                  </a:lnTo>
                  <a:lnTo>
                    <a:pt x="265" y="337"/>
                  </a:lnTo>
                  <a:lnTo>
                    <a:pt x="265" y="349"/>
                  </a:lnTo>
                  <a:lnTo>
                    <a:pt x="269" y="361"/>
                  </a:lnTo>
                  <a:lnTo>
                    <a:pt x="269" y="377"/>
                  </a:lnTo>
                  <a:lnTo>
                    <a:pt x="269" y="389"/>
                  </a:lnTo>
                  <a:lnTo>
                    <a:pt x="265" y="400"/>
                  </a:lnTo>
                  <a:lnTo>
                    <a:pt x="265" y="416"/>
                  </a:lnTo>
                  <a:lnTo>
                    <a:pt x="265" y="420"/>
                  </a:lnTo>
                  <a:lnTo>
                    <a:pt x="260" y="428"/>
                  </a:lnTo>
                  <a:lnTo>
                    <a:pt x="251" y="428"/>
                  </a:lnTo>
                  <a:lnTo>
                    <a:pt x="247" y="432"/>
                  </a:lnTo>
                  <a:lnTo>
                    <a:pt x="238" y="432"/>
                  </a:lnTo>
                  <a:lnTo>
                    <a:pt x="229" y="432"/>
                  </a:lnTo>
                  <a:lnTo>
                    <a:pt x="220" y="432"/>
                  </a:lnTo>
                  <a:lnTo>
                    <a:pt x="216" y="428"/>
                  </a:lnTo>
                  <a:lnTo>
                    <a:pt x="211" y="428"/>
                  </a:lnTo>
                  <a:lnTo>
                    <a:pt x="207" y="432"/>
                  </a:lnTo>
                  <a:lnTo>
                    <a:pt x="202" y="432"/>
                  </a:lnTo>
                  <a:lnTo>
                    <a:pt x="202" y="428"/>
                  </a:lnTo>
                  <a:lnTo>
                    <a:pt x="198" y="428"/>
                  </a:lnTo>
                  <a:lnTo>
                    <a:pt x="189" y="424"/>
                  </a:lnTo>
                  <a:lnTo>
                    <a:pt x="180" y="416"/>
                  </a:lnTo>
                  <a:lnTo>
                    <a:pt x="171" y="412"/>
                  </a:lnTo>
                  <a:lnTo>
                    <a:pt x="162" y="408"/>
                  </a:lnTo>
                  <a:lnTo>
                    <a:pt x="153" y="404"/>
                  </a:lnTo>
                  <a:lnTo>
                    <a:pt x="144" y="396"/>
                  </a:lnTo>
                  <a:lnTo>
                    <a:pt x="135" y="393"/>
                  </a:lnTo>
                  <a:lnTo>
                    <a:pt x="126" y="385"/>
                  </a:lnTo>
                  <a:lnTo>
                    <a:pt x="112" y="377"/>
                  </a:lnTo>
                  <a:lnTo>
                    <a:pt x="103" y="369"/>
                  </a:lnTo>
                  <a:lnTo>
                    <a:pt x="90" y="361"/>
                  </a:lnTo>
                  <a:lnTo>
                    <a:pt x="81" y="353"/>
                  </a:lnTo>
                  <a:lnTo>
                    <a:pt x="72" y="345"/>
                  </a:lnTo>
                  <a:lnTo>
                    <a:pt x="58" y="337"/>
                  </a:lnTo>
                  <a:lnTo>
                    <a:pt x="49" y="329"/>
                  </a:lnTo>
                  <a:lnTo>
                    <a:pt x="36" y="321"/>
                  </a:lnTo>
                  <a:lnTo>
                    <a:pt x="32" y="321"/>
                  </a:lnTo>
                  <a:lnTo>
                    <a:pt x="27" y="317"/>
                  </a:lnTo>
                  <a:lnTo>
                    <a:pt x="23" y="317"/>
                  </a:lnTo>
                  <a:lnTo>
                    <a:pt x="18" y="317"/>
                  </a:lnTo>
                  <a:lnTo>
                    <a:pt x="14" y="313"/>
                  </a:lnTo>
                  <a:lnTo>
                    <a:pt x="9" y="313"/>
                  </a:lnTo>
                  <a:lnTo>
                    <a:pt x="5" y="309"/>
                  </a:lnTo>
                  <a:lnTo>
                    <a:pt x="5" y="305"/>
                  </a:lnTo>
                  <a:lnTo>
                    <a:pt x="0" y="293"/>
                  </a:lnTo>
                  <a:lnTo>
                    <a:pt x="0" y="270"/>
                  </a:lnTo>
                  <a:lnTo>
                    <a:pt x="5" y="238"/>
                  </a:lnTo>
                  <a:lnTo>
                    <a:pt x="9" y="202"/>
                  </a:lnTo>
                  <a:lnTo>
                    <a:pt x="9" y="158"/>
                  </a:lnTo>
                  <a:lnTo>
                    <a:pt x="9" y="115"/>
                  </a:lnTo>
                  <a:lnTo>
                    <a:pt x="9" y="75"/>
                  </a:lnTo>
                  <a:lnTo>
                    <a:pt x="5" y="39"/>
                  </a:lnTo>
                  <a:lnTo>
                    <a:pt x="14" y="12"/>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889" name="Freeform 62"/>
            <p:cNvSpPr>
              <a:spLocks/>
            </p:cNvSpPr>
            <p:nvPr/>
          </p:nvSpPr>
          <p:spPr bwMode="auto">
            <a:xfrm>
              <a:off x="890" y="2684"/>
              <a:ext cx="98" cy="542"/>
            </a:xfrm>
            <a:custGeom>
              <a:avLst/>
              <a:gdLst>
                <a:gd name="T0" fmla="*/ 0 w 327"/>
                <a:gd name="T1" fmla="*/ 0 h 1817"/>
                <a:gd name="T2" fmla="*/ 0 w 327"/>
                <a:gd name="T3" fmla="*/ 0 h 1817"/>
                <a:gd name="T4" fmla="*/ 0 w 327"/>
                <a:gd name="T5" fmla="*/ 0 h 1817"/>
                <a:gd name="T6" fmla="*/ 0 w 327"/>
                <a:gd name="T7" fmla="*/ 0 h 1817"/>
                <a:gd name="T8" fmla="*/ 0 w 327"/>
                <a:gd name="T9" fmla="*/ 0 h 1817"/>
                <a:gd name="T10" fmla="*/ 0 w 327"/>
                <a:gd name="T11" fmla="*/ 0 h 1817"/>
                <a:gd name="T12" fmla="*/ 0 w 327"/>
                <a:gd name="T13" fmla="*/ 0 h 1817"/>
                <a:gd name="T14" fmla="*/ 0 w 327"/>
                <a:gd name="T15" fmla="*/ 0 h 1817"/>
                <a:gd name="T16" fmla="*/ 0 w 327"/>
                <a:gd name="T17" fmla="*/ 0 h 1817"/>
                <a:gd name="T18" fmla="*/ 0 w 327"/>
                <a:gd name="T19" fmla="*/ 0 h 1817"/>
                <a:gd name="T20" fmla="*/ 0 w 327"/>
                <a:gd name="T21" fmla="*/ 0 h 1817"/>
                <a:gd name="T22" fmla="*/ 0 w 327"/>
                <a:gd name="T23" fmla="*/ 0 h 1817"/>
                <a:gd name="T24" fmla="*/ 0 w 327"/>
                <a:gd name="T25" fmla="*/ 0 h 1817"/>
                <a:gd name="T26" fmla="*/ 0 w 327"/>
                <a:gd name="T27" fmla="*/ 0 h 1817"/>
                <a:gd name="T28" fmla="*/ 0 w 327"/>
                <a:gd name="T29" fmla="*/ 0 h 1817"/>
                <a:gd name="T30" fmla="*/ 0 w 327"/>
                <a:gd name="T31" fmla="*/ 0 h 1817"/>
                <a:gd name="T32" fmla="*/ 0 w 327"/>
                <a:gd name="T33" fmla="*/ 0 h 1817"/>
                <a:gd name="T34" fmla="*/ 0 w 327"/>
                <a:gd name="T35" fmla="*/ 0 h 1817"/>
                <a:gd name="T36" fmla="*/ 0 w 327"/>
                <a:gd name="T37" fmla="*/ 0 h 1817"/>
                <a:gd name="T38" fmla="*/ 0 w 327"/>
                <a:gd name="T39" fmla="*/ 0 h 1817"/>
                <a:gd name="T40" fmla="*/ 0 w 327"/>
                <a:gd name="T41" fmla="*/ 0 h 1817"/>
                <a:gd name="T42" fmla="*/ 0 w 327"/>
                <a:gd name="T43" fmla="*/ 0 h 1817"/>
                <a:gd name="T44" fmla="*/ 0 w 327"/>
                <a:gd name="T45" fmla="*/ 0 h 1817"/>
                <a:gd name="T46" fmla="*/ 0 w 327"/>
                <a:gd name="T47" fmla="*/ 0 h 1817"/>
                <a:gd name="T48" fmla="*/ 0 w 327"/>
                <a:gd name="T49" fmla="*/ 0 h 1817"/>
                <a:gd name="T50" fmla="*/ 0 w 327"/>
                <a:gd name="T51" fmla="*/ 0 h 1817"/>
                <a:gd name="T52" fmla="*/ 0 w 327"/>
                <a:gd name="T53" fmla="*/ 0 h 1817"/>
                <a:gd name="T54" fmla="*/ 0 w 327"/>
                <a:gd name="T55" fmla="*/ 0 h 1817"/>
                <a:gd name="T56" fmla="*/ 0 w 327"/>
                <a:gd name="T57" fmla="*/ 0 h 1817"/>
                <a:gd name="T58" fmla="*/ 0 w 327"/>
                <a:gd name="T59" fmla="*/ 0 h 1817"/>
                <a:gd name="T60" fmla="*/ 0 w 327"/>
                <a:gd name="T61" fmla="*/ 0 h 1817"/>
                <a:gd name="T62" fmla="*/ 0 w 327"/>
                <a:gd name="T63" fmla="*/ 0 h 1817"/>
                <a:gd name="T64" fmla="*/ 0 w 327"/>
                <a:gd name="T65" fmla="*/ 0 h 1817"/>
                <a:gd name="T66" fmla="*/ 0 w 327"/>
                <a:gd name="T67" fmla="*/ 0 h 1817"/>
                <a:gd name="T68" fmla="*/ 0 w 327"/>
                <a:gd name="T69" fmla="*/ 0 h 1817"/>
                <a:gd name="T70" fmla="*/ 0 w 327"/>
                <a:gd name="T71" fmla="*/ 0 h 1817"/>
                <a:gd name="T72" fmla="*/ 0 w 327"/>
                <a:gd name="T73" fmla="*/ 0 h 1817"/>
                <a:gd name="T74" fmla="*/ 0 w 327"/>
                <a:gd name="T75" fmla="*/ 0 h 1817"/>
                <a:gd name="T76" fmla="*/ 0 w 327"/>
                <a:gd name="T77" fmla="*/ 0 h 1817"/>
                <a:gd name="T78" fmla="*/ 0 w 327"/>
                <a:gd name="T79" fmla="*/ 0 h 1817"/>
                <a:gd name="T80" fmla="*/ 0 w 327"/>
                <a:gd name="T81" fmla="*/ 0 h 1817"/>
                <a:gd name="T82" fmla="*/ 0 w 327"/>
                <a:gd name="T83" fmla="*/ 0 h 1817"/>
                <a:gd name="T84" fmla="*/ 0 w 327"/>
                <a:gd name="T85" fmla="*/ 0 h 1817"/>
                <a:gd name="T86" fmla="*/ 0 w 327"/>
                <a:gd name="T87" fmla="*/ 0 h 1817"/>
                <a:gd name="T88" fmla="*/ 0 w 327"/>
                <a:gd name="T89" fmla="*/ 0 h 1817"/>
                <a:gd name="T90" fmla="*/ 0 w 327"/>
                <a:gd name="T91" fmla="*/ 0 h 1817"/>
                <a:gd name="T92" fmla="*/ 0 w 327"/>
                <a:gd name="T93" fmla="*/ 0 h 1817"/>
                <a:gd name="T94" fmla="*/ 0 w 327"/>
                <a:gd name="T95" fmla="*/ 0 h 1817"/>
                <a:gd name="T96" fmla="*/ 0 w 327"/>
                <a:gd name="T97" fmla="*/ 0 h 18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7" h="1817">
                  <a:moveTo>
                    <a:pt x="314" y="1730"/>
                  </a:moveTo>
                  <a:lnTo>
                    <a:pt x="309" y="1734"/>
                  </a:lnTo>
                  <a:lnTo>
                    <a:pt x="309" y="1738"/>
                  </a:lnTo>
                  <a:lnTo>
                    <a:pt x="305" y="1742"/>
                  </a:lnTo>
                  <a:lnTo>
                    <a:pt x="300" y="1750"/>
                  </a:lnTo>
                  <a:lnTo>
                    <a:pt x="296" y="1754"/>
                  </a:lnTo>
                  <a:lnTo>
                    <a:pt x="296" y="1761"/>
                  </a:lnTo>
                  <a:lnTo>
                    <a:pt x="291" y="1765"/>
                  </a:lnTo>
                  <a:lnTo>
                    <a:pt x="291" y="1769"/>
                  </a:lnTo>
                  <a:lnTo>
                    <a:pt x="282" y="1773"/>
                  </a:lnTo>
                  <a:lnTo>
                    <a:pt x="273" y="1781"/>
                  </a:lnTo>
                  <a:lnTo>
                    <a:pt x="269" y="1785"/>
                  </a:lnTo>
                  <a:lnTo>
                    <a:pt x="260" y="1789"/>
                  </a:lnTo>
                  <a:lnTo>
                    <a:pt x="251" y="1797"/>
                  </a:lnTo>
                  <a:lnTo>
                    <a:pt x="242" y="1801"/>
                  </a:lnTo>
                  <a:lnTo>
                    <a:pt x="238" y="1809"/>
                  </a:lnTo>
                  <a:lnTo>
                    <a:pt x="229" y="1813"/>
                  </a:lnTo>
                  <a:lnTo>
                    <a:pt x="229" y="1817"/>
                  </a:lnTo>
                  <a:lnTo>
                    <a:pt x="224" y="1817"/>
                  </a:lnTo>
                  <a:lnTo>
                    <a:pt x="220" y="1817"/>
                  </a:lnTo>
                  <a:lnTo>
                    <a:pt x="220" y="1813"/>
                  </a:lnTo>
                  <a:lnTo>
                    <a:pt x="215" y="1813"/>
                  </a:lnTo>
                  <a:lnTo>
                    <a:pt x="211" y="1813"/>
                  </a:lnTo>
                  <a:lnTo>
                    <a:pt x="233" y="1797"/>
                  </a:lnTo>
                  <a:lnTo>
                    <a:pt x="255" y="1777"/>
                  </a:lnTo>
                  <a:lnTo>
                    <a:pt x="273" y="1758"/>
                  </a:lnTo>
                  <a:lnTo>
                    <a:pt x="287" y="1738"/>
                  </a:lnTo>
                  <a:lnTo>
                    <a:pt x="296" y="1714"/>
                  </a:lnTo>
                  <a:lnTo>
                    <a:pt x="305" y="1690"/>
                  </a:lnTo>
                  <a:lnTo>
                    <a:pt x="309" y="1666"/>
                  </a:lnTo>
                  <a:lnTo>
                    <a:pt x="309" y="1642"/>
                  </a:lnTo>
                  <a:lnTo>
                    <a:pt x="309" y="1591"/>
                  </a:lnTo>
                  <a:lnTo>
                    <a:pt x="305" y="1535"/>
                  </a:lnTo>
                  <a:lnTo>
                    <a:pt x="291" y="1484"/>
                  </a:lnTo>
                  <a:lnTo>
                    <a:pt x="278" y="1436"/>
                  </a:lnTo>
                  <a:lnTo>
                    <a:pt x="238" y="1381"/>
                  </a:lnTo>
                  <a:lnTo>
                    <a:pt x="211" y="1329"/>
                  </a:lnTo>
                  <a:lnTo>
                    <a:pt x="193" y="1285"/>
                  </a:lnTo>
                  <a:lnTo>
                    <a:pt x="184" y="1246"/>
                  </a:lnTo>
                  <a:lnTo>
                    <a:pt x="184" y="1202"/>
                  </a:lnTo>
                  <a:lnTo>
                    <a:pt x="184" y="1162"/>
                  </a:lnTo>
                  <a:lnTo>
                    <a:pt x="188" y="1123"/>
                  </a:lnTo>
                  <a:lnTo>
                    <a:pt x="193" y="1075"/>
                  </a:lnTo>
                  <a:lnTo>
                    <a:pt x="193" y="1051"/>
                  </a:lnTo>
                  <a:lnTo>
                    <a:pt x="197" y="1024"/>
                  </a:lnTo>
                  <a:lnTo>
                    <a:pt x="206" y="1000"/>
                  </a:lnTo>
                  <a:lnTo>
                    <a:pt x="211" y="972"/>
                  </a:lnTo>
                  <a:lnTo>
                    <a:pt x="215" y="948"/>
                  </a:lnTo>
                  <a:lnTo>
                    <a:pt x="224" y="920"/>
                  </a:lnTo>
                  <a:lnTo>
                    <a:pt x="229" y="897"/>
                  </a:lnTo>
                  <a:lnTo>
                    <a:pt x="233" y="869"/>
                  </a:lnTo>
                  <a:lnTo>
                    <a:pt x="238" y="821"/>
                  </a:lnTo>
                  <a:lnTo>
                    <a:pt x="238" y="782"/>
                  </a:lnTo>
                  <a:lnTo>
                    <a:pt x="238" y="738"/>
                  </a:lnTo>
                  <a:lnTo>
                    <a:pt x="233" y="698"/>
                  </a:lnTo>
                  <a:lnTo>
                    <a:pt x="220" y="659"/>
                  </a:lnTo>
                  <a:lnTo>
                    <a:pt x="206" y="615"/>
                  </a:lnTo>
                  <a:lnTo>
                    <a:pt x="188" y="571"/>
                  </a:lnTo>
                  <a:lnTo>
                    <a:pt x="166" y="524"/>
                  </a:lnTo>
                  <a:lnTo>
                    <a:pt x="161" y="516"/>
                  </a:lnTo>
                  <a:lnTo>
                    <a:pt x="157" y="508"/>
                  </a:lnTo>
                  <a:lnTo>
                    <a:pt x="152" y="496"/>
                  </a:lnTo>
                  <a:lnTo>
                    <a:pt x="148" y="484"/>
                  </a:lnTo>
                  <a:lnTo>
                    <a:pt x="139" y="472"/>
                  </a:lnTo>
                  <a:lnTo>
                    <a:pt x="134" y="464"/>
                  </a:lnTo>
                  <a:lnTo>
                    <a:pt x="134" y="452"/>
                  </a:lnTo>
                  <a:lnTo>
                    <a:pt x="130" y="444"/>
                  </a:lnTo>
                  <a:lnTo>
                    <a:pt x="130" y="448"/>
                  </a:lnTo>
                  <a:lnTo>
                    <a:pt x="125" y="448"/>
                  </a:lnTo>
                  <a:lnTo>
                    <a:pt x="125" y="452"/>
                  </a:lnTo>
                  <a:lnTo>
                    <a:pt x="121" y="452"/>
                  </a:lnTo>
                  <a:lnTo>
                    <a:pt x="116" y="452"/>
                  </a:lnTo>
                  <a:lnTo>
                    <a:pt x="103" y="476"/>
                  </a:lnTo>
                  <a:lnTo>
                    <a:pt x="85" y="496"/>
                  </a:lnTo>
                  <a:lnTo>
                    <a:pt x="63" y="516"/>
                  </a:lnTo>
                  <a:lnTo>
                    <a:pt x="45" y="536"/>
                  </a:lnTo>
                  <a:lnTo>
                    <a:pt x="27" y="559"/>
                  </a:lnTo>
                  <a:lnTo>
                    <a:pt x="13" y="579"/>
                  </a:lnTo>
                  <a:lnTo>
                    <a:pt x="0" y="599"/>
                  </a:lnTo>
                  <a:lnTo>
                    <a:pt x="0" y="619"/>
                  </a:lnTo>
                  <a:lnTo>
                    <a:pt x="0" y="615"/>
                  </a:lnTo>
                  <a:lnTo>
                    <a:pt x="0" y="611"/>
                  </a:lnTo>
                  <a:lnTo>
                    <a:pt x="0" y="603"/>
                  </a:lnTo>
                  <a:lnTo>
                    <a:pt x="0" y="599"/>
                  </a:lnTo>
                  <a:lnTo>
                    <a:pt x="4" y="595"/>
                  </a:lnTo>
                  <a:lnTo>
                    <a:pt x="4" y="591"/>
                  </a:lnTo>
                  <a:lnTo>
                    <a:pt x="4" y="587"/>
                  </a:lnTo>
                  <a:lnTo>
                    <a:pt x="9" y="583"/>
                  </a:lnTo>
                  <a:lnTo>
                    <a:pt x="22" y="559"/>
                  </a:lnTo>
                  <a:lnTo>
                    <a:pt x="40" y="536"/>
                  </a:lnTo>
                  <a:lnTo>
                    <a:pt x="58" y="512"/>
                  </a:lnTo>
                  <a:lnTo>
                    <a:pt x="76" y="488"/>
                  </a:lnTo>
                  <a:lnTo>
                    <a:pt x="89" y="464"/>
                  </a:lnTo>
                  <a:lnTo>
                    <a:pt x="98" y="436"/>
                  </a:lnTo>
                  <a:lnTo>
                    <a:pt x="103" y="409"/>
                  </a:lnTo>
                  <a:lnTo>
                    <a:pt x="98" y="381"/>
                  </a:lnTo>
                  <a:lnTo>
                    <a:pt x="89" y="357"/>
                  </a:lnTo>
                  <a:lnTo>
                    <a:pt x="80" y="333"/>
                  </a:lnTo>
                  <a:lnTo>
                    <a:pt x="71" y="309"/>
                  </a:lnTo>
                  <a:lnTo>
                    <a:pt x="63" y="282"/>
                  </a:lnTo>
                  <a:lnTo>
                    <a:pt x="54" y="258"/>
                  </a:lnTo>
                  <a:lnTo>
                    <a:pt x="40" y="226"/>
                  </a:lnTo>
                  <a:lnTo>
                    <a:pt x="27" y="198"/>
                  </a:lnTo>
                  <a:lnTo>
                    <a:pt x="13" y="167"/>
                  </a:lnTo>
                  <a:lnTo>
                    <a:pt x="9" y="143"/>
                  </a:lnTo>
                  <a:lnTo>
                    <a:pt x="9" y="123"/>
                  </a:lnTo>
                  <a:lnTo>
                    <a:pt x="9" y="99"/>
                  </a:lnTo>
                  <a:lnTo>
                    <a:pt x="13" y="79"/>
                  </a:lnTo>
                  <a:lnTo>
                    <a:pt x="18" y="60"/>
                  </a:lnTo>
                  <a:lnTo>
                    <a:pt x="22" y="36"/>
                  </a:lnTo>
                  <a:lnTo>
                    <a:pt x="31" y="16"/>
                  </a:lnTo>
                  <a:lnTo>
                    <a:pt x="36" y="0"/>
                  </a:lnTo>
                  <a:lnTo>
                    <a:pt x="36" y="4"/>
                  </a:lnTo>
                  <a:lnTo>
                    <a:pt x="36" y="12"/>
                  </a:lnTo>
                  <a:lnTo>
                    <a:pt x="40" y="20"/>
                  </a:lnTo>
                  <a:lnTo>
                    <a:pt x="49" y="28"/>
                  </a:lnTo>
                  <a:lnTo>
                    <a:pt x="54" y="32"/>
                  </a:lnTo>
                  <a:lnTo>
                    <a:pt x="63" y="40"/>
                  </a:lnTo>
                  <a:lnTo>
                    <a:pt x="67" y="48"/>
                  </a:lnTo>
                  <a:lnTo>
                    <a:pt x="71" y="52"/>
                  </a:lnTo>
                  <a:lnTo>
                    <a:pt x="76" y="71"/>
                  </a:lnTo>
                  <a:lnTo>
                    <a:pt x="80" y="91"/>
                  </a:lnTo>
                  <a:lnTo>
                    <a:pt x="80" y="111"/>
                  </a:lnTo>
                  <a:lnTo>
                    <a:pt x="80" y="127"/>
                  </a:lnTo>
                  <a:lnTo>
                    <a:pt x="80" y="147"/>
                  </a:lnTo>
                  <a:lnTo>
                    <a:pt x="80" y="167"/>
                  </a:lnTo>
                  <a:lnTo>
                    <a:pt x="85" y="182"/>
                  </a:lnTo>
                  <a:lnTo>
                    <a:pt x="94" y="202"/>
                  </a:lnTo>
                  <a:lnTo>
                    <a:pt x="107" y="238"/>
                  </a:lnTo>
                  <a:lnTo>
                    <a:pt x="121" y="274"/>
                  </a:lnTo>
                  <a:lnTo>
                    <a:pt x="134" y="313"/>
                  </a:lnTo>
                  <a:lnTo>
                    <a:pt x="143" y="349"/>
                  </a:lnTo>
                  <a:lnTo>
                    <a:pt x="157" y="389"/>
                  </a:lnTo>
                  <a:lnTo>
                    <a:pt x="166" y="424"/>
                  </a:lnTo>
                  <a:lnTo>
                    <a:pt x="179" y="460"/>
                  </a:lnTo>
                  <a:lnTo>
                    <a:pt x="193" y="500"/>
                  </a:lnTo>
                  <a:lnTo>
                    <a:pt x="197" y="504"/>
                  </a:lnTo>
                  <a:lnTo>
                    <a:pt x="202" y="512"/>
                  </a:lnTo>
                  <a:lnTo>
                    <a:pt x="206" y="520"/>
                  </a:lnTo>
                  <a:lnTo>
                    <a:pt x="211" y="528"/>
                  </a:lnTo>
                  <a:lnTo>
                    <a:pt x="215" y="532"/>
                  </a:lnTo>
                  <a:lnTo>
                    <a:pt x="215" y="540"/>
                  </a:lnTo>
                  <a:lnTo>
                    <a:pt x="220" y="547"/>
                  </a:lnTo>
                  <a:lnTo>
                    <a:pt x="224" y="551"/>
                  </a:lnTo>
                  <a:lnTo>
                    <a:pt x="229" y="555"/>
                  </a:lnTo>
                  <a:lnTo>
                    <a:pt x="224" y="555"/>
                  </a:lnTo>
                  <a:lnTo>
                    <a:pt x="242" y="599"/>
                  </a:lnTo>
                  <a:lnTo>
                    <a:pt x="255" y="639"/>
                  </a:lnTo>
                  <a:lnTo>
                    <a:pt x="264" y="682"/>
                  </a:lnTo>
                  <a:lnTo>
                    <a:pt x="269" y="726"/>
                  </a:lnTo>
                  <a:lnTo>
                    <a:pt x="273" y="770"/>
                  </a:lnTo>
                  <a:lnTo>
                    <a:pt x="269" y="809"/>
                  </a:lnTo>
                  <a:lnTo>
                    <a:pt x="269" y="857"/>
                  </a:lnTo>
                  <a:lnTo>
                    <a:pt x="260" y="901"/>
                  </a:lnTo>
                  <a:lnTo>
                    <a:pt x="251" y="944"/>
                  </a:lnTo>
                  <a:lnTo>
                    <a:pt x="242" y="984"/>
                  </a:lnTo>
                  <a:lnTo>
                    <a:pt x="238" y="1028"/>
                  </a:lnTo>
                  <a:lnTo>
                    <a:pt x="229" y="1071"/>
                  </a:lnTo>
                  <a:lnTo>
                    <a:pt x="224" y="1115"/>
                  </a:lnTo>
                  <a:lnTo>
                    <a:pt x="220" y="1158"/>
                  </a:lnTo>
                  <a:lnTo>
                    <a:pt x="220" y="1198"/>
                  </a:lnTo>
                  <a:lnTo>
                    <a:pt x="220" y="1242"/>
                  </a:lnTo>
                  <a:lnTo>
                    <a:pt x="220" y="1246"/>
                  </a:lnTo>
                  <a:lnTo>
                    <a:pt x="220" y="1250"/>
                  </a:lnTo>
                  <a:lnTo>
                    <a:pt x="220" y="1254"/>
                  </a:lnTo>
                  <a:lnTo>
                    <a:pt x="224" y="1258"/>
                  </a:lnTo>
                  <a:lnTo>
                    <a:pt x="224" y="1266"/>
                  </a:lnTo>
                  <a:lnTo>
                    <a:pt x="224" y="1270"/>
                  </a:lnTo>
                  <a:lnTo>
                    <a:pt x="224" y="1274"/>
                  </a:lnTo>
                  <a:lnTo>
                    <a:pt x="224" y="1277"/>
                  </a:lnTo>
                  <a:lnTo>
                    <a:pt x="224" y="1289"/>
                  </a:lnTo>
                  <a:lnTo>
                    <a:pt x="229" y="1301"/>
                  </a:lnTo>
                  <a:lnTo>
                    <a:pt x="229" y="1313"/>
                  </a:lnTo>
                  <a:lnTo>
                    <a:pt x="233" y="1321"/>
                  </a:lnTo>
                  <a:lnTo>
                    <a:pt x="238" y="1333"/>
                  </a:lnTo>
                  <a:lnTo>
                    <a:pt x="246" y="1341"/>
                  </a:lnTo>
                  <a:lnTo>
                    <a:pt x="251" y="1353"/>
                  </a:lnTo>
                  <a:lnTo>
                    <a:pt x="255" y="1361"/>
                  </a:lnTo>
                  <a:lnTo>
                    <a:pt x="282" y="1400"/>
                  </a:lnTo>
                  <a:lnTo>
                    <a:pt x="305" y="1440"/>
                  </a:lnTo>
                  <a:lnTo>
                    <a:pt x="314" y="1480"/>
                  </a:lnTo>
                  <a:lnTo>
                    <a:pt x="323" y="1523"/>
                  </a:lnTo>
                  <a:lnTo>
                    <a:pt x="327" y="1567"/>
                  </a:lnTo>
                  <a:lnTo>
                    <a:pt x="327" y="1611"/>
                  </a:lnTo>
                  <a:lnTo>
                    <a:pt x="327" y="1654"/>
                  </a:lnTo>
                  <a:lnTo>
                    <a:pt x="327" y="1694"/>
                  </a:lnTo>
                  <a:lnTo>
                    <a:pt x="314" y="1730"/>
                  </a:lnTo>
                  <a:close/>
                </a:path>
              </a:pathLst>
            </a:custGeom>
            <a:solidFill>
              <a:srgbClr val="FFFFFF"/>
            </a:solidFill>
            <a:ln w="6350" cmpd="sng">
              <a:solidFill>
                <a:srgbClr val="000000"/>
              </a:solidFill>
              <a:round/>
              <a:headEnd/>
              <a:tailEnd/>
            </a:ln>
          </p:spPr>
          <p:txBody>
            <a:bodyPr/>
            <a:lstStyle/>
            <a:p>
              <a:endParaRPr lang="it-IT"/>
            </a:p>
          </p:txBody>
        </p:sp>
        <p:sp>
          <p:nvSpPr>
            <p:cNvPr id="206890" name="Freeform 63"/>
            <p:cNvSpPr>
              <a:spLocks/>
            </p:cNvSpPr>
            <p:nvPr/>
          </p:nvSpPr>
          <p:spPr bwMode="auto">
            <a:xfrm>
              <a:off x="890" y="2684"/>
              <a:ext cx="98" cy="542"/>
            </a:xfrm>
            <a:custGeom>
              <a:avLst/>
              <a:gdLst>
                <a:gd name="T0" fmla="*/ 0 w 327"/>
                <a:gd name="T1" fmla="*/ 0 h 1817"/>
                <a:gd name="T2" fmla="*/ 0 w 327"/>
                <a:gd name="T3" fmla="*/ 0 h 1817"/>
                <a:gd name="T4" fmla="*/ 0 w 327"/>
                <a:gd name="T5" fmla="*/ 0 h 1817"/>
                <a:gd name="T6" fmla="*/ 0 w 327"/>
                <a:gd name="T7" fmla="*/ 0 h 1817"/>
                <a:gd name="T8" fmla="*/ 0 w 327"/>
                <a:gd name="T9" fmla="*/ 0 h 1817"/>
                <a:gd name="T10" fmla="*/ 0 w 327"/>
                <a:gd name="T11" fmla="*/ 0 h 1817"/>
                <a:gd name="T12" fmla="*/ 0 w 327"/>
                <a:gd name="T13" fmla="*/ 0 h 1817"/>
                <a:gd name="T14" fmla="*/ 0 w 327"/>
                <a:gd name="T15" fmla="*/ 0 h 1817"/>
                <a:gd name="T16" fmla="*/ 0 w 327"/>
                <a:gd name="T17" fmla="*/ 0 h 1817"/>
                <a:gd name="T18" fmla="*/ 0 w 327"/>
                <a:gd name="T19" fmla="*/ 0 h 1817"/>
                <a:gd name="T20" fmla="*/ 0 w 327"/>
                <a:gd name="T21" fmla="*/ 0 h 1817"/>
                <a:gd name="T22" fmla="*/ 0 w 327"/>
                <a:gd name="T23" fmla="*/ 0 h 1817"/>
                <a:gd name="T24" fmla="*/ 0 w 327"/>
                <a:gd name="T25" fmla="*/ 0 h 1817"/>
                <a:gd name="T26" fmla="*/ 0 w 327"/>
                <a:gd name="T27" fmla="*/ 0 h 1817"/>
                <a:gd name="T28" fmla="*/ 0 w 327"/>
                <a:gd name="T29" fmla="*/ 0 h 1817"/>
                <a:gd name="T30" fmla="*/ 0 w 327"/>
                <a:gd name="T31" fmla="*/ 0 h 1817"/>
                <a:gd name="T32" fmla="*/ 0 w 327"/>
                <a:gd name="T33" fmla="*/ 0 h 1817"/>
                <a:gd name="T34" fmla="*/ 0 w 327"/>
                <a:gd name="T35" fmla="*/ 0 h 1817"/>
                <a:gd name="T36" fmla="*/ 0 w 327"/>
                <a:gd name="T37" fmla="*/ 0 h 1817"/>
                <a:gd name="T38" fmla="*/ 0 w 327"/>
                <a:gd name="T39" fmla="*/ 0 h 1817"/>
                <a:gd name="T40" fmla="*/ 0 w 327"/>
                <a:gd name="T41" fmla="*/ 0 h 1817"/>
                <a:gd name="T42" fmla="*/ 0 w 327"/>
                <a:gd name="T43" fmla="*/ 0 h 1817"/>
                <a:gd name="T44" fmla="*/ 0 w 327"/>
                <a:gd name="T45" fmla="*/ 0 h 1817"/>
                <a:gd name="T46" fmla="*/ 0 w 327"/>
                <a:gd name="T47" fmla="*/ 0 h 1817"/>
                <a:gd name="T48" fmla="*/ 0 w 327"/>
                <a:gd name="T49" fmla="*/ 0 h 1817"/>
                <a:gd name="T50" fmla="*/ 0 w 327"/>
                <a:gd name="T51" fmla="*/ 0 h 1817"/>
                <a:gd name="T52" fmla="*/ 0 w 327"/>
                <a:gd name="T53" fmla="*/ 0 h 1817"/>
                <a:gd name="T54" fmla="*/ 0 w 327"/>
                <a:gd name="T55" fmla="*/ 0 h 1817"/>
                <a:gd name="T56" fmla="*/ 0 w 327"/>
                <a:gd name="T57" fmla="*/ 0 h 1817"/>
                <a:gd name="T58" fmla="*/ 0 w 327"/>
                <a:gd name="T59" fmla="*/ 0 h 1817"/>
                <a:gd name="T60" fmla="*/ 0 w 327"/>
                <a:gd name="T61" fmla="*/ 0 h 1817"/>
                <a:gd name="T62" fmla="*/ 0 w 327"/>
                <a:gd name="T63" fmla="*/ 0 h 1817"/>
                <a:gd name="T64" fmla="*/ 0 w 327"/>
                <a:gd name="T65" fmla="*/ 0 h 1817"/>
                <a:gd name="T66" fmla="*/ 0 w 327"/>
                <a:gd name="T67" fmla="*/ 0 h 1817"/>
                <a:gd name="T68" fmla="*/ 0 w 327"/>
                <a:gd name="T69" fmla="*/ 0 h 1817"/>
                <a:gd name="T70" fmla="*/ 0 w 327"/>
                <a:gd name="T71" fmla="*/ 0 h 1817"/>
                <a:gd name="T72" fmla="*/ 0 w 327"/>
                <a:gd name="T73" fmla="*/ 0 h 1817"/>
                <a:gd name="T74" fmla="*/ 0 w 327"/>
                <a:gd name="T75" fmla="*/ 0 h 1817"/>
                <a:gd name="T76" fmla="*/ 0 w 327"/>
                <a:gd name="T77" fmla="*/ 0 h 1817"/>
                <a:gd name="T78" fmla="*/ 0 w 327"/>
                <a:gd name="T79" fmla="*/ 0 h 1817"/>
                <a:gd name="T80" fmla="*/ 0 w 327"/>
                <a:gd name="T81" fmla="*/ 0 h 1817"/>
                <a:gd name="T82" fmla="*/ 0 w 327"/>
                <a:gd name="T83" fmla="*/ 0 h 1817"/>
                <a:gd name="T84" fmla="*/ 0 w 327"/>
                <a:gd name="T85" fmla="*/ 0 h 1817"/>
                <a:gd name="T86" fmla="*/ 0 w 327"/>
                <a:gd name="T87" fmla="*/ 0 h 1817"/>
                <a:gd name="T88" fmla="*/ 0 w 327"/>
                <a:gd name="T89" fmla="*/ 0 h 1817"/>
                <a:gd name="T90" fmla="*/ 0 w 327"/>
                <a:gd name="T91" fmla="*/ 0 h 1817"/>
                <a:gd name="T92" fmla="*/ 0 w 327"/>
                <a:gd name="T93" fmla="*/ 0 h 1817"/>
                <a:gd name="T94" fmla="*/ 0 w 327"/>
                <a:gd name="T95" fmla="*/ 0 h 1817"/>
                <a:gd name="T96" fmla="*/ 0 w 327"/>
                <a:gd name="T97" fmla="*/ 0 h 1817"/>
                <a:gd name="T98" fmla="*/ 0 w 327"/>
                <a:gd name="T99" fmla="*/ 0 h 1817"/>
                <a:gd name="T100" fmla="*/ 0 w 327"/>
                <a:gd name="T101" fmla="*/ 0 h 1817"/>
                <a:gd name="T102" fmla="*/ 0 w 327"/>
                <a:gd name="T103" fmla="*/ 0 h 1817"/>
                <a:gd name="T104" fmla="*/ 0 w 327"/>
                <a:gd name="T105" fmla="*/ 0 h 1817"/>
                <a:gd name="T106" fmla="*/ 0 w 327"/>
                <a:gd name="T107" fmla="*/ 0 h 1817"/>
                <a:gd name="T108" fmla="*/ 0 w 327"/>
                <a:gd name="T109" fmla="*/ 0 h 1817"/>
                <a:gd name="T110" fmla="*/ 0 w 327"/>
                <a:gd name="T111" fmla="*/ 0 h 1817"/>
                <a:gd name="T112" fmla="*/ 0 w 327"/>
                <a:gd name="T113" fmla="*/ 0 h 1817"/>
                <a:gd name="T114" fmla="*/ 0 w 327"/>
                <a:gd name="T115" fmla="*/ 0 h 1817"/>
                <a:gd name="T116" fmla="*/ 0 w 327"/>
                <a:gd name="T117" fmla="*/ 0 h 1817"/>
                <a:gd name="T118" fmla="*/ 0 w 327"/>
                <a:gd name="T119" fmla="*/ 0 h 1817"/>
                <a:gd name="T120" fmla="*/ 0 w 327"/>
                <a:gd name="T121" fmla="*/ 0 h 1817"/>
                <a:gd name="T122" fmla="*/ 0 w 327"/>
                <a:gd name="T123" fmla="*/ 0 h 18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27" h="1817">
                  <a:moveTo>
                    <a:pt x="314" y="1730"/>
                  </a:moveTo>
                  <a:lnTo>
                    <a:pt x="309" y="1734"/>
                  </a:lnTo>
                  <a:lnTo>
                    <a:pt x="309" y="1738"/>
                  </a:lnTo>
                  <a:lnTo>
                    <a:pt x="305" y="1742"/>
                  </a:lnTo>
                  <a:lnTo>
                    <a:pt x="300" y="1750"/>
                  </a:lnTo>
                  <a:lnTo>
                    <a:pt x="296" y="1754"/>
                  </a:lnTo>
                  <a:lnTo>
                    <a:pt x="296" y="1761"/>
                  </a:lnTo>
                  <a:lnTo>
                    <a:pt x="291" y="1765"/>
                  </a:lnTo>
                  <a:lnTo>
                    <a:pt x="291" y="1769"/>
                  </a:lnTo>
                  <a:lnTo>
                    <a:pt x="282" y="1773"/>
                  </a:lnTo>
                  <a:lnTo>
                    <a:pt x="273" y="1781"/>
                  </a:lnTo>
                  <a:lnTo>
                    <a:pt x="269" y="1785"/>
                  </a:lnTo>
                  <a:lnTo>
                    <a:pt x="260" y="1789"/>
                  </a:lnTo>
                  <a:lnTo>
                    <a:pt x="251" y="1797"/>
                  </a:lnTo>
                  <a:lnTo>
                    <a:pt x="242" y="1801"/>
                  </a:lnTo>
                  <a:lnTo>
                    <a:pt x="238" y="1809"/>
                  </a:lnTo>
                  <a:lnTo>
                    <a:pt x="229" y="1813"/>
                  </a:lnTo>
                  <a:lnTo>
                    <a:pt x="229" y="1817"/>
                  </a:lnTo>
                  <a:lnTo>
                    <a:pt x="224" y="1817"/>
                  </a:lnTo>
                  <a:lnTo>
                    <a:pt x="220" y="1817"/>
                  </a:lnTo>
                  <a:lnTo>
                    <a:pt x="220" y="1813"/>
                  </a:lnTo>
                  <a:lnTo>
                    <a:pt x="215" y="1813"/>
                  </a:lnTo>
                  <a:lnTo>
                    <a:pt x="211" y="1813"/>
                  </a:lnTo>
                  <a:lnTo>
                    <a:pt x="233" y="1797"/>
                  </a:lnTo>
                  <a:lnTo>
                    <a:pt x="255" y="1777"/>
                  </a:lnTo>
                  <a:lnTo>
                    <a:pt x="273" y="1758"/>
                  </a:lnTo>
                  <a:lnTo>
                    <a:pt x="287" y="1738"/>
                  </a:lnTo>
                  <a:lnTo>
                    <a:pt x="296" y="1714"/>
                  </a:lnTo>
                  <a:lnTo>
                    <a:pt x="305" y="1690"/>
                  </a:lnTo>
                  <a:lnTo>
                    <a:pt x="309" y="1666"/>
                  </a:lnTo>
                  <a:lnTo>
                    <a:pt x="309" y="1642"/>
                  </a:lnTo>
                  <a:lnTo>
                    <a:pt x="309" y="1591"/>
                  </a:lnTo>
                  <a:lnTo>
                    <a:pt x="305" y="1535"/>
                  </a:lnTo>
                  <a:lnTo>
                    <a:pt x="291" y="1484"/>
                  </a:lnTo>
                  <a:lnTo>
                    <a:pt x="278" y="1436"/>
                  </a:lnTo>
                  <a:lnTo>
                    <a:pt x="238" y="1381"/>
                  </a:lnTo>
                  <a:lnTo>
                    <a:pt x="211" y="1329"/>
                  </a:lnTo>
                  <a:lnTo>
                    <a:pt x="193" y="1285"/>
                  </a:lnTo>
                  <a:lnTo>
                    <a:pt x="184" y="1246"/>
                  </a:lnTo>
                  <a:lnTo>
                    <a:pt x="184" y="1202"/>
                  </a:lnTo>
                  <a:lnTo>
                    <a:pt x="184" y="1162"/>
                  </a:lnTo>
                  <a:lnTo>
                    <a:pt x="188" y="1123"/>
                  </a:lnTo>
                  <a:lnTo>
                    <a:pt x="193" y="1075"/>
                  </a:lnTo>
                  <a:lnTo>
                    <a:pt x="193" y="1051"/>
                  </a:lnTo>
                  <a:lnTo>
                    <a:pt x="197" y="1024"/>
                  </a:lnTo>
                  <a:lnTo>
                    <a:pt x="206" y="1000"/>
                  </a:lnTo>
                  <a:lnTo>
                    <a:pt x="211" y="972"/>
                  </a:lnTo>
                  <a:lnTo>
                    <a:pt x="215" y="948"/>
                  </a:lnTo>
                  <a:lnTo>
                    <a:pt x="224" y="920"/>
                  </a:lnTo>
                  <a:lnTo>
                    <a:pt x="229" y="897"/>
                  </a:lnTo>
                  <a:lnTo>
                    <a:pt x="233" y="869"/>
                  </a:lnTo>
                  <a:lnTo>
                    <a:pt x="238" y="821"/>
                  </a:lnTo>
                  <a:lnTo>
                    <a:pt x="238" y="782"/>
                  </a:lnTo>
                  <a:lnTo>
                    <a:pt x="238" y="738"/>
                  </a:lnTo>
                  <a:lnTo>
                    <a:pt x="233" y="698"/>
                  </a:lnTo>
                  <a:lnTo>
                    <a:pt x="220" y="659"/>
                  </a:lnTo>
                  <a:lnTo>
                    <a:pt x="206" y="615"/>
                  </a:lnTo>
                  <a:lnTo>
                    <a:pt x="188" y="571"/>
                  </a:lnTo>
                  <a:lnTo>
                    <a:pt x="166" y="524"/>
                  </a:lnTo>
                  <a:lnTo>
                    <a:pt x="161" y="516"/>
                  </a:lnTo>
                  <a:lnTo>
                    <a:pt x="157" y="508"/>
                  </a:lnTo>
                  <a:lnTo>
                    <a:pt x="152" y="496"/>
                  </a:lnTo>
                  <a:lnTo>
                    <a:pt x="148" y="484"/>
                  </a:lnTo>
                  <a:lnTo>
                    <a:pt x="139" y="472"/>
                  </a:lnTo>
                  <a:lnTo>
                    <a:pt x="134" y="464"/>
                  </a:lnTo>
                  <a:lnTo>
                    <a:pt x="134" y="452"/>
                  </a:lnTo>
                  <a:lnTo>
                    <a:pt x="130" y="444"/>
                  </a:lnTo>
                  <a:lnTo>
                    <a:pt x="130" y="448"/>
                  </a:lnTo>
                  <a:lnTo>
                    <a:pt x="125" y="448"/>
                  </a:lnTo>
                  <a:lnTo>
                    <a:pt x="125" y="452"/>
                  </a:lnTo>
                  <a:lnTo>
                    <a:pt x="121" y="452"/>
                  </a:lnTo>
                  <a:lnTo>
                    <a:pt x="116" y="452"/>
                  </a:lnTo>
                  <a:lnTo>
                    <a:pt x="103" y="476"/>
                  </a:lnTo>
                  <a:lnTo>
                    <a:pt x="85" y="496"/>
                  </a:lnTo>
                  <a:lnTo>
                    <a:pt x="63" y="516"/>
                  </a:lnTo>
                  <a:lnTo>
                    <a:pt x="45" y="536"/>
                  </a:lnTo>
                  <a:lnTo>
                    <a:pt x="27" y="559"/>
                  </a:lnTo>
                  <a:lnTo>
                    <a:pt x="13" y="579"/>
                  </a:lnTo>
                  <a:lnTo>
                    <a:pt x="0" y="599"/>
                  </a:lnTo>
                  <a:lnTo>
                    <a:pt x="0" y="619"/>
                  </a:lnTo>
                  <a:lnTo>
                    <a:pt x="0" y="615"/>
                  </a:lnTo>
                  <a:lnTo>
                    <a:pt x="0" y="611"/>
                  </a:lnTo>
                  <a:lnTo>
                    <a:pt x="0" y="603"/>
                  </a:lnTo>
                  <a:lnTo>
                    <a:pt x="0" y="599"/>
                  </a:lnTo>
                  <a:lnTo>
                    <a:pt x="4" y="595"/>
                  </a:lnTo>
                  <a:lnTo>
                    <a:pt x="4" y="591"/>
                  </a:lnTo>
                  <a:lnTo>
                    <a:pt x="4" y="587"/>
                  </a:lnTo>
                  <a:lnTo>
                    <a:pt x="9" y="583"/>
                  </a:lnTo>
                  <a:lnTo>
                    <a:pt x="22" y="559"/>
                  </a:lnTo>
                  <a:lnTo>
                    <a:pt x="40" y="536"/>
                  </a:lnTo>
                  <a:lnTo>
                    <a:pt x="58" y="512"/>
                  </a:lnTo>
                  <a:lnTo>
                    <a:pt x="76" y="488"/>
                  </a:lnTo>
                  <a:lnTo>
                    <a:pt x="89" y="464"/>
                  </a:lnTo>
                  <a:lnTo>
                    <a:pt x="98" y="436"/>
                  </a:lnTo>
                  <a:lnTo>
                    <a:pt x="103" y="409"/>
                  </a:lnTo>
                  <a:lnTo>
                    <a:pt x="98" y="381"/>
                  </a:lnTo>
                  <a:lnTo>
                    <a:pt x="89" y="357"/>
                  </a:lnTo>
                  <a:lnTo>
                    <a:pt x="80" y="333"/>
                  </a:lnTo>
                  <a:lnTo>
                    <a:pt x="71" y="309"/>
                  </a:lnTo>
                  <a:lnTo>
                    <a:pt x="63" y="282"/>
                  </a:lnTo>
                  <a:lnTo>
                    <a:pt x="54" y="258"/>
                  </a:lnTo>
                  <a:lnTo>
                    <a:pt x="40" y="226"/>
                  </a:lnTo>
                  <a:lnTo>
                    <a:pt x="27" y="198"/>
                  </a:lnTo>
                  <a:lnTo>
                    <a:pt x="13" y="167"/>
                  </a:lnTo>
                  <a:lnTo>
                    <a:pt x="9" y="143"/>
                  </a:lnTo>
                  <a:lnTo>
                    <a:pt x="9" y="123"/>
                  </a:lnTo>
                  <a:lnTo>
                    <a:pt x="9" y="99"/>
                  </a:lnTo>
                  <a:lnTo>
                    <a:pt x="13" y="79"/>
                  </a:lnTo>
                  <a:lnTo>
                    <a:pt x="18" y="60"/>
                  </a:lnTo>
                  <a:lnTo>
                    <a:pt x="22" y="36"/>
                  </a:lnTo>
                  <a:lnTo>
                    <a:pt x="31" y="16"/>
                  </a:lnTo>
                  <a:lnTo>
                    <a:pt x="36" y="0"/>
                  </a:lnTo>
                  <a:lnTo>
                    <a:pt x="36" y="4"/>
                  </a:lnTo>
                  <a:lnTo>
                    <a:pt x="36" y="12"/>
                  </a:lnTo>
                  <a:lnTo>
                    <a:pt x="40" y="20"/>
                  </a:lnTo>
                  <a:lnTo>
                    <a:pt x="49" y="28"/>
                  </a:lnTo>
                  <a:lnTo>
                    <a:pt x="54" y="32"/>
                  </a:lnTo>
                  <a:lnTo>
                    <a:pt x="63" y="40"/>
                  </a:lnTo>
                  <a:lnTo>
                    <a:pt x="67" y="48"/>
                  </a:lnTo>
                  <a:lnTo>
                    <a:pt x="71" y="52"/>
                  </a:lnTo>
                  <a:lnTo>
                    <a:pt x="76" y="71"/>
                  </a:lnTo>
                  <a:lnTo>
                    <a:pt x="80" y="91"/>
                  </a:lnTo>
                  <a:lnTo>
                    <a:pt x="80" y="111"/>
                  </a:lnTo>
                  <a:lnTo>
                    <a:pt x="80" y="127"/>
                  </a:lnTo>
                  <a:lnTo>
                    <a:pt x="80" y="147"/>
                  </a:lnTo>
                  <a:lnTo>
                    <a:pt x="80" y="167"/>
                  </a:lnTo>
                  <a:lnTo>
                    <a:pt x="85" y="182"/>
                  </a:lnTo>
                  <a:lnTo>
                    <a:pt x="94" y="202"/>
                  </a:lnTo>
                  <a:lnTo>
                    <a:pt x="107" y="238"/>
                  </a:lnTo>
                  <a:lnTo>
                    <a:pt x="121" y="274"/>
                  </a:lnTo>
                  <a:lnTo>
                    <a:pt x="134" y="313"/>
                  </a:lnTo>
                  <a:lnTo>
                    <a:pt x="143" y="349"/>
                  </a:lnTo>
                  <a:lnTo>
                    <a:pt x="157" y="389"/>
                  </a:lnTo>
                  <a:lnTo>
                    <a:pt x="166" y="424"/>
                  </a:lnTo>
                  <a:lnTo>
                    <a:pt x="179" y="460"/>
                  </a:lnTo>
                  <a:lnTo>
                    <a:pt x="193" y="500"/>
                  </a:lnTo>
                  <a:lnTo>
                    <a:pt x="197" y="504"/>
                  </a:lnTo>
                  <a:lnTo>
                    <a:pt x="202" y="512"/>
                  </a:lnTo>
                  <a:lnTo>
                    <a:pt x="206" y="520"/>
                  </a:lnTo>
                  <a:lnTo>
                    <a:pt x="211" y="528"/>
                  </a:lnTo>
                  <a:lnTo>
                    <a:pt x="215" y="532"/>
                  </a:lnTo>
                  <a:lnTo>
                    <a:pt x="215" y="540"/>
                  </a:lnTo>
                  <a:lnTo>
                    <a:pt x="220" y="547"/>
                  </a:lnTo>
                  <a:lnTo>
                    <a:pt x="224" y="551"/>
                  </a:lnTo>
                  <a:lnTo>
                    <a:pt x="229" y="555"/>
                  </a:lnTo>
                  <a:lnTo>
                    <a:pt x="224" y="555"/>
                  </a:lnTo>
                  <a:lnTo>
                    <a:pt x="242" y="599"/>
                  </a:lnTo>
                  <a:lnTo>
                    <a:pt x="255" y="639"/>
                  </a:lnTo>
                  <a:lnTo>
                    <a:pt x="264" y="682"/>
                  </a:lnTo>
                  <a:lnTo>
                    <a:pt x="269" y="726"/>
                  </a:lnTo>
                  <a:lnTo>
                    <a:pt x="273" y="770"/>
                  </a:lnTo>
                  <a:lnTo>
                    <a:pt x="269" y="809"/>
                  </a:lnTo>
                  <a:lnTo>
                    <a:pt x="269" y="857"/>
                  </a:lnTo>
                  <a:lnTo>
                    <a:pt x="260" y="901"/>
                  </a:lnTo>
                  <a:lnTo>
                    <a:pt x="251" y="944"/>
                  </a:lnTo>
                  <a:lnTo>
                    <a:pt x="242" y="984"/>
                  </a:lnTo>
                  <a:lnTo>
                    <a:pt x="238" y="1028"/>
                  </a:lnTo>
                  <a:lnTo>
                    <a:pt x="229" y="1071"/>
                  </a:lnTo>
                  <a:lnTo>
                    <a:pt x="224" y="1115"/>
                  </a:lnTo>
                  <a:lnTo>
                    <a:pt x="220" y="1158"/>
                  </a:lnTo>
                  <a:lnTo>
                    <a:pt x="220" y="1198"/>
                  </a:lnTo>
                  <a:lnTo>
                    <a:pt x="220" y="1242"/>
                  </a:lnTo>
                  <a:lnTo>
                    <a:pt x="220" y="1246"/>
                  </a:lnTo>
                  <a:lnTo>
                    <a:pt x="220" y="1250"/>
                  </a:lnTo>
                  <a:lnTo>
                    <a:pt x="220" y="1254"/>
                  </a:lnTo>
                  <a:lnTo>
                    <a:pt x="224" y="1258"/>
                  </a:lnTo>
                  <a:lnTo>
                    <a:pt x="224" y="1266"/>
                  </a:lnTo>
                  <a:lnTo>
                    <a:pt x="224" y="1270"/>
                  </a:lnTo>
                  <a:lnTo>
                    <a:pt x="224" y="1274"/>
                  </a:lnTo>
                  <a:lnTo>
                    <a:pt x="224" y="1277"/>
                  </a:lnTo>
                  <a:lnTo>
                    <a:pt x="224" y="1289"/>
                  </a:lnTo>
                  <a:lnTo>
                    <a:pt x="229" y="1301"/>
                  </a:lnTo>
                  <a:lnTo>
                    <a:pt x="229" y="1313"/>
                  </a:lnTo>
                  <a:lnTo>
                    <a:pt x="233" y="1321"/>
                  </a:lnTo>
                  <a:lnTo>
                    <a:pt x="238" y="1333"/>
                  </a:lnTo>
                  <a:lnTo>
                    <a:pt x="246" y="1341"/>
                  </a:lnTo>
                  <a:lnTo>
                    <a:pt x="251" y="1353"/>
                  </a:lnTo>
                  <a:lnTo>
                    <a:pt x="255" y="1361"/>
                  </a:lnTo>
                  <a:lnTo>
                    <a:pt x="282" y="1400"/>
                  </a:lnTo>
                  <a:lnTo>
                    <a:pt x="305" y="1440"/>
                  </a:lnTo>
                  <a:lnTo>
                    <a:pt x="314" y="1480"/>
                  </a:lnTo>
                  <a:lnTo>
                    <a:pt x="323" y="1523"/>
                  </a:lnTo>
                  <a:lnTo>
                    <a:pt x="327" y="1567"/>
                  </a:lnTo>
                  <a:lnTo>
                    <a:pt x="327" y="1611"/>
                  </a:lnTo>
                  <a:lnTo>
                    <a:pt x="327" y="1654"/>
                  </a:lnTo>
                  <a:lnTo>
                    <a:pt x="327" y="1694"/>
                  </a:lnTo>
                  <a:lnTo>
                    <a:pt x="314" y="1730"/>
                  </a:lnTo>
                </a:path>
              </a:pathLst>
            </a:custGeom>
            <a:solidFill>
              <a:srgbClr val="0000FF"/>
            </a:solidFill>
            <a:ln w="6350" cap="sq" cmpd="sng">
              <a:solidFill>
                <a:srgbClr val="000000"/>
              </a:solidFill>
              <a:prstDash val="solid"/>
              <a:miter lim="800000"/>
              <a:headEnd/>
              <a:tailEnd/>
            </a:ln>
          </p:spPr>
          <p:txBody>
            <a:bodyPr/>
            <a:lstStyle/>
            <a:p>
              <a:endParaRPr lang="it-IT"/>
            </a:p>
          </p:txBody>
        </p:sp>
        <p:sp>
          <p:nvSpPr>
            <p:cNvPr id="206891" name="Freeform 64"/>
            <p:cNvSpPr>
              <a:spLocks/>
            </p:cNvSpPr>
            <p:nvPr/>
          </p:nvSpPr>
          <p:spPr bwMode="auto">
            <a:xfrm>
              <a:off x="905" y="2840"/>
              <a:ext cx="14" cy="32"/>
            </a:xfrm>
            <a:custGeom>
              <a:avLst/>
              <a:gdLst>
                <a:gd name="T0" fmla="*/ 0 w 49"/>
                <a:gd name="T1" fmla="*/ 0 h 107"/>
                <a:gd name="T2" fmla="*/ 0 w 49"/>
                <a:gd name="T3" fmla="*/ 0 h 107"/>
                <a:gd name="T4" fmla="*/ 0 w 49"/>
                <a:gd name="T5" fmla="*/ 0 h 107"/>
                <a:gd name="T6" fmla="*/ 0 w 49"/>
                <a:gd name="T7" fmla="*/ 0 h 107"/>
                <a:gd name="T8" fmla="*/ 0 w 49"/>
                <a:gd name="T9" fmla="*/ 0 h 107"/>
                <a:gd name="T10" fmla="*/ 0 w 49"/>
                <a:gd name="T11" fmla="*/ 0 h 107"/>
                <a:gd name="T12" fmla="*/ 0 w 49"/>
                <a:gd name="T13" fmla="*/ 0 h 107"/>
                <a:gd name="T14" fmla="*/ 0 w 49"/>
                <a:gd name="T15" fmla="*/ 0 h 107"/>
                <a:gd name="T16" fmla="*/ 0 w 49"/>
                <a:gd name="T17" fmla="*/ 0 h 107"/>
                <a:gd name="T18" fmla="*/ 0 w 49"/>
                <a:gd name="T19" fmla="*/ 0 h 107"/>
                <a:gd name="T20" fmla="*/ 0 w 49"/>
                <a:gd name="T21" fmla="*/ 0 h 107"/>
                <a:gd name="T22" fmla="*/ 0 w 49"/>
                <a:gd name="T23" fmla="*/ 0 h 107"/>
                <a:gd name="T24" fmla="*/ 0 w 49"/>
                <a:gd name="T25" fmla="*/ 0 h 107"/>
                <a:gd name="T26" fmla="*/ 0 w 49"/>
                <a:gd name="T27" fmla="*/ 0 h 107"/>
                <a:gd name="T28" fmla="*/ 0 w 49"/>
                <a:gd name="T29" fmla="*/ 0 h 107"/>
                <a:gd name="T30" fmla="*/ 0 w 49"/>
                <a:gd name="T31" fmla="*/ 0 h 107"/>
                <a:gd name="T32" fmla="*/ 0 w 49"/>
                <a:gd name="T33" fmla="*/ 0 h 107"/>
                <a:gd name="T34" fmla="*/ 0 w 49"/>
                <a:gd name="T35" fmla="*/ 0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 h="107">
                  <a:moveTo>
                    <a:pt x="0" y="4"/>
                  </a:moveTo>
                  <a:lnTo>
                    <a:pt x="0" y="0"/>
                  </a:lnTo>
                  <a:lnTo>
                    <a:pt x="0" y="4"/>
                  </a:lnTo>
                  <a:lnTo>
                    <a:pt x="0" y="12"/>
                  </a:lnTo>
                  <a:lnTo>
                    <a:pt x="0" y="16"/>
                  </a:lnTo>
                  <a:lnTo>
                    <a:pt x="0" y="20"/>
                  </a:lnTo>
                  <a:lnTo>
                    <a:pt x="0" y="23"/>
                  </a:lnTo>
                  <a:lnTo>
                    <a:pt x="0" y="27"/>
                  </a:lnTo>
                  <a:lnTo>
                    <a:pt x="5" y="31"/>
                  </a:lnTo>
                  <a:lnTo>
                    <a:pt x="5" y="35"/>
                  </a:lnTo>
                  <a:lnTo>
                    <a:pt x="14" y="47"/>
                  </a:lnTo>
                  <a:lnTo>
                    <a:pt x="18" y="55"/>
                  </a:lnTo>
                  <a:lnTo>
                    <a:pt x="27" y="63"/>
                  </a:lnTo>
                  <a:lnTo>
                    <a:pt x="36" y="71"/>
                  </a:lnTo>
                  <a:lnTo>
                    <a:pt x="40" y="79"/>
                  </a:lnTo>
                  <a:lnTo>
                    <a:pt x="45" y="87"/>
                  </a:lnTo>
                  <a:lnTo>
                    <a:pt x="49" y="99"/>
                  </a:lnTo>
                  <a:lnTo>
                    <a:pt x="49" y="107"/>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892" name="Freeform 65"/>
            <p:cNvSpPr>
              <a:spLocks/>
            </p:cNvSpPr>
            <p:nvPr/>
          </p:nvSpPr>
          <p:spPr bwMode="auto">
            <a:xfrm>
              <a:off x="844" y="2845"/>
              <a:ext cx="57" cy="148"/>
            </a:xfrm>
            <a:custGeom>
              <a:avLst/>
              <a:gdLst>
                <a:gd name="T0" fmla="*/ 0 w 193"/>
                <a:gd name="T1" fmla="*/ 0 h 499"/>
                <a:gd name="T2" fmla="*/ 0 w 193"/>
                <a:gd name="T3" fmla="*/ 0 h 499"/>
                <a:gd name="T4" fmla="*/ 0 w 193"/>
                <a:gd name="T5" fmla="*/ 0 h 499"/>
                <a:gd name="T6" fmla="*/ 0 w 193"/>
                <a:gd name="T7" fmla="*/ 0 h 499"/>
                <a:gd name="T8" fmla="*/ 0 w 193"/>
                <a:gd name="T9" fmla="*/ 0 h 499"/>
                <a:gd name="T10" fmla="*/ 0 w 193"/>
                <a:gd name="T11" fmla="*/ 0 h 499"/>
                <a:gd name="T12" fmla="*/ 0 w 193"/>
                <a:gd name="T13" fmla="*/ 0 h 499"/>
                <a:gd name="T14" fmla="*/ 0 w 193"/>
                <a:gd name="T15" fmla="*/ 0 h 499"/>
                <a:gd name="T16" fmla="*/ 0 w 193"/>
                <a:gd name="T17" fmla="*/ 0 h 499"/>
                <a:gd name="T18" fmla="*/ 0 w 193"/>
                <a:gd name="T19" fmla="*/ 0 h 499"/>
                <a:gd name="T20" fmla="*/ 0 w 193"/>
                <a:gd name="T21" fmla="*/ 0 h 499"/>
                <a:gd name="T22" fmla="*/ 0 w 193"/>
                <a:gd name="T23" fmla="*/ 0 h 499"/>
                <a:gd name="T24" fmla="*/ 0 w 193"/>
                <a:gd name="T25" fmla="*/ 0 h 499"/>
                <a:gd name="T26" fmla="*/ 0 w 193"/>
                <a:gd name="T27" fmla="*/ 0 h 499"/>
                <a:gd name="T28" fmla="*/ 0 w 193"/>
                <a:gd name="T29" fmla="*/ 0 h 499"/>
                <a:gd name="T30" fmla="*/ 0 w 193"/>
                <a:gd name="T31" fmla="*/ 0 h 499"/>
                <a:gd name="T32" fmla="*/ 0 w 193"/>
                <a:gd name="T33" fmla="*/ 0 h 499"/>
                <a:gd name="T34" fmla="*/ 0 w 193"/>
                <a:gd name="T35" fmla="*/ 0 h 499"/>
                <a:gd name="T36" fmla="*/ 0 w 193"/>
                <a:gd name="T37" fmla="*/ 0 h 499"/>
                <a:gd name="T38" fmla="*/ 0 w 193"/>
                <a:gd name="T39" fmla="*/ 0 h 499"/>
                <a:gd name="T40" fmla="*/ 0 w 193"/>
                <a:gd name="T41" fmla="*/ 0 h 499"/>
                <a:gd name="T42" fmla="*/ 0 w 193"/>
                <a:gd name="T43" fmla="*/ 0 h 499"/>
                <a:gd name="T44" fmla="*/ 0 w 193"/>
                <a:gd name="T45" fmla="*/ 0 h 499"/>
                <a:gd name="T46" fmla="*/ 0 w 193"/>
                <a:gd name="T47" fmla="*/ 0 h 499"/>
                <a:gd name="T48" fmla="*/ 0 w 193"/>
                <a:gd name="T49" fmla="*/ 0 h 499"/>
                <a:gd name="T50" fmla="*/ 0 w 193"/>
                <a:gd name="T51" fmla="*/ 0 h 499"/>
                <a:gd name="T52" fmla="*/ 0 w 193"/>
                <a:gd name="T53" fmla="*/ 0 h 499"/>
                <a:gd name="T54" fmla="*/ 0 w 193"/>
                <a:gd name="T55" fmla="*/ 0 h 499"/>
                <a:gd name="T56" fmla="*/ 0 w 193"/>
                <a:gd name="T57" fmla="*/ 0 h 499"/>
                <a:gd name="T58" fmla="*/ 0 w 193"/>
                <a:gd name="T59" fmla="*/ 0 h 499"/>
                <a:gd name="T60" fmla="*/ 0 w 193"/>
                <a:gd name="T61" fmla="*/ 0 h 499"/>
                <a:gd name="T62" fmla="*/ 0 w 193"/>
                <a:gd name="T63" fmla="*/ 0 h 499"/>
                <a:gd name="T64" fmla="*/ 0 w 193"/>
                <a:gd name="T65" fmla="*/ 0 h 4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499">
                  <a:moveTo>
                    <a:pt x="193" y="0"/>
                  </a:moveTo>
                  <a:lnTo>
                    <a:pt x="184" y="15"/>
                  </a:lnTo>
                  <a:lnTo>
                    <a:pt x="175" y="27"/>
                  </a:lnTo>
                  <a:lnTo>
                    <a:pt x="166" y="43"/>
                  </a:lnTo>
                  <a:lnTo>
                    <a:pt x="157" y="59"/>
                  </a:lnTo>
                  <a:lnTo>
                    <a:pt x="153" y="75"/>
                  </a:lnTo>
                  <a:lnTo>
                    <a:pt x="144" y="87"/>
                  </a:lnTo>
                  <a:lnTo>
                    <a:pt x="144" y="107"/>
                  </a:lnTo>
                  <a:lnTo>
                    <a:pt x="139" y="123"/>
                  </a:lnTo>
                  <a:lnTo>
                    <a:pt x="144" y="138"/>
                  </a:lnTo>
                  <a:lnTo>
                    <a:pt x="144" y="158"/>
                  </a:lnTo>
                  <a:lnTo>
                    <a:pt x="144" y="174"/>
                  </a:lnTo>
                  <a:lnTo>
                    <a:pt x="144" y="190"/>
                  </a:lnTo>
                  <a:lnTo>
                    <a:pt x="144" y="210"/>
                  </a:lnTo>
                  <a:lnTo>
                    <a:pt x="144" y="226"/>
                  </a:lnTo>
                  <a:lnTo>
                    <a:pt x="139" y="246"/>
                  </a:lnTo>
                  <a:lnTo>
                    <a:pt x="139" y="261"/>
                  </a:lnTo>
                  <a:lnTo>
                    <a:pt x="130" y="289"/>
                  </a:lnTo>
                  <a:lnTo>
                    <a:pt x="121" y="317"/>
                  </a:lnTo>
                  <a:lnTo>
                    <a:pt x="108" y="341"/>
                  </a:lnTo>
                  <a:lnTo>
                    <a:pt x="99" y="369"/>
                  </a:lnTo>
                  <a:lnTo>
                    <a:pt x="81" y="392"/>
                  </a:lnTo>
                  <a:lnTo>
                    <a:pt x="63" y="412"/>
                  </a:lnTo>
                  <a:lnTo>
                    <a:pt x="45" y="436"/>
                  </a:lnTo>
                  <a:lnTo>
                    <a:pt x="23" y="456"/>
                  </a:lnTo>
                  <a:lnTo>
                    <a:pt x="18" y="460"/>
                  </a:lnTo>
                  <a:lnTo>
                    <a:pt x="14" y="464"/>
                  </a:lnTo>
                  <a:lnTo>
                    <a:pt x="9" y="472"/>
                  </a:lnTo>
                  <a:lnTo>
                    <a:pt x="9" y="476"/>
                  </a:lnTo>
                  <a:lnTo>
                    <a:pt x="5" y="484"/>
                  </a:lnTo>
                  <a:lnTo>
                    <a:pt x="5" y="488"/>
                  </a:lnTo>
                  <a:lnTo>
                    <a:pt x="0" y="495"/>
                  </a:lnTo>
                  <a:lnTo>
                    <a:pt x="0" y="499"/>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893" name="Freeform 66"/>
            <p:cNvSpPr>
              <a:spLocks/>
            </p:cNvSpPr>
            <p:nvPr/>
          </p:nvSpPr>
          <p:spPr bwMode="auto">
            <a:xfrm>
              <a:off x="912" y="2720"/>
              <a:ext cx="83" cy="107"/>
            </a:xfrm>
            <a:custGeom>
              <a:avLst/>
              <a:gdLst>
                <a:gd name="T0" fmla="*/ 0 w 278"/>
                <a:gd name="T1" fmla="*/ 0 h 361"/>
                <a:gd name="T2" fmla="*/ 0 w 278"/>
                <a:gd name="T3" fmla="*/ 0 h 361"/>
                <a:gd name="T4" fmla="*/ 0 w 278"/>
                <a:gd name="T5" fmla="*/ 0 h 361"/>
                <a:gd name="T6" fmla="*/ 0 w 278"/>
                <a:gd name="T7" fmla="*/ 0 h 361"/>
                <a:gd name="T8" fmla="*/ 0 w 278"/>
                <a:gd name="T9" fmla="*/ 0 h 361"/>
                <a:gd name="T10" fmla="*/ 0 w 278"/>
                <a:gd name="T11" fmla="*/ 0 h 361"/>
                <a:gd name="T12" fmla="*/ 0 w 278"/>
                <a:gd name="T13" fmla="*/ 0 h 361"/>
                <a:gd name="T14" fmla="*/ 0 w 278"/>
                <a:gd name="T15" fmla="*/ 0 h 361"/>
                <a:gd name="T16" fmla="*/ 0 w 278"/>
                <a:gd name="T17" fmla="*/ 0 h 361"/>
                <a:gd name="T18" fmla="*/ 0 w 278"/>
                <a:gd name="T19" fmla="*/ 0 h 361"/>
                <a:gd name="T20" fmla="*/ 0 w 278"/>
                <a:gd name="T21" fmla="*/ 0 h 361"/>
                <a:gd name="T22" fmla="*/ 0 w 278"/>
                <a:gd name="T23" fmla="*/ 0 h 361"/>
                <a:gd name="T24" fmla="*/ 0 w 278"/>
                <a:gd name="T25" fmla="*/ 0 h 361"/>
                <a:gd name="T26" fmla="*/ 0 w 278"/>
                <a:gd name="T27" fmla="*/ 0 h 361"/>
                <a:gd name="T28" fmla="*/ 0 w 278"/>
                <a:gd name="T29" fmla="*/ 0 h 361"/>
                <a:gd name="T30" fmla="*/ 0 w 278"/>
                <a:gd name="T31" fmla="*/ 0 h 361"/>
                <a:gd name="T32" fmla="*/ 0 w 278"/>
                <a:gd name="T33" fmla="*/ 0 h 361"/>
                <a:gd name="T34" fmla="*/ 0 w 278"/>
                <a:gd name="T35" fmla="*/ 0 h 361"/>
                <a:gd name="T36" fmla="*/ 0 w 278"/>
                <a:gd name="T37" fmla="*/ 0 h 361"/>
                <a:gd name="T38" fmla="*/ 0 w 278"/>
                <a:gd name="T39" fmla="*/ 0 h 361"/>
                <a:gd name="T40" fmla="*/ 0 w 278"/>
                <a:gd name="T41" fmla="*/ 0 h 361"/>
                <a:gd name="T42" fmla="*/ 0 w 278"/>
                <a:gd name="T43" fmla="*/ 0 h 361"/>
                <a:gd name="T44" fmla="*/ 0 w 278"/>
                <a:gd name="T45" fmla="*/ 0 h 361"/>
                <a:gd name="T46" fmla="*/ 0 w 278"/>
                <a:gd name="T47" fmla="*/ 0 h 361"/>
                <a:gd name="T48" fmla="*/ 0 w 278"/>
                <a:gd name="T49" fmla="*/ 0 h 361"/>
                <a:gd name="T50" fmla="*/ 0 w 278"/>
                <a:gd name="T51" fmla="*/ 0 h 361"/>
                <a:gd name="T52" fmla="*/ 0 w 278"/>
                <a:gd name="T53" fmla="*/ 0 h 361"/>
                <a:gd name="T54" fmla="*/ 0 w 278"/>
                <a:gd name="T55" fmla="*/ 0 h 361"/>
                <a:gd name="T56" fmla="*/ 0 w 278"/>
                <a:gd name="T57" fmla="*/ 0 h 361"/>
                <a:gd name="T58" fmla="*/ 0 w 278"/>
                <a:gd name="T59" fmla="*/ 0 h 361"/>
                <a:gd name="T60" fmla="*/ 0 w 278"/>
                <a:gd name="T61" fmla="*/ 0 h 361"/>
                <a:gd name="T62" fmla="*/ 0 w 278"/>
                <a:gd name="T63" fmla="*/ 0 h 361"/>
                <a:gd name="T64" fmla="*/ 0 w 278"/>
                <a:gd name="T65" fmla="*/ 0 h 361"/>
                <a:gd name="T66" fmla="*/ 0 w 278"/>
                <a:gd name="T67" fmla="*/ 0 h 361"/>
                <a:gd name="T68" fmla="*/ 0 w 278"/>
                <a:gd name="T69" fmla="*/ 0 h 361"/>
                <a:gd name="T70" fmla="*/ 0 w 278"/>
                <a:gd name="T71" fmla="*/ 0 h 361"/>
                <a:gd name="T72" fmla="*/ 0 w 278"/>
                <a:gd name="T73" fmla="*/ 0 h 361"/>
                <a:gd name="T74" fmla="*/ 0 w 278"/>
                <a:gd name="T75" fmla="*/ 0 h 361"/>
                <a:gd name="T76" fmla="*/ 0 w 278"/>
                <a:gd name="T77" fmla="*/ 0 h 361"/>
                <a:gd name="T78" fmla="*/ 0 w 278"/>
                <a:gd name="T79" fmla="*/ 0 h 361"/>
                <a:gd name="T80" fmla="*/ 0 w 278"/>
                <a:gd name="T81" fmla="*/ 0 h 361"/>
                <a:gd name="T82" fmla="*/ 0 w 278"/>
                <a:gd name="T83" fmla="*/ 0 h 3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361">
                  <a:moveTo>
                    <a:pt x="211" y="99"/>
                  </a:moveTo>
                  <a:lnTo>
                    <a:pt x="220" y="103"/>
                  </a:lnTo>
                  <a:lnTo>
                    <a:pt x="229" y="111"/>
                  </a:lnTo>
                  <a:lnTo>
                    <a:pt x="238" y="115"/>
                  </a:lnTo>
                  <a:lnTo>
                    <a:pt x="247" y="123"/>
                  </a:lnTo>
                  <a:lnTo>
                    <a:pt x="256" y="127"/>
                  </a:lnTo>
                  <a:lnTo>
                    <a:pt x="265" y="131"/>
                  </a:lnTo>
                  <a:lnTo>
                    <a:pt x="269" y="135"/>
                  </a:lnTo>
                  <a:lnTo>
                    <a:pt x="278" y="143"/>
                  </a:lnTo>
                  <a:lnTo>
                    <a:pt x="260" y="143"/>
                  </a:lnTo>
                  <a:lnTo>
                    <a:pt x="247" y="139"/>
                  </a:lnTo>
                  <a:lnTo>
                    <a:pt x="229" y="139"/>
                  </a:lnTo>
                  <a:lnTo>
                    <a:pt x="215" y="135"/>
                  </a:lnTo>
                  <a:lnTo>
                    <a:pt x="197" y="135"/>
                  </a:lnTo>
                  <a:lnTo>
                    <a:pt x="184" y="131"/>
                  </a:lnTo>
                  <a:lnTo>
                    <a:pt x="166" y="131"/>
                  </a:lnTo>
                  <a:lnTo>
                    <a:pt x="153" y="135"/>
                  </a:lnTo>
                  <a:lnTo>
                    <a:pt x="117" y="147"/>
                  </a:lnTo>
                  <a:lnTo>
                    <a:pt x="90" y="163"/>
                  </a:lnTo>
                  <a:lnTo>
                    <a:pt x="67" y="183"/>
                  </a:lnTo>
                  <a:lnTo>
                    <a:pt x="49" y="206"/>
                  </a:lnTo>
                  <a:lnTo>
                    <a:pt x="36" y="234"/>
                  </a:lnTo>
                  <a:lnTo>
                    <a:pt x="27" y="266"/>
                  </a:lnTo>
                  <a:lnTo>
                    <a:pt x="22" y="298"/>
                  </a:lnTo>
                  <a:lnTo>
                    <a:pt x="22" y="329"/>
                  </a:lnTo>
                  <a:lnTo>
                    <a:pt x="18" y="333"/>
                  </a:lnTo>
                  <a:lnTo>
                    <a:pt x="18" y="337"/>
                  </a:lnTo>
                  <a:lnTo>
                    <a:pt x="13" y="341"/>
                  </a:lnTo>
                  <a:lnTo>
                    <a:pt x="9" y="345"/>
                  </a:lnTo>
                  <a:lnTo>
                    <a:pt x="4" y="349"/>
                  </a:lnTo>
                  <a:lnTo>
                    <a:pt x="4" y="357"/>
                  </a:lnTo>
                  <a:lnTo>
                    <a:pt x="4" y="361"/>
                  </a:lnTo>
                  <a:lnTo>
                    <a:pt x="0" y="345"/>
                  </a:lnTo>
                  <a:lnTo>
                    <a:pt x="0" y="325"/>
                  </a:lnTo>
                  <a:lnTo>
                    <a:pt x="0" y="298"/>
                  </a:lnTo>
                  <a:lnTo>
                    <a:pt x="0" y="266"/>
                  </a:lnTo>
                  <a:lnTo>
                    <a:pt x="4" y="234"/>
                  </a:lnTo>
                  <a:lnTo>
                    <a:pt x="13" y="202"/>
                  </a:lnTo>
                  <a:lnTo>
                    <a:pt x="22" y="186"/>
                  </a:lnTo>
                  <a:lnTo>
                    <a:pt x="31" y="175"/>
                  </a:lnTo>
                  <a:lnTo>
                    <a:pt x="40" y="163"/>
                  </a:lnTo>
                  <a:lnTo>
                    <a:pt x="54" y="151"/>
                  </a:lnTo>
                  <a:lnTo>
                    <a:pt x="63" y="143"/>
                  </a:lnTo>
                  <a:lnTo>
                    <a:pt x="72" y="135"/>
                  </a:lnTo>
                  <a:lnTo>
                    <a:pt x="76" y="127"/>
                  </a:lnTo>
                  <a:lnTo>
                    <a:pt x="76" y="119"/>
                  </a:lnTo>
                  <a:lnTo>
                    <a:pt x="76" y="115"/>
                  </a:lnTo>
                  <a:lnTo>
                    <a:pt x="72" y="107"/>
                  </a:lnTo>
                  <a:lnTo>
                    <a:pt x="72" y="95"/>
                  </a:lnTo>
                  <a:lnTo>
                    <a:pt x="63" y="87"/>
                  </a:lnTo>
                  <a:lnTo>
                    <a:pt x="58" y="79"/>
                  </a:lnTo>
                  <a:lnTo>
                    <a:pt x="54" y="71"/>
                  </a:lnTo>
                  <a:lnTo>
                    <a:pt x="45" y="60"/>
                  </a:lnTo>
                  <a:lnTo>
                    <a:pt x="40" y="52"/>
                  </a:lnTo>
                  <a:lnTo>
                    <a:pt x="31" y="48"/>
                  </a:lnTo>
                  <a:lnTo>
                    <a:pt x="27" y="40"/>
                  </a:lnTo>
                  <a:lnTo>
                    <a:pt x="18" y="36"/>
                  </a:lnTo>
                  <a:lnTo>
                    <a:pt x="4" y="32"/>
                  </a:lnTo>
                  <a:lnTo>
                    <a:pt x="4" y="28"/>
                  </a:lnTo>
                  <a:lnTo>
                    <a:pt x="4" y="24"/>
                  </a:lnTo>
                  <a:lnTo>
                    <a:pt x="4" y="20"/>
                  </a:lnTo>
                  <a:lnTo>
                    <a:pt x="4" y="16"/>
                  </a:lnTo>
                  <a:lnTo>
                    <a:pt x="4" y="8"/>
                  </a:lnTo>
                  <a:lnTo>
                    <a:pt x="4" y="4"/>
                  </a:lnTo>
                  <a:lnTo>
                    <a:pt x="4" y="0"/>
                  </a:lnTo>
                  <a:lnTo>
                    <a:pt x="22" y="12"/>
                  </a:lnTo>
                  <a:lnTo>
                    <a:pt x="36" y="20"/>
                  </a:lnTo>
                  <a:lnTo>
                    <a:pt x="45" y="28"/>
                  </a:lnTo>
                  <a:lnTo>
                    <a:pt x="54" y="32"/>
                  </a:lnTo>
                  <a:lnTo>
                    <a:pt x="63" y="44"/>
                  </a:lnTo>
                  <a:lnTo>
                    <a:pt x="72" y="56"/>
                  </a:lnTo>
                  <a:lnTo>
                    <a:pt x="90" y="79"/>
                  </a:lnTo>
                  <a:lnTo>
                    <a:pt x="108" y="107"/>
                  </a:lnTo>
                  <a:lnTo>
                    <a:pt x="117" y="111"/>
                  </a:lnTo>
                  <a:lnTo>
                    <a:pt x="126" y="111"/>
                  </a:lnTo>
                  <a:lnTo>
                    <a:pt x="139" y="111"/>
                  </a:lnTo>
                  <a:lnTo>
                    <a:pt x="157" y="111"/>
                  </a:lnTo>
                  <a:lnTo>
                    <a:pt x="170" y="107"/>
                  </a:lnTo>
                  <a:lnTo>
                    <a:pt x="184" y="107"/>
                  </a:lnTo>
                  <a:lnTo>
                    <a:pt x="197" y="107"/>
                  </a:lnTo>
                  <a:lnTo>
                    <a:pt x="202" y="107"/>
                  </a:lnTo>
                  <a:lnTo>
                    <a:pt x="211" y="99"/>
                  </a:lnTo>
                  <a:close/>
                </a:path>
              </a:pathLst>
            </a:custGeom>
            <a:solidFill>
              <a:srgbClr val="FFFFFF"/>
            </a:solidFill>
            <a:ln w="6350" cmpd="sng">
              <a:solidFill>
                <a:srgbClr val="000000"/>
              </a:solidFill>
              <a:round/>
              <a:headEnd/>
              <a:tailEnd/>
            </a:ln>
          </p:spPr>
          <p:txBody>
            <a:bodyPr/>
            <a:lstStyle/>
            <a:p>
              <a:endParaRPr lang="it-IT"/>
            </a:p>
          </p:txBody>
        </p:sp>
        <p:sp>
          <p:nvSpPr>
            <p:cNvPr id="206894" name="Freeform 67"/>
            <p:cNvSpPr>
              <a:spLocks/>
            </p:cNvSpPr>
            <p:nvPr/>
          </p:nvSpPr>
          <p:spPr bwMode="auto">
            <a:xfrm>
              <a:off x="912" y="2720"/>
              <a:ext cx="83" cy="107"/>
            </a:xfrm>
            <a:custGeom>
              <a:avLst/>
              <a:gdLst>
                <a:gd name="T0" fmla="*/ 0 w 278"/>
                <a:gd name="T1" fmla="*/ 0 h 361"/>
                <a:gd name="T2" fmla="*/ 0 w 278"/>
                <a:gd name="T3" fmla="*/ 0 h 361"/>
                <a:gd name="T4" fmla="*/ 0 w 278"/>
                <a:gd name="T5" fmla="*/ 0 h 361"/>
                <a:gd name="T6" fmla="*/ 0 w 278"/>
                <a:gd name="T7" fmla="*/ 0 h 361"/>
                <a:gd name="T8" fmla="*/ 0 w 278"/>
                <a:gd name="T9" fmla="*/ 0 h 361"/>
                <a:gd name="T10" fmla="*/ 0 w 278"/>
                <a:gd name="T11" fmla="*/ 0 h 361"/>
                <a:gd name="T12" fmla="*/ 0 w 278"/>
                <a:gd name="T13" fmla="*/ 0 h 361"/>
                <a:gd name="T14" fmla="*/ 0 w 278"/>
                <a:gd name="T15" fmla="*/ 0 h 361"/>
                <a:gd name="T16" fmla="*/ 0 w 278"/>
                <a:gd name="T17" fmla="*/ 0 h 361"/>
                <a:gd name="T18" fmla="*/ 0 w 278"/>
                <a:gd name="T19" fmla="*/ 0 h 361"/>
                <a:gd name="T20" fmla="*/ 0 w 278"/>
                <a:gd name="T21" fmla="*/ 0 h 361"/>
                <a:gd name="T22" fmla="*/ 0 w 278"/>
                <a:gd name="T23" fmla="*/ 0 h 361"/>
                <a:gd name="T24" fmla="*/ 0 w 278"/>
                <a:gd name="T25" fmla="*/ 0 h 361"/>
                <a:gd name="T26" fmla="*/ 0 w 278"/>
                <a:gd name="T27" fmla="*/ 0 h 361"/>
                <a:gd name="T28" fmla="*/ 0 w 278"/>
                <a:gd name="T29" fmla="*/ 0 h 361"/>
                <a:gd name="T30" fmla="*/ 0 w 278"/>
                <a:gd name="T31" fmla="*/ 0 h 361"/>
                <a:gd name="T32" fmla="*/ 0 w 278"/>
                <a:gd name="T33" fmla="*/ 0 h 361"/>
                <a:gd name="T34" fmla="*/ 0 w 278"/>
                <a:gd name="T35" fmla="*/ 0 h 361"/>
                <a:gd name="T36" fmla="*/ 0 w 278"/>
                <a:gd name="T37" fmla="*/ 0 h 361"/>
                <a:gd name="T38" fmla="*/ 0 w 278"/>
                <a:gd name="T39" fmla="*/ 0 h 361"/>
                <a:gd name="T40" fmla="*/ 0 w 278"/>
                <a:gd name="T41" fmla="*/ 0 h 361"/>
                <a:gd name="T42" fmla="*/ 0 w 278"/>
                <a:gd name="T43" fmla="*/ 0 h 361"/>
                <a:gd name="T44" fmla="*/ 0 w 278"/>
                <a:gd name="T45" fmla="*/ 0 h 361"/>
                <a:gd name="T46" fmla="*/ 0 w 278"/>
                <a:gd name="T47" fmla="*/ 0 h 361"/>
                <a:gd name="T48" fmla="*/ 0 w 278"/>
                <a:gd name="T49" fmla="*/ 0 h 361"/>
                <a:gd name="T50" fmla="*/ 0 w 278"/>
                <a:gd name="T51" fmla="*/ 0 h 361"/>
                <a:gd name="T52" fmla="*/ 0 w 278"/>
                <a:gd name="T53" fmla="*/ 0 h 361"/>
                <a:gd name="T54" fmla="*/ 0 w 278"/>
                <a:gd name="T55" fmla="*/ 0 h 361"/>
                <a:gd name="T56" fmla="*/ 0 w 278"/>
                <a:gd name="T57" fmla="*/ 0 h 361"/>
                <a:gd name="T58" fmla="*/ 0 w 278"/>
                <a:gd name="T59" fmla="*/ 0 h 361"/>
                <a:gd name="T60" fmla="*/ 0 w 278"/>
                <a:gd name="T61" fmla="*/ 0 h 361"/>
                <a:gd name="T62" fmla="*/ 0 w 278"/>
                <a:gd name="T63" fmla="*/ 0 h 361"/>
                <a:gd name="T64" fmla="*/ 0 w 278"/>
                <a:gd name="T65" fmla="*/ 0 h 361"/>
                <a:gd name="T66" fmla="*/ 0 w 278"/>
                <a:gd name="T67" fmla="*/ 0 h 361"/>
                <a:gd name="T68" fmla="*/ 0 w 278"/>
                <a:gd name="T69" fmla="*/ 0 h 361"/>
                <a:gd name="T70" fmla="*/ 0 w 278"/>
                <a:gd name="T71" fmla="*/ 0 h 361"/>
                <a:gd name="T72" fmla="*/ 0 w 278"/>
                <a:gd name="T73" fmla="*/ 0 h 361"/>
                <a:gd name="T74" fmla="*/ 0 w 278"/>
                <a:gd name="T75" fmla="*/ 0 h 361"/>
                <a:gd name="T76" fmla="*/ 0 w 278"/>
                <a:gd name="T77" fmla="*/ 0 h 361"/>
                <a:gd name="T78" fmla="*/ 0 w 278"/>
                <a:gd name="T79" fmla="*/ 0 h 361"/>
                <a:gd name="T80" fmla="*/ 0 w 278"/>
                <a:gd name="T81" fmla="*/ 0 h 3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8" h="361">
                  <a:moveTo>
                    <a:pt x="211" y="99"/>
                  </a:moveTo>
                  <a:lnTo>
                    <a:pt x="220" y="103"/>
                  </a:lnTo>
                  <a:lnTo>
                    <a:pt x="229" y="111"/>
                  </a:lnTo>
                  <a:lnTo>
                    <a:pt x="238" y="115"/>
                  </a:lnTo>
                  <a:lnTo>
                    <a:pt x="247" y="123"/>
                  </a:lnTo>
                  <a:lnTo>
                    <a:pt x="256" y="127"/>
                  </a:lnTo>
                  <a:lnTo>
                    <a:pt x="265" y="131"/>
                  </a:lnTo>
                  <a:lnTo>
                    <a:pt x="269" y="135"/>
                  </a:lnTo>
                  <a:lnTo>
                    <a:pt x="278" y="143"/>
                  </a:lnTo>
                  <a:lnTo>
                    <a:pt x="260" y="143"/>
                  </a:lnTo>
                  <a:lnTo>
                    <a:pt x="247" y="139"/>
                  </a:lnTo>
                  <a:lnTo>
                    <a:pt x="229" y="139"/>
                  </a:lnTo>
                  <a:lnTo>
                    <a:pt x="215" y="135"/>
                  </a:lnTo>
                  <a:lnTo>
                    <a:pt x="197" y="135"/>
                  </a:lnTo>
                  <a:lnTo>
                    <a:pt x="184" y="131"/>
                  </a:lnTo>
                  <a:lnTo>
                    <a:pt x="166" y="131"/>
                  </a:lnTo>
                  <a:lnTo>
                    <a:pt x="153" y="135"/>
                  </a:lnTo>
                  <a:lnTo>
                    <a:pt x="117" y="147"/>
                  </a:lnTo>
                  <a:lnTo>
                    <a:pt x="90" y="163"/>
                  </a:lnTo>
                  <a:lnTo>
                    <a:pt x="67" y="183"/>
                  </a:lnTo>
                  <a:lnTo>
                    <a:pt x="49" y="206"/>
                  </a:lnTo>
                  <a:lnTo>
                    <a:pt x="36" y="234"/>
                  </a:lnTo>
                  <a:lnTo>
                    <a:pt x="27" y="266"/>
                  </a:lnTo>
                  <a:lnTo>
                    <a:pt x="22" y="298"/>
                  </a:lnTo>
                  <a:lnTo>
                    <a:pt x="22" y="329"/>
                  </a:lnTo>
                  <a:lnTo>
                    <a:pt x="18" y="333"/>
                  </a:lnTo>
                  <a:lnTo>
                    <a:pt x="18" y="337"/>
                  </a:lnTo>
                  <a:lnTo>
                    <a:pt x="13" y="341"/>
                  </a:lnTo>
                  <a:lnTo>
                    <a:pt x="9" y="345"/>
                  </a:lnTo>
                  <a:lnTo>
                    <a:pt x="4" y="349"/>
                  </a:lnTo>
                  <a:lnTo>
                    <a:pt x="4" y="357"/>
                  </a:lnTo>
                  <a:lnTo>
                    <a:pt x="4" y="361"/>
                  </a:lnTo>
                  <a:lnTo>
                    <a:pt x="0" y="345"/>
                  </a:lnTo>
                  <a:lnTo>
                    <a:pt x="0" y="325"/>
                  </a:lnTo>
                  <a:lnTo>
                    <a:pt x="0" y="298"/>
                  </a:lnTo>
                  <a:lnTo>
                    <a:pt x="0" y="266"/>
                  </a:lnTo>
                  <a:lnTo>
                    <a:pt x="4" y="234"/>
                  </a:lnTo>
                  <a:lnTo>
                    <a:pt x="13" y="202"/>
                  </a:lnTo>
                  <a:lnTo>
                    <a:pt x="22" y="186"/>
                  </a:lnTo>
                  <a:lnTo>
                    <a:pt x="31" y="175"/>
                  </a:lnTo>
                  <a:lnTo>
                    <a:pt x="40" y="163"/>
                  </a:lnTo>
                  <a:lnTo>
                    <a:pt x="54" y="151"/>
                  </a:lnTo>
                  <a:lnTo>
                    <a:pt x="63" y="143"/>
                  </a:lnTo>
                  <a:lnTo>
                    <a:pt x="72" y="135"/>
                  </a:lnTo>
                  <a:lnTo>
                    <a:pt x="76" y="127"/>
                  </a:lnTo>
                  <a:lnTo>
                    <a:pt x="76" y="119"/>
                  </a:lnTo>
                  <a:lnTo>
                    <a:pt x="76" y="115"/>
                  </a:lnTo>
                  <a:lnTo>
                    <a:pt x="72" y="107"/>
                  </a:lnTo>
                  <a:lnTo>
                    <a:pt x="72" y="95"/>
                  </a:lnTo>
                  <a:lnTo>
                    <a:pt x="63" y="87"/>
                  </a:lnTo>
                  <a:lnTo>
                    <a:pt x="58" y="79"/>
                  </a:lnTo>
                  <a:lnTo>
                    <a:pt x="54" y="71"/>
                  </a:lnTo>
                  <a:lnTo>
                    <a:pt x="45" y="60"/>
                  </a:lnTo>
                  <a:lnTo>
                    <a:pt x="40" y="52"/>
                  </a:lnTo>
                  <a:lnTo>
                    <a:pt x="31" y="48"/>
                  </a:lnTo>
                  <a:lnTo>
                    <a:pt x="27" y="40"/>
                  </a:lnTo>
                  <a:lnTo>
                    <a:pt x="18" y="36"/>
                  </a:lnTo>
                  <a:lnTo>
                    <a:pt x="4" y="32"/>
                  </a:lnTo>
                  <a:lnTo>
                    <a:pt x="4" y="28"/>
                  </a:lnTo>
                  <a:lnTo>
                    <a:pt x="4" y="24"/>
                  </a:lnTo>
                  <a:lnTo>
                    <a:pt x="4" y="20"/>
                  </a:lnTo>
                  <a:lnTo>
                    <a:pt x="4" y="16"/>
                  </a:lnTo>
                  <a:lnTo>
                    <a:pt x="4" y="8"/>
                  </a:lnTo>
                  <a:lnTo>
                    <a:pt x="4" y="4"/>
                  </a:lnTo>
                  <a:lnTo>
                    <a:pt x="4" y="0"/>
                  </a:lnTo>
                  <a:lnTo>
                    <a:pt x="22" y="12"/>
                  </a:lnTo>
                  <a:lnTo>
                    <a:pt x="36" y="20"/>
                  </a:lnTo>
                  <a:lnTo>
                    <a:pt x="45" y="28"/>
                  </a:lnTo>
                  <a:lnTo>
                    <a:pt x="54" y="32"/>
                  </a:lnTo>
                  <a:lnTo>
                    <a:pt x="63" y="44"/>
                  </a:lnTo>
                  <a:lnTo>
                    <a:pt x="72" y="56"/>
                  </a:lnTo>
                  <a:lnTo>
                    <a:pt x="90" y="79"/>
                  </a:lnTo>
                  <a:lnTo>
                    <a:pt x="108" y="107"/>
                  </a:lnTo>
                  <a:lnTo>
                    <a:pt x="117" y="111"/>
                  </a:lnTo>
                  <a:lnTo>
                    <a:pt x="126" y="111"/>
                  </a:lnTo>
                  <a:lnTo>
                    <a:pt x="139" y="111"/>
                  </a:lnTo>
                  <a:lnTo>
                    <a:pt x="157" y="111"/>
                  </a:lnTo>
                  <a:lnTo>
                    <a:pt x="170" y="107"/>
                  </a:lnTo>
                  <a:lnTo>
                    <a:pt x="184" y="107"/>
                  </a:lnTo>
                  <a:lnTo>
                    <a:pt x="197" y="107"/>
                  </a:lnTo>
                  <a:lnTo>
                    <a:pt x="202" y="107"/>
                  </a:lnTo>
                  <a:lnTo>
                    <a:pt x="211" y="99"/>
                  </a:lnTo>
                </a:path>
              </a:pathLst>
            </a:custGeom>
            <a:solidFill>
              <a:srgbClr val="FF3300"/>
            </a:solidFill>
            <a:ln w="6350" cap="sq" cmpd="sng">
              <a:solidFill>
                <a:srgbClr val="000000"/>
              </a:solidFill>
              <a:prstDash val="solid"/>
              <a:miter lim="800000"/>
              <a:headEnd/>
              <a:tailEnd/>
            </a:ln>
          </p:spPr>
          <p:txBody>
            <a:bodyPr/>
            <a:lstStyle/>
            <a:p>
              <a:endParaRPr lang="it-IT"/>
            </a:p>
          </p:txBody>
        </p:sp>
        <p:sp>
          <p:nvSpPr>
            <p:cNvPr id="206895" name="Freeform 68"/>
            <p:cNvSpPr>
              <a:spLocks/>
            </p:cNvSpPr>
            <p:nvPr/>
          </p:nvSpPr>
          <p:spPr bwMode="auto">
            <a:xfrm>
              <a:off x="913" y="2828"/>
              <a:ext cx="68" cy="396"/>
            </a:xfrm>
            <a:custGeom>
              <a:avLst/>
              <a:gdLst>
                <a:gd name="T0" fmla="*/ 0 w 225"/>
                <a:gd name="T1" fmla="*/ 0 h 1325"/>
                <a:gd name="T2" fmla="*/ 0 w 225"/>
                <a:gd name="T3" fmla="*/ 0 h 1325"/>
                <a:gd name="T4" fmla="*/ 0 w 225"/>
                <a:gd name="T5" fmla="*/ 0 h 1325"/>
                <a:gd name="T6" fmla="*/ 0 w 225"/>
                <a:gd name="T7" fmla="*/ 0 h 1325"/>
                <a:gd name="T8" fmla="*/ 0 w 225"/>
                <a:gd name="T9" fmla="*/ 0 h 1325"/>
                <a:gd name="T10" fmla="*/ 0 w 225"/>
                <a:gd name="T11" fmla="*/ 0 h 1325"/>
                <a:gd name="T12" fmla="*/ 0 w 225"/>
                <a:gd name="T13" fmla="*/ 0 h 1325"/>
                <a:gd name="T14" fmla="*/ 0 w 225"/>
                <a:gd name="T15" fmla="*/ 0 h 1325"/>
                <a:gd name="T16" fmla="*/ 0 w 225"/>
                <a:gd name="T17" fmla="*/ 0 h 1325"/>
                <a:gd name="T18" fmla="*/ 0 w 225"/>
                <a:gd name="T19" fmla="*/ 0 h 1325"/>
                <a:gd name="T20" fmla="*/ 0 w 225"/>
                <a:gd name="T21" fmla="*/ 0 h 1325"/>
                <a:gd name="T22" fmla="*/ 0 w 225"/>
                <a:gd name="T23" fmla="*/ 0 h 1325"/>
                <a:gd name="T24" fmla="*/ 0 w 225"/>
                <a:gd name="T25" fmla="*/ 0 h 1325"/>
                <a:gd name="T26" fmla="*/ 0 w 225"/>
                <a:gd name="T27" fmla="*/ 0 h 1325"/>
                <a:gd name="T28" fmla="*/ 0 w 225"/>
                <a:gd name="T29" fmla="*/ 0 h 1325"/>
                <a:gd name="T30" fmla="*/ 0 w 225"/>
                <a:gd name="T31" fmla="*/ 0 h 1325"/>
                <a:gd name="T32" fmla="*/ 0 w 225"/>
                <a:gd name="T33" fmla="*/ 0 h 1325"/>
                <a:gd name="T34" fmla="*/ 0 w 225"/>
                <a:gd name="T35" fmla="*/ 0 h 1325"/>
                <a:gd name="T36" fmla="*/ 0 w 225"/>
                <a:gd name="T37" fmla="*/ 0 h 1325"/>
                <a:gd name="T38" fmla="*/ 0 w 225"/>
                <a:gd name="T39" fmla="*/ 0 h 1325"/>
                <a:gd name="T40" fmla="*/ 0 w 225"/>
                <a:gd name="T41" fmla="*/ 0 h 1325"/>
                <a:gd name="T42" fmla="*/ 0 w 225"/>
                <a:gd name="T43" fmla="*/ 0 h 1325"/>
                <a:gd name="T44" fmla="*/ 0 w 225"/>
                <a:gd name="T45" fmla="*/ 0 h 1325"/>
                <a:gd name="T46" fmla="*/ 0 w 225"/>
                <a:gd name="T47" fmla="*/ 0 h 1325"/>
                <a:gd name="T48" fmla="*/ 0 w 225"/>
                <a:gd name="T49" fmla="*/ 0 h 1325"/>
                <a:gd name="T50" fmla="*/ 0 w 225"/>
                <a:gd name="T51" fmla="*/ 0 h 1325"/>
                <a:gd name="T52" fmla="*/ 0 w 225"/>
                <a:gd name="T53" fmla="*/ 0 h 1325"/>
                <a:gd name="T54" fmla="*/ 0 w 225"/>
                <a:gd name="T55" fmla="*/ 0 h 1325"/>
                <a:gd name="T56" fmla="*/ 0 w 225"/>
                <a:gd name="T57" fmla="*/ 0 h 1325"/>
                <a:gd name="T58" fmla="*/ 0 w 225"/>
                <a:gd name="T59" fmla="*/ 0 h 1325"/>
                <a:gd name="T60" fmla="*/ 0 w 225"/>
                <a:gd name="T61" fmla="*/ 0 h 1325"/>
                <a:gd name="T62" fmla="*/ 0 w 225"/>
                <a:gd name="T63" fmla="*/ 0 h 1325"/>
                <a:gd name="T64" fmla="*/ 0 w 225"/>
                <a:gd name="T65" fmla="*/ 0 h 1325"/>
                <a:gd name="T66" fmla="*/ 0 w 225"/>
                <a:gd name="T67" fmla="*/ 0 h 1325"/>
                <a:gd name="T68" fmla="*/ 0 w 225"/>
                <a:gd name="T69" fmla="*/ 0 h 1325"/>
                <a:gd name="T70" fmla="*/ 0 w 225"/>
                <a:gd name="T71" fmla="*/ 0 h 1325"/>
                <a:gd name="T72" fmla="*/ 0 w 225"/>
                <a:gd name="T73" fmla="*/ 0 h 1325"/>
                <a:gd name="T74" fmla="*/ 0 w 225"/>
                <a:gd name="T75" fmla="*/ 0 h 1325"/>
                <a:gd name="T76" fmla="*/ 0 w 225"/>
                <a:gd name="T77" fmla="*/ 0 h 1325"/>
                <a:gd name="T78" fmla="*/ 0 w 225"/>
                <a:gd name="T79" fmla="*/ 0 h 1325"/>
                <a:gd name="T80" fmla="*/ 0 w 225"/>
                <a:gd name="T81" fmla="*/ 0 h 1325"/>
                <a:gd name="T82" fmla="*/ 0 w 225"/>
                <a:gd name="T83" fmla="*/ 0 h 1325"/>
                <a:gd name="T84" fmla="*/ 0 w 225"/>
                <a:gd name="T85" fmla="*/ 0 h 1325"/>
                <a:gd name="T86" fmla="*/ 0 w 225"/>
                <a:gd name="T87" fmla="*/ 0 h 1325"/>
                <a:gd name="T88" fmla="*/ 0 w 225"/>
                <a:gd name="T89" fmla="*/ 0 h 1325"/>
                <a:gd name="T90" fmla="*/ 0 w 225"/>
                <a:gd name="T91" fmla="*/ 0 h 13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1325">
                  <a:moveTo>
                    <a:pt x="131" y="1321"/>
                  </a:moveTo>
                  <a:lnTo>
                    <a:pt x="158" y="1297"/>
                  </a:lnTo>
                  <a:lnTo>
                    <a:pt x="184" y="1270"/>
                  </a:lnTo>
                  <a:lnTo>
                    <a:pt x="198" y="1242"/>
                  </a:lnTo>
                  <a:lnTo>
                    <a:pt x="211" y="1210"/>
                  </a:lnTo>
                  <a:lnTo>
                    <a:pt x="220" y="1174"/>
                  </a:lnTo>
                  <a:lnTo>
                    <a:pt x="225" y="1143"/>
                  </a:lnTo>
                  <a:lnTo>
                    <a:pt x="225" y="1107"/>
                  </a:lnTo>
                  <a:lnTo>
                    <a:pt x="220" y="1075"/>
                  </a:lnTo>
                  <a:lnTo>
                    <a:pt x="216" y="1059"/>
                  </a:lnTo>
                  <a:lnTo>
                    <a:pt x="211" y="1047"/>
                  </a:lnTo>
                  <a:lnTo>
                    <a:pt x="207" y="1035"/>
                  </a:lnTo>
                  <a:lnTo>
                    <a:pt x="198" y="1024"/>
                  </a:lnTo>
                  <a:lnTo>
                    <a:pt x="193" y="1012"/>
                  </a:lnTo>
                  <a:lnTo>
                    <a:pt x="184" y="1004"/>
                  </a:lnTo>
                  <a:lnTo>
                    <a:pt x="175" y="992"/>
                  </a:lnTo>
                  <a:lnTo>
                    <a:pt x="162" y="980"/>
                  </a:lnTo>
                  <a:lnTo>
                    <a:pt x="153" y="968"/>
                  </a:lnTo>
                  <a:lnTo>
                    <a:pt x="140" y="956"/>
                  </a:lnTo>
                  <a:lnTo>
                    <a:pt x="126" y="944"/>
                  </a:lnTo>
                  <a:lnTo>
                    <a:pt x="117" y="932"/>
                  </a:lnTo>
                  <a:lnTo>
                    <a:pt x="104" y="920"/>
                  </a:lnTo>
                  <a:lnTo>
                    <a:pt x="99" y="909"/>
                  </a:lnTo>
                  <a:lnTo>
                    <a:pt x="90" y="893"/>
                  </a:lnTo>
                  <a:lnTo>
                    <a:pt x="90" y="877"/>
                  </a:lnTo>
                  <a:lnTo>
                    <a:pt x="86" y="837"/>
                  </a:lnTo>
                  <a:lnTo>
                    <a:pt x="81" y="797"/>
                  </a:lnTo>
                  <a:lnTo>
                    <a:pt x="77" y="758"/>
                  </a:lnTo>
                  <a:lnTo>
                    <a:pt x="72" y="718"/>
                  </a:lnTo>
                  <a:lnTo>
                    <a:pt x="68" y="678"/>
                  </a:lnTo>
                  <a:lnTo>
                    <a:pt x="72" y="639"/>
                  </a:lnTo>
                  <a:lnTo>
                    <a:pt x="81" y="599"/>
                  </a:lnTo>
                  <a:lnTo>
                    <a:pt x="95" y="563"/>
                  </a:lnTo>
                  <a:lnTo>
                    <a:pt x="99" y="559"/>
                  </a:lnTo>
                  <a:lnTo>
                    <a:pt x="99" y="551"/>
                  </a:lnTo>
                  <a:lnTo>
                    <a:pt x="104" y="548"/>
                  </a:lnTo>
                  <a:lnTo>
                    <a:pt x="104" y="540"/>
                  </a:lnTo>
                  <a:lnTo>
                    <a:pt x="104" y="536"/>
                  </a:lnTo>
                  <a:lnTo>
                    <a:pt x="108" y="532"/>
                  </a:lnTo>
                  <a:lnTo>
                    <a:pt x="108" y="528"/>
                  </a:lnTo>
                  <a:lnTo>
                    <a:pt x="108" y="524"/>
                  </a:lnTo>
                  <a:lnTo>
                    <a:pt x="122" y="500"/>
                  </a:lnTo>
                  <a:lnTo>
                    <a:pt x="131" y="472"/>
                  </a:lnTo>
                  <a:lnTo>
                    <a:pt x="135" y="444"/>
                  </a:lnTo>
                  <a:lnTo>
                    <a:pt x="140" y="417"/>
                  </a:lnTo>
                  <a:lnTo>
                    <a:pt x="140" y="389"/>
                  </a:lnTo>
                  <a:lnTo>
                    <a:pt x="140" y="361"/>
                  </a:lnTo>
                  <a:lnTo>
                    <a:pt x="135" y="333"/>
                  </a:lnTo>
                  <a:lnTo>
                    <a:pt x="126" y="305"/>
                  </a:lnTo>
                  <a:lnTo>
                    <a:pt x="113" y="266"/>
                  </a:lnTo>
                  <a:lnTo>
                    <a:pt x="99" y="226"/>
                  </a:lnTo>
                  <a:lnTo>
                    <a:pt x="86" y="190"/>
                  </a:lnTo>
                  <a:lnTo>
                    <a:pt x="72" y="155"/>
                  </a:lnTo>
                  <a:lnTo>
                    <a:pt x="59" y="115"/>
                  </a:lnTo>
                  <a:lnTo>
                    <a:pt x="45" y="79"/>
                  </a:lnTo>
                  <a:lnTo>
                    <a:pt x="36" y="40"/>
                  </a:lnTo>
                  <a:lnTo>
                    <a:pt x="27" y="4"/>
                  </a:lnTo>
                  <a:lnTo>
                    <a:pt x="23" y="0"/>
                  </a:lnTo>
                  <a:lnTo>
                    <a:pt x="23" y="4"/>
                  </a:lnTo>
                  <a:lnTo>
                    <a:pt x="18" y="4"/>
                  </a:lnTo>
                  <a:lnTo>
                    <a:pt x="18" y="8"/>
                  </a:lnTo>
                  <a:lnTo>
                    <a:pt x="14" y="8"/>
                  </a:lnTo>
                  <a:lnTo>
                    <a:pt x="9" y="12"/>
                  </a:lnTo>
                  <a:lnTo>
                    <a:pt x="5" y="16"/>
                  </a:lnTo>
                  <a:lnTo>
                    <a:pt x="0" y="20"/>
                  </a:lnTo>
                  <a:lnTo>
                    <a:pt x="5" y="24"/>
                  </a:lnTo>
                  <a:lnTo>
                    <a:pt x="5" y="32"/>
                  </a:lnTo>
                  <a:lnTo>
                    <a:pt x="9" y="44"/>
                  </a:lnTo>
                  <a:lnTo>
                    <a:pt x="14" y="52"/>
                  </a:lnTo>
                  <a:lnTo>
                    <a:pt x="14" y="63"/>
                  </a:lnTo>
                  <a:lnTo>
                    <a:pt x="18" y="71"/>
                  </a:lnTo>
                  <a:lnTo>
                    <a:pt x="23" y="79"/>
                  </a:lnTo>
                  <a:lnTo>
                    <a:pt x="36" y="119"/>
                  </a:lnTo>
                  <a:lnTo>
                    <a:pt x="50" y="163"/>
                  </a:lnTo>
                  <a:lnTo>
                    <a:pt x="63" y="206"/>
                  </a:lnTo>
                  <a:lnTo>
                    <a:pt x="77" y="250"/>
                  </a:lnTo>
                  <a:lnTo>
                    <a:pt x="90" y="290"/>
                  </a:lnTo>
                  <a:lnTo>
                    <a:pt x="99" y="329"/>
                  </a:lnTo>
                  <a:lnTo>
                    <a:pt x="108" y="365"/>
                  </a:lnTo>
                  <a:lnTo>
                    <a:pt x="113" y="397"/>
                  </a:lnTo>
                  <a:lnTo>
                    <a:pt x="113" y="425"/>
                  </a:lnTo>
                  <a:lnTo>
                    <a:pt x="113" y="452"/>
                  </a:lnTo>
                  <a:lnTo>
                    <a:pt x="104" y="480"/>
                  </a:lnTo>
                  <a:lnTo>
                    <a:pt x="95" y="504"/>
                  </a:lnTo>
                  <a:lnTo>
                    <a:pt x="86" y="532"/>
                  </a:lnTo>
                  <a:lnTo>
                    <a:pt x="72" y="559"/>
                  </a:lnTo>
                  <a:lnTo>
                    <a:pt x="63" y="587"/>
                  </a:lnTo>
                  <a:lnTo>
                    <a:pt x="54" y="619"/>
                  </a:lnTo>
                  <a:lnTo>
                    <a:pt x="50" y="643"/>
                  </a:lnTo>
                  <a:lnTo>
                    <a:pt x="50" y="670"/>
                  </a:lnTo>
                  <a:lnTo>
                    <a:pt x="54" y="698"/>
                  </a:lnTo>
                  <a:lnTo>
                    <a:pt x="54" y="726"/>
                  </a:lnTo>
                  <a:lnTo>
                    <a:pt x="59" y="754"/>
                  </a:lnTo>
                  <a:lnTo>
                    <a:pt x="63" y="778"/>
                  </a:lnTo>
                  <a:lnTo>
                    <a:pt x="63" y="805"/>
                  </a:lnTo>
                  <a:lnTo>
                    <a:pt x="68" y="833"/>
                  </a:lnTo>
                  <a:lnTo>
                    <a:pt x="63" y="849"/>
                  </a:lnTo>
                  <a:lnTo>
                    <a:pt x="68" y="861"/>
                  </a:lnTo>
                  <a:lnTo>
                    <a:pt x="68" y="877"/>
                  </a:lnTo>
                  <a:lnTo>
                    <a:pt x="72" y="893"/>
                  </a:lnTo>
                  <a:lnTo>
                    <a:pt x="77" y="905"/>
                  </a:lnTo>
                  <a:lnTo>
                    <a:pt x="86" y="920"/>
                  </a:lnTo>
                  <a:lnTo>
                    <a:pt x="90" y="932"/>
                  </a:lnTo>
                  <a:lnTo>
                    <a:pt x="104" y="948"/>
                  </a:lnTo>
                  <a:lnTo>
                    <a:pt x="113" y="960"/>
                  </a:lnTo>
                  <a:lnTo>
                    <a:pt x="126" y="972"/>
                  </a:lnTo>
                  <a:lnTo>
                    <a:pt x="140" y="984"/>
                  </a:lnTo>
                  <a:lnTo>
                    <a:pt x="149" y="992"/>
                  </a:lnTo>
                  <a:lnTo>
                    <a:pt x="162" y="1004"/>
                  </a:lnTo>
                  <a:lnTo>
                    <a:pt x="171" y="1016"/>
                  </a:lnTo>
                  <a:lnTo>
                    <a:pt x="184" y="1032"/>
                  </a:lnTo>
                  <a:lnTo>
                    <a:pt x="189" y="1043"/>
                  </a:lnTo>
                  <a:lnTo>
                    <a:pt x="193" y="1051"/>
                  </a:lnTo>
                  <a:lnTo>
                    <a:pt x="198" y="1063"/>
                  </a:lnTo>
                  <a:lnTo>
                    <a:pt x="198" y="1071"/>
                  </a:lnTo>
                  <a:lnTo>
                    <a:pt x="202" y="1083"/>
                  </a:lnTo>
                  <a:lnTo>
                    <a:pt x="202" y="1095"/>
                  </a:lnTo>
                  <a:lnTo>
                    <a:pt x="202" y="1103"/>
                  </a:lnTo>
                  <a:lnTo>
                    <a:pt x="202" y="1115"/>
                  </a:lnTo>
                  <a:lnTo>
                    <a:pt x="207" y="1123"/>
                  </a:lnTo>
                  <a:lnTo>
                    <a:pt x="207" y="1151"/>
                  </a:lnTo>
                  <a:lnTo>
                    <a:pt x="202" y="1174"/>
                  </a:lnTo>
                  <a:lnTo>
                    <a:pt x="198" y="1202"/>
                  </a:lnTo>
                  <a:lnTo>
                    <a:pt x="189" y="1226"/>
                  </a:lnTo>
                  <a:lnTo>
                    <a:pt x="180" y="1254"/>
                  </a:lnTo>
                  <a:lnTo>
                    <a:pt x="162" y="1277"/>
                  </a:lnTo>
                  <a:lnTo>
                    <a:pt x="144" y="1301"/>
                  </a:lnTo>
                  <a:lnTo>
                    <a:pt x="126" y="1321"/>
                  </a:lnTo>
                  <a:lnTo>
                    <a:pt x="126" y="1325"/>
                  </a:lnTo>
                  <a:lnTo>
                    <a:pt x="131" y="1325"/>
                  </a:lnTo>
                  <a:lnTo>
                    <a:pt x="135" y="1325"/>
                  </a:lnTo>
                  <a:lnTo>
                    <a:pt x="131" y="1321"/>
                  </a:lnTo>
                  <a:close/>
                </a:path>
              </a:pathLst>
            </a:custGeom>
            <a:solidFill>
              <a:srgbClr val="FFFFFF"/>
            </a:solidFill>
            <a:ln w="6350" cmpd="sng">
              <a:solidFill>
                <a:srgbClr val="000000"/>
              </a:solidFill>
              <a:round/>
              <a:headEnd/>
              <a:tailEnd/>
            </a:ln>
          </p:spPr>
          <p:txBody>
            <a:bodyPr/>
            <a:lstStyle/>
            <a:p>
              <a:endParaRPr lang="it-IT"/>
            </a:p>
          </p:txBody>
        </p:sp>
        <p:sp>
          <p:nvSpPr>
            <p:cNvPr id="206896" name="Freeform 69"/>
            <p:cNvSpPr>
              <a:spLocks/>
            </p:cNvSpPr>
            <p:nvPr/>
          </p:nvSpPr>
          <p:spPr bwMode="auto">
            <a:xfrm>
              <a:off x="913" y="2828"/>
              <a:ext cx="68" cy="396"/>
            </a:xfrm>
            <a:custGeom>
              <a:avLst/>
              <a:gdLst>
                <a:gd name="T0" fmla="*/ 0 w 225"/>
                <a:gd name="T1" fmla="*/ 0 h 1325"/>
                <a:gd name="T2" fmla="*/ 0 w 225"/>
                <a:gd name="T3" fmla="*/ 0 h 1325"/>
                <a:gd name="T4" fmla="*/ 0 w 225"/>
                <a:gd name="T5" fmla="*/ 0 h 1325"/>
                <a:gd name="T6" fmla="*/ 0 w 225"/>
                <a:gd name="T7" fmla="*/ 0 h 1325"/>
                <a:gd name="T8" fmla="*/ 0 w 225"/>
                <a:gd name="T9" fmla="*/ 0 h 1325"/>
                <a:gd name="T10" fmla="*/ 0 w 225"/>
                <a:gd name="T11" fmla="*/ 0 h 1325"/>
                <a:gd name="T12" fmla="*/ 0 w 225"/>
                <a:gd name="T13" fmla="*/ 0 h 1325"/>
                <a:gd name="T14" fmla="*/ 0 w 225"/>
                <a:gd name="T15" fmla="*/ 0 h 1325"/>
                <a:gd name="T16" fmla="*/ 0 w 225"/>
                <a:gd name="T17" fmla="*/ 0 h 1325"/>
                <a:gd name="T18" fmla="*/ 0 w 225"/>
                <a:gd name="T19" fmla="*/ 0 h 1325"/>
                <a:gd name="T20" fmla="*/ 0 w 225"/>
                <a:gd name="T21" fmla="*/ 0 h 1325"/>
                <a:gd name="T22" fmla="*/ 0 w 225"/>
                <a:gd name="T23" fmla="*/ 0 h 1325"/>
                <a:gd name="T24" fmla="*/ 0 w 225"/>
                <a:gd name="T25" fmla="*/ 0 h 1325"/>
                <a:gd name="T26" fmla="*/ 0 w 225"/>
                <a:gd name="T27" fmla="*/ 0 h 1325"/>
                <a:gd name="T28" fmla="*/ 0 w 225"/>
                <a:gd name="T29" fmla="*/ 0 h 1325"/>
                <a:gd name="T30" fmla="*/ 0 w 225"/>
                <a:gd name="T31" fmla="*/ 0 h 1325"/>
                <a:gd name="T32" fmla="*/ 0 w 225"/>
                <a:gd name="T33" fmla="*/ 0 h 1325"/>
                <a:gd name="T34" fmla="*/ 0 w 225"/>
                <a:gd name="T35" fmla="*/ 0 h 1325"/>
                <a:gd name="T36" fmla="*/ 0 w 225"/>
                <a:gd name="T37" fmla="*/ 0 h 1325"/>
                <a:gd name="T38" fmla="*/ 0 w 225"/>
                <a:gd name="T39" fmla="*/ 0 h 1325"/>
                <a:gd name="T40" fmla="*/ 0 w 225"/>
                <a:gd name="T41" fmla="*/ 0 h 1325"/>
                <a:gd name="T42" fmla="*/ 0 w 225"/>
                <a:gd name="T43" fmla="*/ 0 h 1325"/>
                <a:gd name="T44" fmla="*/ 0 w 225"/>
                <a:gd name="T45" fmla="*/ 0 h 1325"/>
                <a:gd name="T46" fmla="*/ 0 w 225"/>
                <a:gd name="T47" fmla="*/ 0 h 1325"/>
                <a:gd name="T48" fmla="*/ 0 w 225"/>
                <a:gd name="T49" fmla="*/ 0 h 1325"/>
                <a:gd name="T50" fmla="*/ 0 w 225"/>
                <a:gd name="T51" fmla="*/ 0 h 1325"/>
                <a:gd name="T52" fmla="*/ 0 w 225"/>
                <a:gd name="T53" fmla="*/ 0 h 1325"/>
                <a:gd name="T54" fmla="*/ 0 w 225"/>
                <a:gd name="T55" fmla="*/ 0 h 1325"/>
                <a:gd name="T56" fmla="*/ 0 w 225"/>
                <a:gd name="T57" fmla="*/ 0 h 1325"/>
                <a:gd name="T58" fmla="*/ 0 w 225"/>
                <a:gd name="T59" fmla="*/ 0 h 1325"/>
                <a:gd name="T60" fmla="*/ 0 w 225"/>
                <a:gd name="T61" fmla="*/ 0 h 1325"/>
                <a:gd name="T62" fmla="*/ 0 w 225"/>
                <a:gd name="T63" fmla="*/ 0 h 1325"/>
                <a:gd name="T64" fmla="*/ 0 w 225"/>
                <a:gd name="T65" fmla="*/ 0 h 1325"/>
                <a:gd name="T66" fmla="*/ 0 w 225"/>
                <a:gd name="T67" fmla="*/ 0 h 1325"/>
                <a:gd name="T68" fmla="*/ 0 w 225"/>
                <a:gd name="T69" fmla="*/ 0 h 1325"/>
                <a:gd name="T70" fmla="*/ 0 w 225"/>
                <a:gd name="T71" fmla="*/ 0 h 1325"/>
                <a:gd name="T72" fmla="*/ 0 w 225"/>
                <a:gd name="T73" fmla="*/ 0 h 1325"/>
                <a:gd name="T74" fmla="*/ 0 w 225"/>
                <a:gd name="T75" fmla="*/ 0 h 1325"/>
                <a:gd name="T76" fmla="*/ 0 w 225"/>
                <a:gd name="T77" fmla="*/ 0 h 1325"/>
                <a:gd name="T78" fmla="*/ 0 w 225"/>
                <a:gd name="T79" fmla="*/ 0 h 1325"/>
                <a:gd name="T80" fmla="*/ 0 w 225"/>
                <a:gd name="T81" fmla="*/ 0 h 1325"/>
                <a:gd name="T82" fmla="*/ 0 w 225"/>
                <a:gd name="T83" fmla="*/ 0 h 1325"/>
                <a:gd name="T84" fmla="*/ 0 w 225"/>
                <a:gd name="T85" fmla="*/ 0 h 13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5" h="1325">
                  <a:moveTo>
                    <a:pt x="131" y="1321"/>
                  </a:moveTo>
                  <a:lnTo>
                    <a:pt x="158" y="1297"/>
                  </a:lnTo>
                  <a:lnTo>
                    <a:pt x="184" y="1270"/>
                  </a:lnTo>
                  <a:lnTo>
                    <a:pt x="198" y="1242"/>
                  </a:lnTo>
                  <a:lnTo>
                    <a:pt x="211" y="1210"/>
                  </a:lnTo>
                  <a:lnTo>
                    <a:pt x="220" y="1174"/>
                  </a:lnTo>
                  <a:lnTo>
                    <a:pt x="225" y="1143"/>
                  </a:lnTo>
                  <a:lnTo>
                    <a:pt x="225" y="1107"/>
                  </a:lnTo>
                  <a:lnTo>
                    <a:pt x="220" y="1075"/>
                  </a:lnTo>
                  <a:lnTo>
                    <a:pt x="216" y="1059"/>
                  </a:lnTo>
                  <a:lnTo>
                    <a:pt x="211" y="1047"/>
                  </a:lnTo>
                  <a:lnTo>
                    <a:pt x="207" y="1035"/>
                  </a:lnTo>
                  <a:lnTo>
                    <a:pt x="198" y="1024"/>
                  </a:lnTo>
                  <a:lnTo>
                    <a:pt x="193" y="1012"/>
                  </a:lnTo>
                  <a:lnTo>
                    <a:pt x="184" y="1004"/>
                  </a:lnTo>
                  <a:lnTo>
                    <a:pt x="175" y="992"/>
                  </a:lnTo>
                  <a:lnTo>
                    <a:pt x="162" y="980"/>
                  </a:lnTo>
                  <a:lnTo>
                    <a:pt x="153" y="968"/>
                  </a:lnTo>
                  <a:lnTo>
                    <a:pt x="140" y="956"/>
                  </a:lnTo>
                  <a:lnTo>
                    <a:pt x="126" y="944"/>
                  </a:lnTo>
                  <a:lnTo>
                    <a:pt x="117" y="932"/>
                  </a:lnTo>
                  <a:lnTo>
                    <a:pt x="104" y="920"/>
                  </a:lnTo>
                  <a:lnTo>
                    <a:pt x="99" y="909"/>
                  </a:lnTo>
                  <a:lnTo>
                    <a:pt x="90" y="893"/>
                  </a:lnTo>
                  <a:lnTo>
                    <a:pt x="90" y="877"/>
                  </a:lnTo>
                  <a:lnTo>
                    <a:pt x="86" y="837"/>
                  </a:lnTo>
                  <a:lnTo>
                    <a:pt x="81" y="797"/>
                  </a:lnTo>
                  <a:lnTo>
                    <a:pt x="77" y="758"/>
                  </a:lnTo>
                  <a:lnTo>
                    <a:pt x="72" y="718"/>
                  </a:lnTo>
                  <a:lnTo>
                    <a:pt x="68" y="678"/>
                  </a:lnTo>
                  <a:lnTo>
                    <a:pt x="72" y="639"/>
                  </a:lnTo>
                  <a:lnTo>
                    <a:pt x="81" y="599"/>
                  </a:lnTo>
                  <a:lnTo>
                    <a:pt x="95" y="563"/>
                  </a:lnTo>
                  <a:lnTo>
                    <a:pt x="99" y="559"/>
                  </a:lnTo>
                  <a:lnTo>
                    <a:pt x="99" y="551"/>
                  </a:lnTo>
                  <a:lnTo>
                    <a:pt x="104" y="548"/>
                  </a:lnTo>
                  <a:lnTo>
                    <a:pt x="104" y="540"/>
                  </a:lnTo>
                  <a:lnTo>
                    <a:pt x="104" y="536"/>
                  </a:lnTo>
                  <a:lnTo>
                    <a:pt x="108" y="532"/>
                  </a:lnTo>
                  <a:lnTo>
                    <a:pt x="108" y="528"/>
                  </a:lnTo>
                  <a:lnTo>
                    <a:pt x="108" y="524"/>
                  </a:lnTo>
                  <a:lnTo>
                    <a:pt x="122" y="500"/>
                  </a:lnTo>
                  <a:lnTo>
                    <a:pt x="131" y="472"/>
                  </a:lnTo>
                  <a:lnTo>
                    <a:pt x="135" y="444"/>
                  </a:lnTo>
                  <a:lnTo>
                    <a:pt x="140" y="417"/>
                  </a:lnTo>
                  <a:lnTo>
                    <a:pt x="140" y="389"/>
                  </a:lnTo>
                  <a:lnTo>
                    <a:pt x="140" y="361"/>
                  </a:lnTo>
                  <a:lnTo>
                    <a:pt x="135" y="333"/>
                  </a:lnTo>
                  <a:lnTo>
                    <a:pt x="126" y="305"/>
                  </a:lnTo>
                  <a:lnTo>
                    <a:pt x="113" y="266"/>
                  </a:lnTo>
                  <a:lnTo>
                    <a:pt x="99" y="226"/>
                  </a:lnTo>
                  <a:lnTo>
                    <a:pt x="86" y="190"/>
                  </a:lnTo>
                  <a:lnTo>
                    <a:pt x="72" y="155"/>
                  </a:lnTo>
                  <a:lnTo>
                    <a:pt x="59" y="115"/>
                  </a:lnTo>
                  <a:lnTo>
                    <a:pt x="45" y="79"/>
                  </a:lnTo>
                  <a:lnTo>
                    <a:pt x="36" y="40"/>
                  </a:lnTo>
                  <a:lnTo>
                    <a:pt x="27" y="4"/>
                  </a:lnTo>
                  <a:lnTo>
                    <a:pt x="23" y="0"/>
                  </a:lnTo>
                  <a:lnTo>
                    <a:pt x="23" y="4"/>
                  </a:lnTo>
                  <a:lnTo>
                    <a:pt x="18" y="4"/>
                  </a:lnTo>
                  <a:lnTo>
                    <a:pt x="18" y="8"/>
                  </a:lnTo>
                  <a:lnTo>
                    <a:pt x="14" y="8"/>
                  </a:lnTo>
                  <a:lnTo>
                    <a:pt x="9" y="12"/>
                  </a:lnTo>
                  <a:lnTo>
                    <a:pt x="5" y="16"/>
                  </a:lnTo>
                  <a:lnTo>
                    <a:pt x="0" y="20"/>
                  </a:lnTo>
                  <a:lnTo>
                    <a:pt x="5" y="24"/>
                  </a:lnTo>
                  <a:lnTo>
                    <a:pt x="5" y="32"/>
                  </a:lnTo>
                  <a:lnTo>
                    <a:pt x="9" y="44"/>
                  </a:lnTo>
                  <a:lnTo>
                    <a:pt x="14" y="52"/>
                  </a:lnTo>
                  <a:lnTo>
                    <a:pt x="14" y="63"/>
                  </a:lnTo>
                  <a:lnTo>
                    <a:pt x="18" y="71"/>
                  </a:lnTo>
                  <a:lnTo>
                    <a:pt x="23" y="79"/>
                  </a:lnTo>
                  <a:lnTo>
                    <a:pt x="36" y="119"/>
                  </a:lnTo>
                  <a:lnTo>
                    <a:pt x="50" y="163"/>
                  </a:lnTo>
                  <a:lnTo>
                    <a:pt x="63" y="206"/>
                  </a:lnTo>
                  <a:lnTo>
                    <a:pt x="77" y="250"/>
                  </a:lnTo>
                  <a:lnTo>
                    <a:pt x="90" y="290"/>
                  </a:lnTo>
                  <a:lnTo>
                    <a:pt x="99" y="329"/>
                  </a:lnTo>
                  <a:lnTo>
                    <a:pt x="108" y="365"/>
                  </a:lnTo>
                  <a:lnTo>
                    <a:pt x="113" y="397"/>
                  </a:lnTo>
                  <a:lnTo>
                    <a:pt x="113" y="425"/>
                  </a:lnTo>
                  <a:lnTo>
                    <a:pt x="113" y="452"/>
                  </a:lnTo>
                  <a:lnTo>
                    <a:pt x="104" y="480"/>
                  </a:lnTo>
                  <a:lnTo>
                    <a:pt x="95" y="504"/>
                  </a:lnTo>
                  <a:lnTo>
                    <a:pt x="86" y="532"/>
                  </a:lnTo>
                  <a:lnTo>
                    <a:pt x="72" y="559"/>
                  </a:lnTo>
                  <a:lnTo>
                    <a:pt x="63" y="587"/>
                  </a:lnTo>
                  <a:lnTo>
                    <a:pt x="54" y="619"/>
                  </a:lnTo>
                  <a:lnTo>
                    <a:pt x="50" y="643"/>
                  </a:lnTo>
                  <a:lnTo>
                    <a:pt x="50" y="670"/>
                  </a:lnTo>
                  <a:lnTo>
                    <a:pt x="54" y="698"/>
                  </a:lnTo>
                  <a:lnTo>
                    <a:pt x="54" y="726"/>
                  </a:lnTo>
                  <a:lnTo>
                    <a:pt x="59" y="754"/>
                  </a:lnTo>
                  <a:lnTo>
                    <a:pt x="63" y="778"/>
                  </a:lnTo>
                  <a:lnTo>
                    <a:pt x="63" y="805"/>
                  </a:lnTo>
                  <a:lnTo>
                    <a:pt x="68" y="833"/>
                  </a:lnTo>
                  <a:lnTo>
                    <a:pt x="63" y="849"/>
                  </a:lnTo>
                  <a:lnTo>
                    <a:pt x="68" y="861"/>
                  </a:lnTo>
                  <a:lnTo>
                    <a:pt x="68" y="877"/>
                  </a:lnTo>
                  <a:lnTo>
                    <a:pt x="72" y="893"/>
                  </a:lnTo>
                  <a:lnTo>
                    <a:pt x="77" y="905"/>
                  </a:lnTo>
                  <a:lnTo>
                    <a:pt x="86" y="920"/>
                  </a:lnTo>
                  <a:lnTo>
                    <a:pt x="90" y="932"/>
                  </a:lnTo>
                  <a:lnTo>
                    <a:pt x="104" y="948"/>
                  </a:lnTo>
                  <a:lnTo>
                    <a:pt x="113" y="960"/>
                  </a:lnTo>
                  <a:lnTo>
                    <a:pt x="126" y="972"/>
                  </a:lnTo>
                  <a:lnTo>
                    <a:pt x="140" y="984"/>
                  </a:lnTo>
                  <a:lnTo>
                    <a:pt x="149" y="992"/>
                  </a:lnTo>
                  <a:lnTo>
                    <a:pt x="162" y="1004"/>
                  </a:lnTo>
                  <a:lnTo>
                    <a:pt x="171" y="1016"/>
                  </a:lnTo>
                  <a:lnTo>
                    <a:pt x="184" y="1032"/>
                  </a:lnTo>
                  <a:lnTo>
                    <a:pt x="189" y="1043"/>
                  </a:lnTo>
                  <a:lnTo>
                    <a:pt x="193" y="1051"/>
                  </a:lnTo>
                  <a:lnTo>
                    <a:pt x="198" y="1063"/>
                  </a:lnTo>
                  <a:lnTo>
                    <a:pt x="198" y="1071"/>
                  </a:lnTo>
                  <a:lnTo>
                    <a:pt x="202" y="1083"/>
                  </a:lnTo>
                  <a:lnTo>
                    <a:pt x="202" y="1095"/>
                  </a:lnTo>
                  <a:lnTo>
                    <a:pt x="202" y="1103"/>
                  </a:lnTo>
                  <a:lnTo>
                    <a:pt x="202" y="1115"/>
                  </a:lnTo>
                  <a:lnTo>
                    <a:pt x="207" y="1123"/>
                  </a:lnTo>
                  <a:lnTo>
                    <a:pt x="207" y="1151"/>
                  </a:lnTo>
                  <a:lnTo>
                    <a:pt x="202" y="1174"/>
                  </a:lnTo>
                  <a:lnTo>
                    <a:pt x="198" y="1202"/>
                  </a:lnTo>
                  <a:lnTo>
                    <a:pt x="189" y="1226"/>
                  </a:lnTo>
                  <a:lnTo>
                    <a:pt x="180" y="1254"/>
                  </a:lnTo>
                  <a:lnTo>
                    <a:pt x="162" y="1277"/>
                  </a:lnTo>
                  <a:lnTo>
                    <a:pt x="144" y="1301"/>
                  </a:lnTo>
                  <a:lnTo>
                    <a:pt x="126" y="1321"/>
                  </a:lnTo>
                  <a:lnTo>
                    <a:pt x="126" y="1325"/>
                  </a:lnTo>
                  <a:lnTo>
                    <a:pt x="131" y="1325"/>
                  </a:lnTo>
                  <a:lnTo>
                    <a:pt x="135" y="1325"/>
                  </a:lnTo>
                </a:path>
              </a:pathLst>
            </a:custGeom>
            <a:solidFill>
              <a:srgbClr val="FF3300"/>
            </a:solidFill>
            <a:ln w="6350" cap="sq" cmpd="sng">
              <a:solidFill>
                <a:srgbClr val="000000"/>
              </a:solidFill>
              <a:prstDash val="solid"/>
              <a:miter lim="800000"/>
              <a:headEnd/>
              <a:tailEnd/>
            </a:ln>
          </p:spPr>
          <p:txBody>
            <a:bodyPr/>
            <a:lstStyle/>
            <a:p>
              <a:endParaRPr lang="it-IT"/>
            </a:p>
          </p:txBody>
        </p:sp>
        <p:sp>
          <p:nvSpPr>
            <p:cNvPr id="206897" name="Freeform 70"/>
            <p:cNvSpPr>
              <a:spLocks/>
            </p:cNvSpPr>
            <p:nvPr/>
          </p:nvSpPr>
          <p:spPr bwMode="auto">
            <a:xfrm>
              <a:off x="920" y="2777"/>
              <a:ext cx="106" cy="51"/>
            </a:xfrm>
            <a:custGeom>
              <a:avLst/>
              <a:gdLst>
                <a:gd name="T0" fmla="*/ 0 w 354"/>
                <a:gd name="T1" fmla="*/ 0 h 171"/>
                <a:gd name="T2" fmla="*/ 0 w 354"/>
                <a:gd name="T3" fmla="*/ 0 h 171"/>
                <a:gd name="T4" fmla="*/ 0 w 354"/>
                <a:gd name="T5" fmla="*/ 0 h 171"/>
                <a:gd name="T6" fmla="*/ 0 w 354"/>
                <a:gd name="T7" fmla="*/ 0 h 171"/>
                <a:gd name="T8" fmla="*/ 0 w 354"/>
                <a:gd name="T9" fmla="*/ 0 h 171"/>
                <a:gd name="T10" fmla="*/ 0 w 354"/>
                <a:gd name="T11" fmla="*/ 0 h 171"/>
                <a:gd name="T12" fmla="*/ 0 w 354"/>
                <a:gd name="T13" fmla="*/ 0 h 171"/>
                <a:gd name="T14" fmla="*/ 0 w 354"/>
                <a:gd name="T15" fmla="*/ 0 h 171"/>
                <a:gd name="T16" fmla="*/ 0 w 354"/>
                <a:gd name="T17" fmla="*/ 0 h 171"/>
                <a:gd name="T18" fmla="*/ 0 w 354"/>
                <a:gd name="T19" fmla="*/ 0 h 171"/>
                <a:gd name="T20" fmla="*/ 0 w 354"/>
                <a:gd name="T21" fmla="*/ 0 h 171"/>
                <a:gd name="T22" fmla="*/ 0 w 354"/>
                <a:gd name="T23" fmla="*/ 0 h 171"/>
                <a:gd name="T24" fmla="*/ 0 w 354"/>
                <a:gd name="T25" fmla="*/ 0 h 171"/>
                <a:gd name="T26" fmla="*/ 0 w 354"/>
                <a:gd name="T27" fmla="*/ 0 h 171"/>
                <a:gd name="T28" fmla="*/ 0 w 354"/>
                <a:gd name="T29" fmla="*/ 0 h 171"/>
                <a:gd name="T30" fmla="*/ 0 w 354"/>
                <a:gd name="T31" fmla="*/ 0 h 171"/>
                <a:gd name="T32" fmla="*/ 0 w 354"/>
                <a:gd name="T33" fmla="*/ 0 h 171"/>
                <a:gd name="T34" fmla="*/ 0 w 354"/>
                <a:gd name="T35" fmla="*/ 0 h 171"/>
                <a:gd name="T36" fmla="*/ 0 w 354"/>
                <a:gd name="T37" fmla="*/ 0 h 171"/>
                <a:gd name="T38" fmla="*/ 0 w 354"/>
                <a:gd name="T39" fmla="*/ 0 h 171"/>
                <a:gd name="T40" fmla="*/ 0 w 354"/>
                <a:gd name="T41" fmla="*/ 0 h 171"/>
                <a:gd name="T42" fmla="*/ 0 w 354"/>
                <a:gd name="T43" fmla="*/ 0 h 171"/>
                <a:gd name="T44" fmla="*/ 0 w 354"/>
                <a:gd name="T45" fmla="*/ 0 h 171"/>
                <a:gd name="T46" fmla="*/ 0 w 354"/>
                <a:gd name="T47" fmla="*/ 0 h 171"/>
                <a:gd name="T48" fmla="*/ 0 w 354"/>
                <a:gd name="T49" fmla="*/ 0 h 171"/>
                <a:gd name="T50" fmla="*/ 0 w 354"/>
                <a:gd name="T51" fmla="*/ 0 h 171"/>
                <a:gd name="T52" fmla="*/ 0 w 354"/>
                <a:gd name="T53" fmla="*/ 0 h 171"/>
                <a:gd name="T54" fmla="*/ 0 w 354"/>
                <a:gd name="T55" fmla="*/ 0 h 171"/>
                <a:gd name="T56" fmla="*/ 0 w 354"/>
                <a:gd name="T57" fmla="*/ 0 h 171"/>
                <a:gd name="T58" fmla="*/ 0 w 354"/>
                <a:gd name="T59" fmla="*/ 0 h 171"/>
                <a:gd name="T60" fmla="*/ 0 w 354"/>
                <a:gd name="T61" fmla="*/ 0 h 171"/>
                <a:gd name="T62" fmla="*/ 0 w 354"/>
                <a:gd name="T63" fmla="*/ 0 h 171"/>
                <a:gd name="T64" fmla="*/ 0 w 354"/>
                <a:gd name="T65" fmla="*/ 0 h 171"/>
                <a:gd name="T66" fmla="*/ 0 w 354"/>
                <a:gd name="T67" fmla="*/ 0 h 171"/>
                <a:gd name="T68" fmla="*/ 0 w 354"/>
                <a:gd name="T69" fmla="*/ 0 h 171"/>
                <a:gd name="T70" fmla="*/ 0 w 354"/>
                <a:gd name="T71" fmla="*/ 0 h 171"/>
                <a:gd name="T72" fmla="*/ 0 w 354"/>
                <a:gd name="T73" fmla="*/ 0 h 171"/>
                <a:gd name="T74" fmla="*/ 0 w 354"/>
                <a:gd name="T75" fmla="*/ 0 h 171"/>
                <a:gd name="T76" fmla="*/ 0 w 354"/>
                <a:gd name="T77" fmla="*/ 0 h 171"/>
                <a:gd name="T78" fmla="*/ 0 w 354"/>
                <a:gd name="T79" fmla="*/ 0 h 171"/>
                <a:gd name="T80" fmla="*/ 0 w 354"/>
                <a:gd name="T81" fmla="*/ 0 h 171"/>
                <a:gd name="T82" fmla="*/ 0 w 354"/>
                <a:gd name="T83" fmla="*/ 0 h 171"/>
                <a:gd name="T84" fmla="*/ 0 w 354"/>
                <a:gd name="T85" fmla="*/ 0 h 171"/>
                <a:gd name="T86" fmla="*/ 0 w 354"/>
                <a:gd name="T87" fmla="*/ 0 h 171"/>
                <a:gd name="T88" fmla="*/ 0 w 354"/>
                <a:gd name="T89" fmla="*/ 0 h 171"/>
                <a:gd name="T90" fmla="*/ 0 w 354"/>
                <a:gd name="T91" fmla="*/ 0 h 171"/>
                <a:gd name="T92" fmla="*/ 0 w 354"/>
                <a:gd name="T93" fmla="*/ 0 h 171"/>
                <a:gd name="T94" fmla="*/ 0 w 354"/>
                <a:gd name="T95" fmla="*/ 0 h 171"/>
                <a:gd name="T96" fmla="*/ 0 w 354"/>
                <a:gd name="T97" fmla="*/ 0 h 171"/>
                <a:gd name="T98" fmla="*/ 0 w 354"/>
                <a:gd name="T99" fmla="*/ 0 h 1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4" h="171">
                  <a:moveTo>
                    <a:pt x="18" y="0"/>
                  </a:moveTo>
                  <a:lnTo>
                    <a:pt x="22" y="16"/>
                  </a:lnTo>
                  <a:lnTo>
                    <a:pt x="27" y="32"/>
                  </a:lnTo>
                  <a:lnTo>
                    <a:pt x="36" y="48"/>
                  </a:lnTo>
                  <a:lnTo>
                    <a:pt x="49" y="60"/>
                  </a:lnTo>
                  <a:lnTo>
                    <a:pt x="63" y="68"/>
                  </a:lnTo>
                  <a:lnTo>
                    <a:pt x="81" y="76"/>
                  </a:lnTo>
                  <a:lnTo>
                    <a:pt x="94" y="84"/>
                  </a:lnTo>
                  <a:lnTo>
                    <a:pt x="112" y="88"/>
                  </a:lnTo>
                  <a:lnTo>
                    <a:pt x="143" y="96"/>
                  </a:lnTo>
                  <a:lnTo>
                    <a:pt x="175" y="96"/>
                  </a:lnTo>
                  <a:lnTo>
                    <a:pt x="206" y="100"/>
                  </a:lnTo>
                  <a:lnTo>
                    <a:pt x="238" y="104"/>
                  </a:lnTo>
                  <a:lnTo>
                    <a:pt x="269" y="108"/>
                  </a:lnTo>
                  <a:lnTo>
                    <a:pt x="301" y="115"/>
                  </a:lnTo>
                  <a:lnTo>
                    <a:pt x="327" y="123"/>
                  </a:lnTo>
                  <a:lnTo>
                    <a:pt x="354" y="135"/>
                  </a:lnTo>
                  <a:lnTo>
                    <a:pt x="336" y="127"/>
                  </a:lnTo>
                  <a:lnTo>
                    <a:pt x="314" y="123"/>
                  </a:lnTo>
                  <a:lnTo>
                    <a:pt x="292" y="119"/>
                  </a:lnTo>
                  <a:lnTo>
                    <a:pt x="269" y="119"/>
                  </a:lnTo>
                  <a:lnTo>
                    <a:pt x="247" y="115"/>
                  </a:lnTo>
                  <a:lnTo>
                    <a:pt x="224" y="115"/>
                  </a:lnTo>
                  <a:lnTo>
                    <a:pt x="202" y="111"/>
                  </a:lnTo>
                  <a:lnTo>
                    <a:pt x="179" y="111"/>
                  </a:lnTo>
                  <a:lnTo>
                    <a:pt x="193" y="115"/>
                  </a:lnTo>
                  <a:lnTo>
                    <a:pt x="206" y="119"/>
                  </a:lnTo>
                  <a:lnTo>
                    <a:pt x="215" y="127"/>
                  </a:lnTo>
                  <a:lnTo>
                    <a:pt x="224" y="135"/>
                  </a:lnTo>
                  <a:lnTo>
                    <a:pt x="233" y="147"/>
                  </a:lnTo>
                  <a:lnTo>
                    <a:pt x="247" y="155"/>
                  </a:lnTo>
                  <a:lnTo>
                    <a:pt x="256" y="163"/>
                  </a:lnTo>
                  <a:lnTo>
                    <a:pt x="265" y="171"/>
                  </a:lnTo>
                  <a:lnTo>
                    <a:pt x="256" y="167"/>
                  </a:lnTo>
                  <a:lnTo>
                    <a:pt x="251" y="163"/>
                  </a:lnTo>
                  <a:lnTo>
                    <a:pt x="242" y="159"/>
                  </a:lnTo>
                  <a:lnTo>
                    <a:pt x="233" y="155"/>
                  </a:lnTo>
                  <a:lnTo>
                    <a:pt x="229" y="151"/>
                  </a:lnTo>
                  <a:lnTo>
                    <a:pt x="220" y="143"/>
                  </a:lnTo>
                  <a:lnTo>
                    <a:pt x="211" y="139"/>
                  </a:lnTo>
                  <a:lnTo>
                    <a:pt x="202" y="135"/>
                  </a:lnTo>
                  <a:lnTo>
                    <a:pt x="179" y="123"/>
                  </a:lnTo>
                  <a:lnTo>
                    <a:pt x="152" y="111"/>
                  </a:lnTo>
                  <a:lnTo>
                    <a:pt x="121" y="104"/>
                  </a:lnTo>
                  <a:lnTo>
                    <a:pt x="94" y="96"/>
                  </a:lnTo>
                  <a:lnTo>
                    <a:pt x="67" y="88"/>
                  </a:lnTo>
                  <a:lnTo>
                    <a:pt x="40" y="76"/>
                  </a:lnTo>
                  <a:lnTo>
                    <a:pt x="18" y="60"/>
                  </a:lnTo>
                  <a:lnTo>
                    <a:pt x="0" y="40"/>
                  </a:lnTo>
                  <a:lnTo>
                    <a:pt x="18" y="0"/>
                  </a:lnTo>
                  <a:close/>
                </a:path>
              </a:pathLst>
            </a:custGeom>
            <a:solidFill>
              <a:srgbClr val="FFFFFF"/>
            </a:solidFill>
            <a:ln w="6350" cmpd="sng">
              <a:solidFill>
                <a:srgbClr val="000000"/>
              </a:solidFill>
              <a:round/>
              <a:headEnd/>
              <a:tailEnd/>
            </a:ln>
          </p:spPr>
          <p:txBody>
            <a:bodyPr/>
            <a:lstStyle/>
            <a:p>
              <a:endParaRPr lang="it-IT"/>
            </a:p>
          </p:txBody>
        </p:sp>
        <p:sp>
          <p:nvSpPr>
            <p:cNvPr id="206898" name="Freeform 71"/>
            <p:cNvSpPr>
              <a:spLocks/>
            </p:cNvSpPr>
            <p:nvPr/>
          </p:nvSpPr>
          <p:spPr bwMode="auto">
            <a:xfrm>
              <a:off x="920" y="2777"/>
              <a:ext cx="106" cy="51"/>
            </a:xfrm>
            <a:custGeom>
              <a:avLst/>
              <a:gdLst>
                <a:gd name="T0" fmla="*/ 0 w 354"/>
                <a:gd name="T1" fmla="*/ 0 h 171"/>
                <a:gd name="T2" fmla="*/ 0 w 354"/>
                <a:gd name="T3" fmla="*/ 0 h 171"/>
                <a:gd name="T4" fmla="*/ 0 w 354"/>
                <a:gd name="T5" fmla="*/ 0 h 171"/>
                <a:gd name="T6" fmla="*/ 0 w 354"/>
                <a:gd name="T7" fmla="*/ 0 h 171"/>
                <a:gd name="T8" fmla="*/ 0 w 354"/>
                <a:gd name="T9" fmla="*/ 0 h 171"/>
                <a:gd name="T10" fmla="*/ 0 w 354"/>
                <a:gd name="T11" fmla="*/ 0 h 171"/>
                <a:gd name="T12" fmla="*/ 0 w 354"/>
                <a:gd name="T13" fmla="*/ 0 h 171"/>
                <a:gd name="T14" fmla="*/ 0 w 354"/>
                <a:gd name="T15" fmla="*/ 0 h 171"/>
                <a:gd name="T16" fmla="*/ 0 w 354"/>
                <a:gd name="T17" fmla="*/ 0 h 171"/>
                <a:gd name="T18" fmla="*/ 0 w 354"/>
                <a:gd name="T19" fmla="*/ 0 h 171"/>
                <a:gd name="T20" fmla="*/ 0 w 354"/>
                <a:gd name="T21" fmla="*/ 0 h 171"/>
                <a:gd name="T22" fmla="*/ 0 w 354"/>
                <a:gd name="T23" fmla="*/ 0 h 171"/>
                <a:gd name="T24" fmla="*/ 0 w 354"/>
                <a:gd name="T25" fmla="*/ 0 h 171"/>
                <a:gd name="T26" fmla="*/ 0 w 354"/>
                <a:gd name="T27" fmla="*/ 0 h 171"/>
                <a:gd name="T28" fmla="*/ 0 w 354"/>
                <a:gd name="T29" fmla="*/ 0 h 171"/>
                <a:gd name="T30" fmla="*/ 0 w 354"/>
                <a:gd name="T31" fmla="*/ 0 h 171"/>
                <a:gd name="T32" fmla="*/ 0 w 354"/>
                <a:gd name="T33" fmla="*/ 0 h 171"/>
                <a:gd name="T34" fmla="*/ 0 w 354"/>
                <a:gd name="T35" fmla="*/ 0 h 171"/>
                <a:gd name="T36" fmla="*/ 0 w 354"/>
                <a:gd name="T37" fmla="*/ 0 h 171"/>
                <a:gd name="T38" fmla="*/ 0 w 354"/>
                <a:gd name="T39" fmla="*/ 0 h 171"/>
                <a:gd name="T40" fmla="*/ 0 w 354"/>
                <a:gd name="T41" fmla="*/ 0 h 171"/>
                <a:gd name="T42" fmla="*/ 0 w 354"/>
                <a:gd name="T43" fmla="*/ 0 h 171"/>
                <a:gd name="T44" fmla="*/ 0 w 354"/>
                <a:gd name="T45" fmla="*/ 0 h 171"/>
                <a:gd name="T46" fmla="*/ 0 w 354"/>
                <a:gd name="T47" fmla="*/ 0 h 171"/>
                <a:gd name="T48" fmla="*/ 0 w 354"/>
                <a:gd name="T49" fmla="*/ 0 h 171"/>
                <a:gd name="T50" fmla="*/ 0 w 354"/>
                <a:gd name="T51" fmla="*/ 0 h 171"/>
                <a:gd name="T52" fmla="*/ 0 w 354"/>
                <a:gd name="T53" fmla="*/ 0 h 171"/>
                <a:gd name="T54" fmla="*/ 0 w 354"/>
                <a:gd name="T55" fmla="*/ 0 h 171"/>
                <a:gd name="T56" fmla="*/ 0 w 354"/>
                <a:gd name="T57" fmla="*/ 0 h 171"/>
                <a:gd name="T58" fmla="*/ 0 w 354"/>
                <a:gd name="T59" fmla="*/ 0 h 171"/>
                <a:gd name="T60" fmla="*/ 0 w 354"/>
                <a:gd name="T61" fmla="*/ 0 h 171"/>
                <a:gd name="T62" fmla="*/ 0 w 354"/>
                <a:gd name="T63" fmla="*/ 0 h 171"/>
                <a:gd name="T64" fmla="*/ 0 w 354"/>
                <a:gd name="T65" fmla="*/ 0 h 171"/>
                <a:gd name="T66" fmla="*/ 0 w 354"/>
                <a:gd name="T67" fmla="*/ 0 h 171"/>
                <a:gd name="T68" fmla="*/ 0 w 354"/>
                <a:gd name="T69" fmla="*/ 0 h 171"/>
                <a:gd name="T70" fmla="*/ 0 w 354"/>
                <a:gd name="T71" fmla="*/ 0 h 171"/>
                <a:gd name="T72" fmla="*/ 0 w 354"/>
                <a:gd name="T73" fmla="*/ 0 h 171"/>
                <a:gd name="T74" fmla="*/ 0 w 354"/>
                <a:gd name="T75" fmla="*/ 0 h 171"/>
                <a:gd name="T76" fmla="*/ 0 w 354"/>
                <a:gd name="T77" fmla="*/ 0 h 171"/>
                <a:gd name="T78" fmla="*/ 0 w 354"/>
                <a:gd name="T79" fmla="*/ 0 h 171"/>
                <a:gd name="T80" fmla="*/ 0 w 354"/>
                <a:gd name="T81" fmla="*/ 0 h 171"/>
                <a:gd name="T82" fmla="*/ 0 w 354"/>
                <a:gd name="T83" fmla="*/ 0 h 171"/>
                <a:gd name="T84" fmla="*/ 0 w 354"/>
                <a:gd name="T85" fmla="*/ 0 h 171"/>
                <a:gd name="T86" fmla="*/ 0 w 354"/>
                <a:gd name="T87" fmla="*/ 0 h 171"/>
                <a:gd name="T88" fmla="*/ 0 w 354"/>
                <a:gd name="T89" fmla="*/ 0 h 171"/>
                <a:gd name="T90" fmla="*/ 0 w 354"/>
                <a:gd name="T91" fmla="*/ 0 h 171"/>
                <a:gd name="T92" fmla="*/ 0 w 354"/>
                <a:gd name="T93" fmla="*/ 0 h 171"/>
                <a:gd name="T94" fmla="*/ 0 w 354"/>
                <a:gd name="T95" fmla="*/ 0 h 171"/>
                <a:gd name="T96" fmla="*/ 0 w 354"/>
                <a:gd name="T97" fmla="*/ 0 h 1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54" h="171">
                  <a:moveTo>
                    <a:pt x="18" y="0"/>
                  </a:moveTo>
                  <a:lnTo>
                    <a:pt x="22" y="16"/>
                  </a:lnTo>
                  <a:lnTo>
                    <a:pt x="27" y="32"/>
                  </a:lnTo>
                  <a:lnTo>
                    <a:pt x="36" y="48"/>
                  </a:lnTo>
                  <a:lnTo>
                    <a:pt x="49" y="60"/>
                  </a:lnTo>
                  <a:lnTo>
                    <a:pt x="63" y="68"/>
                  </a:lnTo>
                  <a:lnTo>
                    <a:pt x="81" y="76"/>
                  </a:lnTo>
                  <a:lnTo>
                    <a:pt x="94" y="84"/>
                  </a:lnTo>
                  <a:lnTo>
                    <a:pt x="112" y="88"/>
                  </a:lnTo>
                  <a:lnTo>
                    <a:pt x="143" y="96"/>
                  </a:lnTo>
                  <a:lnTo>
                    <a:pt x="175" y="96"/>
                  </a:lnTo>
                  <a:lnTo>
                    <a:pt x="206" y="100"/>
                  </a:lnTo>
                  <a:lnTo>
                    <a:pt x="238" y="104"/>
                  </a:lnTo>
                  <a:lnTo>
                    <a:pt x="269" y="108"/>
                  </a:lnTo>
                  <a:lnTo>
                    <a:pt x="301" y="115"/>
                  </a:lnTo>
                  <a:lnTo>
                    <a:pt x="327" y="123"/>
                  </a:lnTo>
                  <a:lnTo>
                    <a:pt x="354" y="135"/>
                  </a:lnTo>
                  <a:lnTo>
                    <a:pt x="336" y="127"/>
                  </a:lnTo>
                  <a:lnTo>
                    <a:pt x="314" y="123"/>
                  </a:lnTo>
                  <a:lnTo>
                    <a:pt x="292" y="119"/>
                  </a:lnTo>
                  <a:lnTo>
                    <a:pt x="269" y="119"/>
                  </a:lnTo>
                  <a:lnTo>
                    <a:pt x="247" y="115"/>
                  </a:lnTo>
                  <a:lnTo>
                    <a:pt x="224" y="115"/>
                  </a:lnTo>
                  <a:lnTo>
                    <a:pt x="202" y="111"/>
                  </a:lnTo>
                  <a:lnTo>
                    <a:pt x="179" y="111"/>
                  </a:lnTo>
                  <a:lnTo>
                    <a:pt x="193" y="115"/>
                  </a:lnTo>
                  <a:lnTo>
                    <a:pt x="206" y="119"/>
                  </a:lnTo>
                  <a:lnTo>
                    <a:pt x="215" y="127"/>
                  </a:lnTo>
                  <a:lnTo>
                    <a:pt x="224" y="135"/>
                  </a:lnTo>
                  <a:lnTo>
                    <a:pt x="233" y="147"/>
                  </a:lnTo>
                  <a:lnTo>
                    <a:pt x="247" y="155"/>
                  </a:lnTo>
                  <a:lnTo>
                    <a:pt x="256" y="163"/>
                  </a:lnTo>
                  <a:lnTo>
                    <a:pt x="265" y="171"/>
                  </a:lnTo>
                  <a:lnTo>
                    <a:pt x="256" y="167"/>
                  </a:lnTo>
                  <a:lnTo>
                    <a:pt x="251" y="163"/>
                  </a:lnTo>
                  <a:lnTo>
                    <a:pt x="242" y="159"/>
                  </a:lnTo>
                  <a:lnTo>
                    <a:pt x="233" y="155"/>
                  </a:lnTo>
                  <a:lnTo>
                    <a:pt x="229" y="151"/>
                  </a:lnTo>
                  <a:lnTo>
                    <a:pt x="220" y="143"/>
                  </a:lnTo>
                  <a:lnTo>
                    <a:pt x="211" y="139"/>
                  </a:lnTo>
                  <a:lnTo>
                    <a:pt x="202" y="135"/>
                  </a:lnTo>
                  <a:lnTo>
                    <a:pt x="179" y="123"/>
                  </a:lnTo>
                  <a:lnTo>
                    <a:pt x="152" y="111"/>
                  </a:lnTo>
                  <a:lnTo>
                    <a:pt x="121" y="104"/>
                  </a:lnTo>
                  <a:lnTo>
                    <a:pt x="94" y="96"/>
                  </a:lnTo>
                  <a:lnTo>
                    <a:pt x="67" y="88"/>
                  </a:lnTo>
                  <a:lnTo>
                    <a:pt x="40" y="76"/>
                  </a:lnTo>
                  <a:lnTo>
                    <a:pt x="18" y="60"/>
                  </a:lnTo>
                  <a:lnTo>
                    <a:pt x="0" y="40"/>
                  </a:lnTo>
                </a:path>
              </a:pathLst>
            </a:custGeom>
            <a:solidFill>
              <a:srgbClr val="FF3300"/>
            </a:solidFill>
            <a:ln w="6350" cap="sq" cmpd="sng">
              <a:solidFill>
                <a:srgbClr val="000000"/>
              </a:solidFill>
              <a:prstDash val="solid"/>
              <a:miter lim="800000"/>
              <a:headEnd/>
              <a:tailEnd/>
            </a:ln>
          </p:spPr>
          <p:txBody>
            <a:bodyPr/>
            <a:lstStyle/>
            <a:p>
              <a:endParaRPr lang="it-IT"/>
            </a:p>
          </p:txBody>
        </p:sp>
        <p:sp>
          <p:nvSpPr>
            <p:cNvPr id="206899" name="Freeform 72"/>
            <p:cNvSpPr>
              <a:spLocks/>
            </p:cNvSpPr>
            <p:nvPr/>
          </p:nvSpPr>
          <p:spPr bwMode="auto">
            <a:xfrm>
              <a:off x="893" y="2846"/>
              <a:ext cx="30" cy="43"/>
            </a:xfrm>
            <a:custGeom>
              <a:avLst/>
              <a:gdLst>
                <a:gd name="T0" fmla="*/ 0 w 99"/>
                <a:gd name="T1" fmla="*/ 0 h 146"/>
                <a:gd name="T2" fmla="*/ 0 w 99"/>
                <a:gd name="T3" fmla="*/ 0 h 146"/>
                <a:gd name="T4" fmla="*/ 0 w 99"/>
                <a:gd name="T5" fmla="*/ 0 h 146"/>
                <a:gd name="T6" fmla="*/ 0 w 99"/>
                <a:gd name="T7" fmla="*/ 0 h 146"/>
                <a:gd name="T8" fmla="*/ 0 w 99"/>
                <a:gd name="T9" fmla="*/ 0 h 146"/>
                <a:gd name="T10" fmla="*/ 0 w 99"/>
                <a:gd name="T11" fmla="*/ 0 h 146"/>
                <a:gd name="T12" fmla="*/ 0 w 99"/>
                <a:gd name="T13" fmla="*/ 0 h 146"/>
                <a:gd name="T14" fmla="*/ 0 w 99"/>
                <a:gd name="T15" fmla="*/ 0 h 146"/>
                <a:gd name="T16" fmla="*/ 0 w 99"/>
                <a:gd name="T17" fmla="*/ 0 h 146"/>
                <a:gd name="T18" fmla="*/ 0 w 99"/>
                <a:gd name="T19" fmla="*/ 0 h 146"/>
                <a:gd name="T20" fmla="*/ 0 w 99"/>
                <a:gd name="T21" fmla="*/ 0 h 146"/>
                <a:gd name="T22" fmla="*/ 0 w 99"/>
                <a:gd name="T23" fmla="*/ 0 h 146"/>
                <a:gd name="T24" fmla="*/ 0 w 99"/>
                <a:gd name="T25" fmla="*/ 0 h 146"/>
                <a:gd name="T26" fmla="*/ 0 w 99"/>
                <a:gd name="T27" fmla="*/ 0 h 146"/>
                <a:gd name="T28" fmla="*/ 0 w 99"/>
                <a:gd name="T29" fmla="*/ 0 h 146"/>
                <a:gd name="T30" fmla="*/ 0 w 99"/>
                <a:gd name="T31" fmla="*/ 0 h 146"/>
                <a:gd name="T32" fmla="*/ 0 w 99"/>
                <a:gd name="T33" fmla="*/ 0 h 146"/>
                <a:gd name="T34" fmla="*/ 0 w 99"/>
                <a:gd name="T35" fmla="*/ 0 h 146"/>
                <a:gd name="T36" fmla="*/ 0 w 99"/>
                <a:gd name="T37" fmla="*/ 0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146">
                  <a:moveTo>
                    <a:pt x="99" y="19"/>
                  </a:moveTo>
                  <a:lnTo>
                    <a:pt x="85" y="27"/>
                  </a:lnTo>
                  <a:lnTo>
                    <a:pt x="76" y="35"/>
                  </a:lnTo>
                  <a:lnTo>
                    <a:pt x="67" y="43"/>
                  </a:lnTo>
                  <a:lnTo>
                    <a:pt x="58" y="55"/>
                  </a:lnTo>
                  <a:lnTo>
                    <a:pt x="50" y="67"/>
                  </a:lnTo>
                  <a:lnTo>
                    <a:pt x="41" y="79"/>
                  </a:lnTo>
                  <a:lnTo>
                    <a:pt x="32" y="87"/>
                  </a:lnTo>
                  <a:lnTo>
                    <a:pt x="27" y="99"/>
                  </a:lnTo>
                  <a:lnTo>
                    <a:pt x="0" y="146"/>
                  </a:lnTo>
                  <a:lnTo>
                    <a:pt x="5" y="126"/>
                  </a:lnTo>
                  <a:lnTo>
                    <a:pt x="9" y="103"/>
                  </a:lnTo>
                  <a:lnTo>
                    <a:pt x="18" y="83"/>
                  </a:lnTo>
                  <a:lnTo>
                    <a:pt x="23" y="63"/>
                  </a:lnTo>
                  <a:lnTo>
                    <a:pt x="36" y="43"/>
                  </a:lnTo>
                  <a:lnTo>
                    <a:pt x="50" y="27"/>
                  </a:lnTo>
                  <a:lnTo>
                    <a:pt x="63" y="11"/>
                  </a:lnTo>
                  <a:lnTo>
                    <a:pt x="85" y="0"/>
                  </a:lnTo>
                  <a:lnTo>
                    <a:pt x="99" y="19"/>
                  </a:lnTo>
                  <a:close/>
                </a:path>
              </a:pathLst>
            </a:custGeom>
            <a:solidFill>
              <a:srgbClr val="FFFFFF"/>
            </a:solidFill>
            <a:ln w="6350" cmpd="sng">
              <a:solidFill>
                <a:srgbClr val="000000"/>
              </a:solidFill>
              <a:round/>
              <a:headEnd/>
              <a:tailEnd/>
            </a:ln>
          </p:spPr>
          <p:txBody>
            <a:bodyPr/>
            <a:lstStyle/>
            <a:p>
              <a:endParaRPr lang="it-IT"/>
            </a:p>
          </p:txBody>
        </p:sp>
        <p:sp>
          <p:nvSpPr>
            <p:cNvPr id="206900" name="Freeform 73"/>
            <p:cNvSpPr>
              <a:spLocks/>
            </p:cNvSpPr>
            <p:nvPr/>
          </p:nvSpPr>
          <p:spPr bwMode="auto">
            <a:xfrm>
              <a:off x="893" y="2846"/>
              <a:ext cx="30" cy="43"/>
            </a:xfrm>
            <a:custGeom>
              <a:avLst/>
              <a:gdLst>
                <a:gd name="T0" fmla="*/ 0 w 99"/>
                <a:gd name="T1" fmla="*/ 0 h 146"/>
                <a:gd name="T2" fmla="*/ 0 w 99"/>
                <a:gd name="T3" fmla="*/ 0 h 146"/>
                <a:gd name="T4" fmla="*/ 0 w 99"/>
                <a:gd name="T5" fmla="*/ 0 h 146"/>
                <a:gd name="T6" fmla="*/ 0 w 99"/>
                <a:gd name="T7" fmla="*/ 0 h 146"/>
                <a:gd name="T8" fmla="*/ 0 w 99"/>
                <a:gd name="T9" fmla="*/ 0 h 146"/>
                <a:gd name="T10" fmla="*/ 0 w 99"/>
                <a:gd name="T11" fmla="*/ 0 h 146"/>
                <a:gd name="T12" fmla="*/ 0 w 99"/>
                <a:gd name="T13" fmla="*/ 0 h 146"/>
                <a:gd name="T14" fmla="*/ 0 w 99"/>
                <a:gd name="T15" fmla="*/ 0 h 146"/>
                <a:gd name="T16" fmla="*/ 0 w 99"/>
                <a:gd name="T17" fmla="*/ 0 h 146"/>
                <a:gd name="T18" fmla="*/ 0 w 99"/>
                <a:gd name="T19" fmla="*/ 0 h 146"/>
                <a:gd name="T20" fmla="*/ 0 w 99"/>
                <a:gd name="T21" fmla="*/ 0 h 146"/>
                <a:gd name="T22" fmla="*/ 0 w 99"/>
                <a:gd name="T23" fmla="*/ 0 h 146"/>
                <a:gd name="T24" fmla="*/ 0 w 99"/>
                <a:gd name="T25" fmla="*/ 0 h 146"/>
                <a:gd name="T26" fmla="*/ 0 w 99"/>
                <a:gd name="T27" fmla="*/ 0 h 146"/>
                <a:gd name="T28" fmla="*/ 0 w 99"/>
                <a:gd name="T29" fmla="*/ 0 h 146"/>
                <a:gd name="T30" fmla="*/ 0 w 99"/>
                <a:gd name="T31" fmla="*/ 0 h 146"/>
                <a:gd name="T32" fmla="*/ 0 w 99"/>
                <a:gd name="T33" fmla="*/ 0 h 146"/>
                <a:gd name="T34" fmla="*/ 0 w 99"/>
                <a:gd name="T35" fmla="*/ 0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9" h="146">
                  <a:moveTo>
                    <a:pt x="99" y="19"/>
                  </a:moveTo>
                  <a:lnTo>
                    <a:pt x="85" y="27"/>
                  </a:lnTo>
                  <a:lnTo>
                    <a:pt x="76" y="35"/>
                  </a:lnTo>
                  <a:lnTo>
                    <a:pt x="67" y="43"/>
                  </a:lnTo>
                  <a:lnTo>
                    <a:pt x="58" y="55"/>
                  </a:lnTo>
                  <a:lnTo>
                    <a:pt x="50" y="67"/>
                  </a:lnTo>
                  <a:lnTo>
                    <a:pt x="41" y="79"/>
                  </a:lnTo>
                  <a:lnTo>
                    <a:pt x="32" y="87"/>
                  </a:lnTo>
                  <a:lnTo>
                    <a:pt x="27" y="99"/>
                  </a:lnTo>
                  <a:lnTo>
                    <a:pt x="0" y="146"/>
                  </a:lnTo>
                  <a:lnTo>
                    <a:pt x="5" y="126"/>
                  </a:lnTo>
                  <a:lnTo>
                    <a:pt x="9" y="103"/>
                  </a:lnTo>
                  <a:lnTo>
                    <a:pt x="18" y="83"/>
                  </a:lnTo>
                  <a:lnTo>
                    <a:pt x="23" y="63"/>
                  </a:lnTo>
                  <a:lnTo>
                    <a:pt x="36" y="43"/>
                  </a:lnTo>
                  <a:lnTo>
                    <a:pt x="50" y="27"/>
                  </a:lnTo>
                  <a:lnTo>
                    <a:pt x="63" y="11"/>
                  </a:lnTo>
                  <a:lnTo>
                    <a:pt x="85" y="0"/>
                  </a:lnTo>
                </a:path>
              </a:pathLst>
            </a:custGeom>
            <a:solidFill>
              <a:srgbClr val="FF3300"/>
            </a:solidFill>
            <a:ln w="6350" cap="sq" cmpd="sng">
              <a:solidFill>
                <a:srgbClr val="000000"/>
              </a:solidFill>
              <a:prstDash val="solid"/>
              <a:miter lim="800000"/>
              <a:headEnd/>
              <a:tailEnd/>
            </a:ln>
          </p:spPr>
          <p:txBody>
            <a:bodyPr/>
            <a:lstStyle/>
            <a:p>
              <a:endParaRPr lang="it-IT"/>
            </a:p>
          </p:txBody>
        </p:sp>
        <p:sp>
          <p:nvSpPr>
            <p:cNvPr id="206901" name="Freeform 74"/>
            <p:cNvSpPr>
              <a:spLocks/>
            </p:cNvSpPr>
            <p:nvPr/>
          </p:nvSpPr>
          <p:spPr bwMode="auto">
            <a:xfrm>
              <a:off x="846" y="2880"/>
              <a:ext cx="52" cy="95"/>
            </a:xfrm>
            <a:custGeom>
              <a:avLst/>
              <a:gdLst>
                <a:gd name="T0" fmla="*/ 0 w 171"/>
                <a:gd name="T1" fmla="*/ 0 h 317"/>
                <a:gd name="T2" fmla="*/ 0 w 171"/>
                <a:gd name="T3" fmla="*/ 0 h 317"/>
                <a:gd name="T4" fmla="*/ 0 w 171"/>
                <a:gd name="T5" fmla="*/ 0 h 317"/>
                <a:gd name="T6" fmla="*/ 0 w 171"/>
                <a:gd name="T7" fmla="*/ 0 h 317"/>
                <a:gd name="T8" fmla="*/ 0 w 171"/>
                <a:gd name="T9" fmla="*/ 0 h 317"/>
                <a:gd name="T10" fmla="*/ 0 w 171"/>
                <a:gd name="T11" fmla="*/ 0 h 317"/>
                <a:gd name="T12" fmla="*/ 0 w 171"/>
                <a:gd name="T13" fmla="*/ 0 h 317"/>
                <a:gd name="T14" fmla="*/ 0 w 171"/>
                <a:gd name="T15" fmla="*/ 0 h 317"/>
                <a:gd name="T16" fmla="*/ 0 w 171"/>
                <a:gd name="T17" fmla="*/ 0 h 317"/>
                <a:gd name="T18" fmla="*/ 0 w 171"/>
                <a:gd name="T19" fmla="*/ 0 h 317"/>
                <a:gd name="T20" fmla="*/ 0 w 171"/>
                <a:gd name="T21" fmla="*/ 0 h 317"/>
                <a:gd name="T22" fmla="*/ 0 w 171"/>
                <a:gd name="T23" fmla="*/ 0 h 317"/>
                <a:gd name="T24" fmla="*/ 0 w 171"/>
                <a:gd name="T25" fmla="*/ 0 h 317"/>
                <a:gd name="T26" fmla="*/ 0 w 171"/>
                <a:gd name="T27" fmla="*/ 0 h 317"/>
                <a:gd name="T28" fmla="*/ 0 w 171"/>
                <a:gd name="T29" fmla="*/ 0 h 317"/>
                <a:gd name="T30" fmla="*/ 0 w 171"/>
                <a:gd name="T31" fmla="*/ 0 h 317"/>
                <a:gd name="T32" fmla="*/ 0 w 171"/>
                <a:gd name="T33" fmla="*/ 0 h 317"/>
                <a:gd name="T34" fmla="*/ 0 w 171"/>
                <a:gd name="T35" fmla="*/ 0 h 317"/>
                <a:gd name="T36" fmla="*/ 0 w 171"/>
                <a:gd name="T37" fmla="*/ 0 h 3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1" h="317">
                  <a:moveTo>
                    <a:pt x="171" y="0"/>
                  </a:moveTo>
                  <a:lnTo>
                    <a:pt x="157" y="31"/>
                  </a:lnTo>
                  <a:lnTo>
                    <a:pt x="153" y="59"/>
                  </a:lnTo>
                  <a:lnTo>
                    <a:pt x="157" y="83"/>
                  </a:lnTo>
                  <a:lnTo>
                    <a:pt x="162" y="107"/>
                  </a:lnTo>
                  <a:lnTo>
                    <a:pt x="162" y="130"/>
                  </a:lnTo>
                  <a:lnTo>
                    <a:pt x="162" y="150"/>
                  </a:lnTo>
                  <a:lnTo>
                    <a:pt x="157" y="162"/>
                  </a:lnTo>
                  <a:lnTo>
                    <a:pt x="153" y="170"/>
                  </a:lnTo>
                  <a:lnTo>
                    <a:pt x="144" y="182"/>
                  </a:lnTo>
                  <a:lnTo>
                    <a:pt x="130" y="190"/>
                  </a:lnTo>
                  <a:lnTo>
                    <a:pt x="112" y="206"/>
                  </a:lnTo>
                  <a:lnTo>
                    <a:pt x="90" y="218"/>
                  </a:lnTo>
                  <a:lnTo>
                    <a:pt x="72" y="234"/>
                  </a:lnTo>
                  <a:lnTo>
                    <a:pt x="54" y="246"/>
                  </a:lnTo>
                  <a:lnTo>
                    <a:pt x="40" y="261"/>
                  </a:lnTo>
                  <a:lnTo>
                    <a:pt x="23" y="281"/>
                  </a:lnTo>
                  <a:lnTo>
                    <a:pt x="9" y="297"/>
                  </a:lnTo>
                  <a:lnTo>
                    <a:pt x="0" y="317"/>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902" name="Freeform 75"/>
            <p:cNvSpPr>
              <a:spLocks/>
            </p:cNvSpPr>
            <p:nvPr/>
          </p:nvSpPr>
          <p:spPr bwMode="auto">
            <a:xfrm>
              <a:off x="1002" y="2811"/>
              <a:ext cx="71" cy="29"/>
            </a:xfrm>
            <a:custGeom>
              <a:avLst/>
              <a:gdLst>
                <a:gd name="T0" fmla="*/ 0 w 237"/>
                <a:gd name="T1" fmla="*/ 0 h 96"/>
                <a:gd name="T2" fmla="*/ 0 w 237"/>
                <a:gd name="T3" fmla="*/ 0 h 96"/>
                <a:gd name="T4" fmla="*/ 0 w 237"/>
                <a:gd name="T5" fmla="*/ 0 h 96"/>
                <a:gd name="T6" fmla="*/ 0 w 237"/>
                <a:gd name="T7" fmla="*/ 0 h 96"/>
                <a:gd name="T8" fmla="*/ 0 w 237"/>
                <a:gd name="T9" fmla="*/ 0 h 96"/>
                <a:gd name="T10" fmla="*/ 0 w 237"/>
                <a:gd name="T11" fmla="*/ 0 h 96"/>
                <a:gd name="T12" fmla="*/ 0 w 237"/>
                <a:gd name="T13" fmla="*/ 0 h 96"/>
                <a:gd name="T14" fmla="*/ 0 w 237"/>
                <a:gd name="T15" fmla="*/ 0 h 96"/>
                <a:gd name="T16" fmla="*/ 0 w 237"/>
                <a:gd name="T17" fmla="*/ 0 h 96"/>
                <a:gd name="T18" fmla="*/ 0 w 237"/>
                <a:gd name="T19" fmla="*/ 0 h 96"/>
                <a:gd name="T20" fmla="*/ 0 w 237"/>
                <a:gd name="T21" fmla="*/ 0 h 96"/>
                <a:gd name="T22" fmla="*/ 0 w 237"/>
                <a:gd name="T23" fmla="*/ 0 h 96"/>
                <a:gd name="T24" fmla="*/ 0 w 237"/>
                <a:gd name="T25" fmla="*/ 0 h 96"/>
                <a:gd name="T26" fmla="*/ 0 w 237"/>
                <a:gd name="T27" fmla="*/ 0 h 96"/>
                <a:gd name="T28" fmla="*/ 0 w 237"/>
                <a:gd name="T29" fmla="*/ 0 h 96"/>
                <a:gd name="T30" fmla="*/ 0 w 237"/>
                <a:gd name="T31" fmla="*/ 0 h 96"/>
                <a:gd name="T32" fmla="*/ 0 w 237"/>
                <a:gd name="T33" fmla="*/ 0 h 96"/>
                <a:gd name="T34" fmla="*/ 0 w 237"/>
                <a:gd name="T35" fmla="*/ 0 h 96"/>
                <a:gd name="T36" fmla="*/ 0 w 237"/>
                <a:gd name="T37" fmla="*/ 0 h 96"/>
                <a:gd name="T38" fmla="*/ 0 w 237"/>
                <a:gd name="T39" fmla="*/ 0 h 96"/>
                <a:gd name="T40" fmla="*/ 0 w 237"/>
                <a:gd name="T41" fmla="*/ 0 h 96"/>
                <a:gd name="T42" fmla="*/ 0 w 237"/>
                <a:gd name="T43" fmla="*/ 0 h 96"/>
                <a:gd name="T44" fmla="*/ 0 w 237"/>
                <a:gd name="T45" fmla="*/ 0 h 96"/>
                <a:gd name="T46" fmla="*/ 0 w 237"/>
                <a:gd name="T47" fmla="*/ 0 h 96"/>
                <a:gd name="T48" fmla="*/ 0 w 237"/>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7" h="96">
                  <a:moveTo>
                    <a:pt x="0" y="0"/>
                  </a:moveTo>
                  <a:lnTo>
                    <a:pt x="4" y="0"/>
                  </a:lnTo>
                  <a:lnTo>
                    <a:pt x="13" y="0"/>
                  </a:lnTo>
                  <a:lnTo>
                    <a:pt x="18" y="0"/>
                  </a:lnTo>
                  <a:lnTo>
                    <a:pt x="22" y="4"/>
                  </a:lnTo>
                  <a:lnTo>
                    <a:pt x="31" y="4"/>
                  </a:lnTo>
                  <a:lnTo>
                    <a:pt x="36" y="4"/>
                  </a:lnTo>
                  <a:lnTo>
                    <a:pt x="40" y="8"/>
                  </a:lnTo>
                  <a:lnTo>
                    <a:pt x="49" y="12"/>
                  </a:lnTo>
                  <a:lnTo>
                    <a:pt x="67" y="16"/>
                  </a:lnTo>
                  <a:lnTo>
                    <a:pt x="80" y="24"/>
                  </a:lnTo>
                  <a:lnTo>
                    <a:pt x="94" y="28"/>
                  </a:lnTo>
                  <a:lnTo>
                    <a:pt x="107" y="28"/>
                  </a:lnTo>
                  <a:lnTo>
                    <a:pt x="125" y="32"/>
                  </a:lnTo>
                  <a:lnTo>
                    <a:pt x="139" y="32"/>
                  </a:lnTo>
                  <a:lnTo>
                    <a:pt x="161" y="28"/>
                  </a:lnTo>
                  <a:lnTo>
                    <a:pt x="184" y="28"/>
                  </a:lnTo>
                  <a:lnTo>
                    <a:pt x="188" y="28"/>
                  </a:lnTo>
                  <a:lnTo>
                    <a:pt x="197" y="36"/>
                  </a:lnTo>
                  <a:lnTo>
                    <a:pt x="202" y="44"/>
                  </a:lnTo>
                  <a:lnTo>
                    <a:pt x="211" y="56"/>
                  </a:lnTo>
                  <a:lnTo>
                    <a:pt x="219" y="68"/>
                  </a:lnTo>
                  <a:lnTo>
                    <a:pt x="228" y="80"/>
                  </a:lnTo>
                  <a:lnTo>
                    <a:pt x="233" y="88"/>
                  </a:lnTo>
                  <a:lnTo>
                    <a:pt x="237" y="96"/>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903" name="Freeform 76"/>
            <p:cNvSpPr>
              <a:spLocks/>
            </p:cNvSpPr>
            <p:nvPr/>
          </p:nvSpPr>
          <p:spPr bwMode="auto">
            <a:xfrm>
              <a:off x="627" y="2995"/>
              <a:ext cx="130" cy="61"/>
            </a:xfrm>
            <a:custGeom>
              <a:avLst/>
              <a:gdLst>
                <a:gd name="T0" fmla="*/ 0 w 435"/>
                <a:gd name="T1" fmla="*/ 0 h 207"/>
                <a:gd name="T2" fmla="*/ 0 w 435"/>
                <a:gd name="T3" fmla="*/ 0 h 207"/>
                <a:gd name="T4" fmla="*/ 0 w 435"/>
                <a:gd name="T5" fmla="*/ 0 h 207"/>
                <a:gd name="T6" fmla="*/ 0 w 435"/>
                <a:gd name="T7" fmla="*/ 0 h 207"/>
                <a:gd name="T8" fmla="*/ 0 w 435"/>
                <a:gd name="T9" fmla="*/ 0 h 207"/>
                <a:gd name="T10" fmla="*/ 0 w 435"/>
                <a:gd name="T11" fmla="*/ 0 h 207"/>
                <a:gd name="T12" fmla="*/ 0 w 435"/>
                <a:gd name="T13" fmla="*/ 0 h 207"/>
                <a:gd name="T14" fmla="*/ 0 w 435"/>
                <a:gd name="T15" fmla="*/ 0 h 207"/>
                <a:gd name="T16" fmla="*/ 0 w 435"/>
                <a:gd name="T17" fmla="*/ 0 h 207"/>
                <a:gd name="T18" fmla="*/ 0 w 435"/>
                <a:gd name="T19" fmla="*/ 0 h 207"/>
                <a:gd name="T20" fmla="*/ 0 w 435"/>
                <a:gd name="T21" fmla="*/ 0 h 207"/>
                <a:gd name="T22" fmla="*/ 0 w 435"/>
                <a:gd name="T23" fmla="*/ 0 h 207"/>
                <a:gd name="T24" fmla="*/ 0 w 435"/>
                <a:gd name="T25" fmla="*/ 0 h 207"/>
                <a:gd name="T26" fmla="*/ 0 w 435"/>
                <a:gd name="T27" fmla="*/ 0 h 207"/>
                <a:gd name="T28" fmla="*/ 0 w 435"/>
                <a:gd name="T29" fmla="*/ 0 h 207"/>
                <a:gd name="T30" fmla="*/ 0 w 435"/>
                <a:gd name="T31" fmla="*/ 0 h 207"/>
                <a:gd name="T32" fmla="*/ 0 w 435"/>
                <a:gd name="T33" fmla="*/ 0 h 207"/>
                <a:gd name="T34" fmla="*/ 0 w 435"/>
                <a:gd name="T35" fmla="*/ 0 h 207"/>
                <a:gd name="T36" fmla="*/ 0 w 435"/>
                <a:gd name="T37" fmla="*/ 0 h 207"/>
                <a:gd name="T38" fmla="*/ 0 w 435"/>
                <a:gd name="T39" fmla="*/ 0 h 207"/>
                <a:gd name="T40" fmla="*/ 0 w 435"/>
                <a:gd name="T41" fmla="*/ 0 h 2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5" h="207">
                  <a:moveTo>
                    <a:pt x="0" y="0"/>
                  </a:moveTo>
                  <a:lnTo>
                    <a:pt x="5" y="8"/>
                  </a:lnTo>
                  <a:lnTo>
                    <a:pt x="9" y="16"/>
                  </a:lnTo>
                  <a:lnTo>
                    <a:pt x="14" y="20"/>
                  </a:lnTo>
                  <a:lnTo>
                    <a:pt x="23" y="24"/>
                  </a:lnTo>
                  <a:lnTo>
                    <a:pt x="27" y="32"/>
                  </a:lnTo>
                  <a:lnTo>
                    <a:pt x="32" y="36"/>
                  </a:lnTo>
                  <a:lnTo>
                    <a:pt x="41" y="44"/>
                  </a:lnTo>
                  <a:lnTo>
                    <a:pt x="45" y="48"/>
                  </a:lnTo>
                  <a:lnTo>
                    <a:pt x="63" y="76"/>
                  </a:lnTo>
                  <a:lnTo>
                    <a:pt x="81" y="100"/>
                  </a:lnTo>
                  <a:lnTo>
                    <a:pt x="103" y="119"/>
                  </a:lnTo>
                  <a:lnTo>
                    <a:pt x="126" y="139"/>
                  </a:lnTo>
                  <a:lnTo>
                    <a:pt x="148" y="155"/>
                  </a:lnTo>
                  <a:lnTo>
                    <a:pt x="171" y="167"/>
                  </a:lnTo>
                  <a:lnTo>
                    <a:pt x="193" y="179"/>
                  </a:lnTo>
                  <a:lnTo>
                    <a:pt x="220" y="187"/>
                  </a:lnTo>
                  <a:lnTo>
                    <a:pt x="274" y="199"/>
                  </a:lnTo>
                  <a:lnTo>
                    <a:pt x="323" y="207"/>
                  </a:lnTo>
                  <a:lnTo>
                    <a:pt x="382" y="203"/>
                  </a:lnTo>
                  <a:lnTo>
                    <a:pt x="435" y="199"/>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904" name="Freeform 77"/>
            <p:cNvSpPr>
              <a:spLocks/>
            </p:cNvSpPr>
            <p:nvPr/>
          </p:nvSpPr>
          <p:spPr bwMode="auto">
            <a:xfrm>
              <a:off x="768" y="3034"/>
              <a:ext cx="94" cy="18"/>
            </a:xfrm>
            <a:custGeom>
              <a:avLst/>
              <a:gdLst>
                <a:gd name="T0" fmla="*/ 0 w 314"/>
                <a:gd name="T1" fmla="*/ 0 h 60"/>
                <a:gd name="T2" fmla="*/ 0 w 314"/>
                <a:gd name="T3" fmla="*/ 0 h 60"/>
                <a:gd name="T4" fmla="*/ 0 w 314"/>
                <a:gd name="T5" fmla="*/ 0 h 60"/>
                <a:gd name="T6" fmla="*/ 0 w 314"/>
                <a:gd name="T7" fmla="*/ 0 h 60"/>
                <a:gd name="T8" fmla="*/ 0 w 314"/>
                <a:gd name="T9" fmla="*/ 0 h 60"/>
                <a:gd name="T10" fmla="*/ 0 w 314"/>
                <a:gd name="T11" fmla="*/ 0 h 60"/>
                <a:gd name="T12" fmla="*/ 0 w 314"/>
                <a:gd name="T13" fmla="*/ 0 h 60"/>
                <a:gd name="T14" fmla="*/ 0 w 314"/>
                <a:gd name="T15" fmla="*/ 0 h 60"/>
                <a:gd name="T16" fmla="*/ 0 w 314"/>
                <a:gd name="T17" fmla="*/ 0 h 60"/>
                <a:gd name="T18" fmla="*/ 0 w 314"/>
                <a:gd name="T19" fmla="*/ 0 h 60"/>
                <a:gd name="T20" fmla="*/ 0 w 314"/>
                <a:gd name="T21" fmla="*/ 0 h 60"/>
                <a:gd name="T22" fmla="*/ 0 w 314"/>
                <a:gd name="T23" fmla="*/ 0 h 60"/>
                <a:gd name="T24" fmla="*/ 0 w 314"/>
                <a:gd name="T25" fmla="*/ 0 h 60"/>
                <a:gd name="T26" fmla="*/ 0 w 314"/>
                <a:gd name="T27" fmla="*/ 0 h 60"/>
                <a:gd name="T28" fmla="*/ 0 w 314"/>
                <a:gd name="T29" fmla="*/ 0 h 60"/>
                <a:gd name="T30" fmla="*/ 0 w 314"/>
                <a:gd name="T31" fmla="*/ 0 h 60"/>
                <a:gd name="T32" fmla="*/ 0 w 314"/>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4" h="60">
                  <a:moveTo>
                    <a:pt x="0" y="60"/>
                  </a:moveTo>
                  <a:lnTo>
                    <a:pt x="27" y="52"/>
                  </a:lnTo>
                  <a:lnTo>
                    <a:pt x="45" y="48"/>
                  </a:lnTo>
                  <a:lnTo>
                    <a:pt x="68" y="44"/>
                  </a:lnTo>
                  <a:lnTo>
                    <a:pt x="86" y="36"/>
                  </a:lnTo>
                  <a:lnTo>
                    <a:pt x="108" y="32"/>
                  </a:lnTo>
                  <a:lnTo>
                    <a:pt x="126" y="24"/>
                  </a:lnTo>
                  <a:lnTo>
                    <a:pt x="148" y="16"/>
                  </a:lnTo>
                  <a:lnTo>
                    <a:pt x="171" y="8"/>
                  </a:lnTo>
                  <a:lnTo>
                    <a:pt x="184" y="4"/>
                  </a:lnTo>
                  <a:lnTo>
                    <a:pt x="202" y="0"/>
                  </a:lnTo>
                  <a:lnTo>
                    <a:pt x="220" y="0"/>
                  </a:lnTo>
                  <a:lnTo>
                    <a:pt x="238" y="0"/>
                  </a:lnTo>
                  <a:lnTo>
                    <a:pt x="261" y="0"/>
                  </a:lnTo>
                  <a:lnTo>
                    <a:pt x="279" y="0"/>
                  </a:lnTo>
                  <a:lnTo>
                    <a:pt x="297" y="0"/>
                  </a:lnTo>
                  <a:lnTo>
                    <a:pt x="314" y="4"/>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905" name="Freeform 78"/>
            <p:cNvSpPr>
              <a:spLocks/>
            </p:cNvSpPr>
            <p:nvPr/>
          </p:nvSpPr>
          <p:spPr bwMode="auto">
            <a:xfrm>
              <a:off x="683" y="3090"/>
              <a:ext cx="123" cy="69"/>
            </a:xfrm>
            <a:custGeom>
              <a:avLst/>
              <a:gdLst>
                <a:gd name="T0" fmla="*/ 0 w 408"/>
                <a:gd name="T1" fmla="*/ 0 h 234"/>
                <a:gd name="T2" fmla="*/ 0 w 408"/>
                <a:gd name="T3" fmla="*/ 0 h 234"/>
                <a:gd name="T4" fmla="*/ 0 w 408"/>
                <a:gd name="T5" fmla="*/ 0 h 234"/>
                <a:gd name="T6" fmla="*/ 0 w 408"/>
                <a:gd name="T7" fmla="*/ 0 h 234"/>
                <a:gd name="T8" fmla="*/ 0 w 408"/>
                <a:gd name="T9" fmla="*/ 0 h 234"/>
                <a:gd name="T10" fmla="*/ 0 w 408"/>
                <a:gd name="T11" fmla="*/ 0 h 234"/>
                <a:gd name="T12" fmla="*/ 0 w 408"/>
                <a:gd name="T13" fmla="*/ 0 h 234"/>
                <a:gd name="T14" fmla="*/ 0 w 408"/>
                <a:gd name="T15" fmla="*/ 0 h 234"/>
                <a:gd name="T16" fmla="*/ 0 w 408"/>
                <a:gd name="T17" fmla="*/ 0 h 234"/>
                <a:gd name="T18" fmla="*/ 0 w 408"/>
                <a:gd name="T19" fmla="*/ 0 h 234"/>
                <a:gd name="T20" fmla="*/ 0 w 408"/>
                <a:gd name="T21" fmla="*/ 0 h 234"/>
                <a:gd name="T22" fmla="*/ 0 w 408"/>
                <a:gd name="T23" fmla="*/ 0 h 234"/>
                <a:gd name="T24" fmla="*/ 0 w 408"/>
                <a:gd name="T25" fmla="*/ 0 h 234"/>
                <a:gd name="T26" fmla="*/ 0 w 408"/>
                <a:gd name="T27" fmla="*/ 0 h 234"/>
                <a:gd name="T28" fmla="*/ 0 w 408"/>
                <a:gd name="T29" fmla="*/ 0 h 234"/>
                <a:gd name="T30" fmla="*/ 0 w 408"/>
                <a:gd name="T31" fmla="*/ 0 h 234"/>
                <a:gd name="T32" fmla="*/ 0 w 408"/>
                <a:gd name="T33" fmla="*/ 0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8" h="234">
                  <a:moveTo>
                    <a:pt x="0" y="0"/>
                  </a:moveTo>
                  <a:lnTo>
                    <a:pt x="49" y="16"/>
                  </a:lnTo>
                  <a:lnTo>
                    <a:pt x="98" y="32"/>
                  </a:lnTo>
                  <a:lnTo>
                    <a:pt x="148" y="55"/>
                  </a:lnTo>
                  <a:lnTo>
                    <a:pt x="193" y="79"/>
                  </a:lnTo>
                  <a:lnTo>
                    <a:pt x="233" y="111"/>
                  </a:lnTo>
                  <a:lnTo>
                    <a:pt x="273" y="139"/>
                  </a:lnTo>
                  <a:lnTo>
                    <a:pt x="314" y="174"/>
                  </a:lnTo>
                  <a:lnTo>
                    <a:pt x="350" y="210"/>
                  </a:lnTo>
                  <a:lnTo>
                    <a:pt x="354" y="214"/>
                  </a:lnTo>
                  <a:lnTo>
                    <a:pt x="363" y="222"/>
                  </a:lnTo>
                  <a:lnTo>
                    <a:pt x="368" y="226"/>
                  </a:lnTo>
                  <a:lnTo>
                    <a:pt x="377" y="226"/>
                  </a:lnTo>
                  <a:lnTo>
                    <a:pt x="381" y="230"/>
                  </a:lnTo>
                  <a:lnTo>
                    <a:pt x="390" y="234"/>
                  </a:lnTo>
                  <a:lnTo>
                    <a:pt x="399" y="234"/>
                  </a:lnTo>
                  <a:lnTo>
                    <a:pt x="408" y="234"/>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906" name="Freeform 79"/>
            <p:cNvSpPr>
              <a:spLocks/>
            </p:cNvSpPr>
            <p:nvPr/>
          </p:nvSpPr>
          <p:spPr bwMode="auto">
            <a:xfrm>
              <a:off x="760" y="3127"/>
              <a:ext cx="117" cy="19"/>
            </a:xfrm>
            <a:custGeom>
              <a:avLst/>
              <a:gdLst>
                <a:gd name="T0" fmla="*/ 0 w 391"/>
                <a:gd name="T1" fmla="*/ 0 h 67"/>
                <a:gd name="T2" fmla="*/ 0 w 391"/>
                <a:gd name="T3" fmla="*/ 0 h 67"/>
                <a:gd name="T4" fmla="*/ 0 w 391"/>
                <a:gd name="T5" fmla="*/ 0 h 67"/>
                <a:gd name="T6" fmla="*/ 0 w 391"/>
                <a:gd name="T7" fmla="*/ 0 h 67"/>
                <a:gd name="T8" fmla="*/ 0 w 391"/>
                <a:gd name="T9" fmla="*/ 0 h 67"/>
                <a:gd name="T10" fmla="*/ 0 w 391"/>
                <a:gd name="T11" fmla="*/ 0 h 67"/>
                <a:gd name="T12" fmla="*/ 0 w 391"/>
                <a:gd name="T13" fmla="*/ 0 h 67"/>
                <a:gd name="T14" fmla="*/ 0 w 391"/>
                <a:gd name="T15" fmla="*/ 0 h 67"/>
                <a:gd name="T16" fmla="*/ 0 w 391"/>
                <a:gd name="T17" fmla="*/ 0 h 67"/>
                <a:gd name="T18" fmla="*/ 0 w 391"/>
                <a:gd name="T19" fmla="*/ 0 h 67"/>
                <a:gd name="T20" fmla="*/ 0 w 391"/>
                <a:gd name="T21" fmla="*/ 0 h 67"/>
                <a:gd name="T22" fmla="*/ 0 w 391"/>
                <a:gd name="T23" fmla="*/ 0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1" h="67">
                  <a:moveTo>
                    <a:pt x="0" y="0"/>
                  </a:moveTo>
                  <a:lnTo>
                    <a:pt x="50" y="8"/>
                  </a:lnTo>
                  <a:lnTo>
                    <a:pt x="104" y="12"/>
                  </a:lnTo>
                  <a:lnTo>
                    <a:pt x="153" y="12"/>
                  </a:lnTo>
                  <a:lnTo>
                    <a:pt x="207" y="12"/>
                  </a:lnTo>
                  <a:lnTo>
                    <a:pt x="261" y="12"/>
                  </a:lnTo>
                  <a:lnTo>
                    <a:pt x="306" y="20"/>
                  </a:lnTo>
                  <a:lnTo>
                    <a:pt x="332" y="28"/>
                  </a:lnTo>
                  <a:lnTo>
                    <a:pt x="350" y="39"/>
                  </a:lnTo>
                  <a:lnTo>
                    <a:pt x="373" y="51"/>
                  </a:lnTo>
                  <a:lnTo>
                    <a:pt x="391" y="67"/>
                  </a:lnTo>
                  <a:lnTo>
                    <a:pt x="391" y="63"/>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907" name="Freeform 80"/>
            <p:cNvSpPr>
              <a:spLocks/>
            </p:cNvSpPr>
            <p:nvPr/>
          </p:nvSpPr>
          <p:spPr bwMode="auto">
            <a:xfrm>
              <a:off x="450" y="2716"/>
              <a:ext cx="185" cy="269"/>
            </a:xfrm>
            <a:custGeom>
              <a:avLst/>
              <a:gdLst>
                <a:gd name="T0" fmla="*/ 0 w 624"/>
                <a:gd name="T1" fmla="*/ 0 h 901"/>
                <a:gd name="T2" fmla="*/ 0 w 624"/>
                <a:gd name="T3" fmla="*/ 0 h 901"/>
                <a:gd name="T4" fmla="*/ 0 w 624"/>
                <a:gd name="T5" fmla="*/ 0 h 901"/>
                <a:gd name="T6" fmla="*/ 0 w 624"/>
                <a:gd name="T7" fmla="*/ 0 h 901"/>
                <a:gd name="T8" fmla="*/ 0 w 624"/>
                <a:gd name="T9" fmla="*/ 0 h 901"/>
                <a:gd name="T10" fmla="*/ 0 w 624"/>
                <a:gd name="T11" fmla="*/ 0 h 901"/>
                <a:gd name="T12" fmla="*/ 0 w 624"/>
                <a:gd name="T13" fmla="*/ 0 h 901"/>
                <a:gd name="T14" fmla="*/ 0 w 624"/>
                <a:gd name="T15" fmla="*/ 0 h 901"/>
                <a:gd name="T16" fmla="*/ 0 w 624"/>
                <a:gd name="T17" fmla="*/ 0 h 901"/>
                <a:gd name="T18" fmla="*/ 0 w 624"/>
                <a:gd name="T19" fmla="*/ 0 h 901"/>
                <a:gd name="T20" fmla="*/ 0 w 624"/>
                <a:gd name="T21" fmla="*/ 0 h 901"/>
                <a:gd name="T22" fmla="*/ 0 w 624"/>
                <a:gd name="T23" fmla="*/ 0 h 901"/>
                <a:gd name="T24" fmla="*/ 0 w 624"/>
                <a:gd name="T25" fmla="*/ 0 h 901"/>
                <a:gd name="T26" fmla="*/ 0 w 624"/>
                <a:gd name="T27" fmla="*/ 0 h 901"/>
                <a:gd name="T28" fmla="*/ 0 w 624"/>
                <a:gd name="T29" fmla="*/ 0 h 901"/>
                <a:gd name="T30" fmla="*/ 0 w 624"/>
                <a:gd name="T31" fmla="*/ 0 h 901"/>
                <a:gd name="T32" fmla="*/ 0 w 624"/>
                <a:gd name="T33" fmla="*/ 0 h 901"/>
                <a:gd name="T34" fmla="*/ 0 w 624"/>
                <a:gd name="T35" fmla="*/ 0 h 901"/>
                <a:gd name="T36" fmla="*/ 0 w 624"/>
                <a:gd name="T37" fmla="*/ 0 h 901"/>
                <a:gd name="T38" fmla="*/ 0 w 624"/>
                <a:gd name="T39" fmla="*/ 0 h 901"/>
                <a:gd name="T40" fmla="*/ 0 w 624"/>
                <a:gd name="T41" fmla="*/ 0 h 901"/>
                <a:gd name="T42" fmla="*/ 0 w 624"/>
                <a:gd name="T43" fmla="*/ 0 h 901"/>
                <a:gd name="T44" fmla="*/ 0 w 624"/>
                <a:gd name="T45" fmla="*/ 0 h 901"/>
                <a:gd name="T46" fmla="*/ 0 w 624"/>
                <a:gd name="T47" fmla="*/ 0 h 901"/>
                <a:gd name="T48" fmla="*/ 0 w 624"/>
                <a:gd name="T49" fmla="*/ 0 h 901"/>
                <a:gd name="T50" fmla="*/ 0 w 624"/>
                <a:gd name="T51" fmla="*/ 0 h 901"/>
                <a:gd name="T52" fmla="*/ 0 w 624"/>
                <a:gd name="T53" fmla="*/ 0 h 901"/>
                <a:gd name="T54" fmla="*/ 0 w 624"/>
                <a:gd name="T55" fmla="*/ 0 h 901"/>
                <a:gd name="T56" fmla="*/ 0 w 624"/>
                <a:gd name="T57" fmla="*/ 0 h 901"/>
                <a:gd name="T58" fmla="*/ 0 w 624"/>
                <a:gd name="T59" fmla="*/ 0 h 901"/>
                <a:gd name="T60" fmla="*/ 0 w 624"/>
                <a:gd name="T61" fmla="*/ 0 h 901"/>
                <a:gd name="T62" fmla="*/ 0 w 624"/>
                <a:gd name="T63" fmla="*/ 0 h 901"/>
                <a:gd name="T64" fmla="*/ 0 w 624"/>
                <a:gd name="T65" fmla="*/ 0 h 901"/>
                <a:gd name="T66" fmla="*/ 0 w 624"/>
                <a:gd name="T67" fmla="*/ 0 h 901"/>
                <a:gd name="T68" fmla="*/ 0 w 624"/>
                <a:gd name="T69" fmla="*/ 0 h 901"/>
                <a:gd name="T70" fmla="*/ 0 w 624"/>
                <a:gd name="T71" fmla="*/ 0 h 901"/>
                <a:gd name="T72" fmla="*/ 0 w 624"/>
                <a:gd name="T73" fmla="*/ 0 h 901"/>
                <a:gd name="T74" fmla="*/ 0 w 624"/>
                <a:gd name="T75" fmla="*/ 0 h 901"/>
                <a:gd name="T76" fmla="*/ 0 w 624"/>
                <a:gd name="T77" fmla="*/ 0 h 901"/>
                <a:gd name="T78" fmla="*/ 0 w 624"/>
                <a:gd name="T79" fmla="*/ 0 h 901"/>
                <a:gd name="T80" fmla="*/ 0 w 624"/>
                <a:gd name="T81" fmla="*/ 0 h 901"/>
                <a:gd name="T82" fmla="*/ 0 w 624"/>
                <a:gd name="T83" fmla="*/ 0 h 901"/>
                <a:gd name="T84" fmla="*/ 0 w 624"/>
                <a:gd name="T85" fmla="*/ 0 h 901"/>
                <a:gd name="T86" fmla="*/ 0 w 624"/>
                <a:gd name="T87" fmla="*/ 0 h 901"/>
                <a:gd name="T88" fmla="*/ 0 w 624"/>
                <a:gd name="T89" fmla="*/ 0 h 901"/>
                <a:gd name="T90" fmla="*/ 0 w 624"/>
                <a:gd name="T91" fmla="*/ 0 h 901"/>
                <a:gd name="T92" fmla="*/ 0 w 624"/>
                <a:gd name="T93" fmla="*/ 0 h 901"/>
                <a:gd name="T94" fmla="*/ 0 w 624"/>
                <a:gd name="T95" fmla="*/ 0 h 901"/>
                <a:gd name="T96" fmla="*/ 0 w 624"/>
                <a:gd name="T97" fmla="*/ 0 h 901"/>
                <a:gd name="T98" fmla="*/ 0 w 624"/>
                <a:gd name="T99" fmla="*/ 0 h 901"/>
                <a:gd name="T100" fmla="*/ 0 w 624"/>
                <a:gd name="T101" fmla="*/ 0 h 901"/>
                <a:gd name="T102" fmla="*/ 0 w 624"/>
                <a:gd name="T103" fmla="*/ 0 h 901"/>
                <a:gd name="T104" fmla="*/ 0 w 624"/>
                <a:gd name="T105" fmla="*/ 0 h 901"/>
                <a:gd name="T106" fmla="*/ 0 w 624"/>
                <a:gd name="T107" fmla="*/ 0 h 901"/>
                <a:gd name="T108" fmla="*/ 0 w 624"/>
                <a:gd name="T109" fmla="*/ 0 h 901"/>
                <a:gd name="T110" fmla="*/ 0 w 624"/>
                <a:gd name="T111" fmla="*/ 0 h 901"/>
                <a:gd name="T112" fmla="*/ 0 w 624"/>
                <a:gd name="T113" fmla="*/ 0 h 901"/>
                <a:gd name="T114" fmla="*/ 0 w 624"/>
                <a:gd name="T115" fmla="*/ 0 h 901"/>
                <a:gd name="T116" fmla="*/ 0 w 624"/>
                <a:gd name="T117" fmla="*/ 0 h 901"/>
                <a:gd name="T118" fmla="*/ 0 w 624"/>
                <a:gd name="T119" fmla="*/ 0 h 901"/>
                <a:gd name="T120" fmla="*/ 0 w 624"/>
                <a:gd name="T121" fmla="*/ 0 h 9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24" h="901">
                  <a:moveTo>
                    <a:pt x="584" y="0"/>
                  </a:moveTo>
                  <a:lnTo>
                    <a:pt x="584" y="0"/>
                  </a:lnTo>
                  <a:lnTo>
                    <a:pt x="579" y="0"/>
                  </a:lnTo>
                  <a:lnTo>
                    <a:pt x="570" y="4"/>
                  </a:lnTo>
                  <a:lnTo>
                    <a:pt x="561" y="12"/>
                  </a:lnTo>
                  <a:lnTo>
                    <a:pt x="552" y="16"/>
                  </a:lnTo>
                  <a:lnTo>
                    <a:pt x="543" y="24"/>
                  </a:lnTo>
                  <a:lnTo>
                    <a:pt x="539" y="32"/>
                  </a:lnTo>
                  <a:lnTo>
                    <a:pt x="534" y="40"/>
                  </a:lnTo>
                  <a:lnTo>
                    <a:pt x="530" y="48"/>
                  </a:lnTo>
                  <a:lnTo>
                    <a:pt x="530" y="60"/>
                  </a:lnTo>
                  <a:lnTo>
                    <a:pt x="530" y="79"/>
                  </a:lnTo>
                  <a:lnTo>
                    <a:pt x="530" y="99"/>
                  </a:lnTo>
                  <a:lnTo>
                    <a:pt x="530" y="119"/>
                  </a:lnTo>
                  <a:lnTo>
                    <a:pt x="530" y="143"/>
                  </a:lnTo>
                  <a:lnTo>
                    <a:pt x="530" y="163"/>
                  </a:lnTo>
                  <a:lnTo>
                    <a:pt x="525" y="183"/>
                  </a:lnTo>
                  <a:lnTo>
                    <a:pt x="521" y="198"/>
                  </a:lnTo>
                  <a:lnTo>
                    <a:pt x="512" y="214"/>
                  </a:lnTo>
                  <a:lnTo>
                    <a:pt x="498" y="234"/>
                  </a:lnTo>
                  <a:lnTo>
                    <a:pt x="485" y="246"/>
                  </a:lnTo>
                  <a:lnTo>
                    <a:pt x="472" y="262"/>
                  </a:lnTo>
                  <a:lnTo>
                    <a:pt x="458" y="274"/>
                  </a:lnTo>
                  <a:lnTo>
                    <a:pt x="440" y="286"/>
                  </a:lnTo>
                  <a:lnTo>
                    <a:pt x="422" y="302"/>
                  </a:lnTo>
                  <a:lnTo>
                    <a:pt x="395" y="321"/>
                  </a:lnTo>
                  <a:lnTo>
                    <a:pt x="364" y="345"/>
                  </a:lnTo>
                  <a:lnTo>
                    <a:pt x="346" y="361"/>
                  </a:lnTo>
                  <a:lnTo>
                    <a:pt x="323" y="381"/>
                  </a:lnTo>
                  <a:lnTo>
                    <a:pt x="301" y="401"/>
                  </a:lnTo>
                  <a:lnTo>
                    <a:pt x="279" y="421"/>
                  </a:lnTo>
                  <a:lnTo>
                    <a:pt x="261" y="440"/>
                  </a:lnTo>
                  <a:lnTo>
                    <a:pt x="238" y="464"/>
                  </a:lnTo>
                  <a:lnTo>
                    <a:pt x="220" y="484"/>
                  </a:lnTo>
                  <a:lnTo>
                    <a:pt x="202" y="504"/>
                  </a:lnTo>
                  <a:lnTo>
                    <a:pt x="193" y="520"/>
                  </a:lnTo>
                  <a:lnTo>
                    <a:pt x="180" y="536"/>
                  </a:lnTo>
                  <a:lnTo>
                    <a:pt x="171" y="548"/>
                  </a:lnTo>
                  <a:lnTo>
                    <a:pt x="157" y="563"/>
                  </a:lnTo>
                  <a:lnTo>
                    <a:pt x="144" y="575"/>
                  </a:lnTo>
                  <a:lnTo>
                    <a:pt x="135" y="591"/>
                  </a:lnTo>
                  <a:lnTo>
                    <a:pt x="122" y="603"/>
                  </a:lnTo>
                  <a:lnTo>
                    <a:pt x="113" y="619"/>
                  </a:lnTo>
                  <a:lnTo>
                    <a:pt x="99" y="635"/>
                  </a:lnTo>
                  <a:lnTo>
                    <a:pt x="86" y="651"/>
                  </a:lnTo>
                  <a:lnTo>
                    <a:pt x="77" y="667"/>
                  </a:lnTo>
                  <a:lnTo>
                    <a:pt x="72" y="682"/>
                  </a:lnTo>
                  <a:lnTo>
                    <a:pt x="63" y="698"/>
                  </a:lnTo>
                  <a:lnTo>
                    <a:pt x="54" y="714"/>
                  </a:lnTo>
                  <a:lnTo>
                    <a:pt x="45" y="734"/>
                  </a:lnTo>
                  <a:lnTo>
                    <a:pt x="32" y="758"/>
                  </a:lnTo>
                  <a:lnTo>
                    <a:pt x="27" y="758"/>
                  </a:lnTo>
                  <a:lnTo>
                    <a:pt x="27" y="762"/>
                  </a:lnTo>
                  <a:lnTo>
                    <a:pt x="23" y="766"/>
                  </a:lnTo>
                  <a:lnTo>
                    <a:pt x="23" y="770"/>
                  </a:lnTo>
                  <a:lnTo>
                    <a:pt x="23" y="774"/>
                  </a:lnTo>
                  <a:lnTo>
                    <a:pt x="18" y="778"/>
                  </a:lnTo>
                  <a:lnTo>
                    <a:pt x="18" y="782"/>
                  </a:lnTo>
                  <a:lnTo>
                    <a:pt x="14" y="798"/>
                  </a:lnTo>
                  <a:lnTo>
                    <a:pt x="9" y="809"/>
                  </a:lnTo>
                  <a:lnTo>
                    <a:pt x="5" y="825"/>
                  </a:lnTo>
                  <a:lnTo>
                    <a:pt x="0" y="841"/>
                  </a:lnTo>
                  <a:lnTo>
                    <a:pt x="0" y="857"/>
                  </a:lnTo>
                  <a:lnTo>
                    <a:pt x="0" y="873"/>
                  </a:lnTo>
                  <a:lnTo>
                    <a:pt x="5" y="889"/>
                  </a:lnTo>
                  <a:lnTo>
                    <a:pt x="14" y="901"/>
                  </a:lnTo>
                  <a:lnTo>
                    <a:pt x="18" y="901"/>
                  </a:lnTo>
                  <a:lnTo>
                    <a:pt x="23" y="901"/>
                  </a:lnTo>
                  <a:lnTo>
                    <a:pt x="27" y="901"/>
                  </a:lnTo>
                  <a:lnTo>
                    <a:pt x="27" y="897"/>
                  </a:lnTo>
                  <a:lnTo>
                    <a:pt x="27" y="893"/>
                  </a:lnTo>
                  <a:lnTo>
                    <a:pt x="32" y="869"/>
                  </a:lnTo>
                  <a:lnTo>
                    <a:pt x="36" y="845"/>
                  </a:lnTo>
                  <a:lnTo>
                    <a:pt x="41" y="825"/>
                  </a:lnTo>
                  <a:lnTo>
                    <a:pt x="50" y="802"/>
                  </a:lnTo>
                  <a:lnTo>
                    <a:pt x="59" y="782"/>
                  </a:lnTo>
                  <a:lnTo>
                    <a:pt x="68" y="762"/>
                  </a:lnTo>
                  <a:lnTo>
                    <a:pt x="81" y="738"/>
                  </a:lnTo>
                  <a:lnTo>
                    <a:pt x="95" y="714"/>
                  </a:lnTo>
                  <a:lnTo>
                    <a:pt x="99" y="706"/>
                  </a:lnTo>
                  <a:lnTo>
                    <a:pt x="104" y="702"/>
                  </a:lnTo>
                  <a:lnTo>
                    <a:pt x="108" y="694"/>
                  </a:lnTo>
                  <a:lnTo>
                    <a:pt x="113" y="686"/>
                  </a:lnTo>
                  <a:lnTo>
                    <a:pt x="117" y="679"/>
                  </a:lnTo>
                  <a:lnTo>
                    <a:pt x="122" y="675"/>
                  </a:lnTo>
                  <a:lnTo>
                    <a:pt x="126" y="671"/>
                  </a:lnTo>
                  <a:lnTo>
                    <a:pt x="157" y="631"/>
                  </a:lnTo>
                  <a:lnTo>
                    <a:pt x="193" y="587"/>
                  </a:lnTo>
                  <a:lnTo>
                    <a:pt x="225" y="552"/>
                  </a:lnTo>
                  <a:lnTo>
                    <a:pt x="256" y="512"/>
                  </a:lnTo>
                  <a:lnTo>
                    <a:pt x="288" y="476"/>
                  </a:lnTo>
                  <a:lnTo>
                    <a:pt x="323" y="444"/>
                  </a:lnTo>
                  <a:lnTo>
                    <a:pt x="364" y="409"/>
                  </a:lnTo>
                  <a:lnTo>
                    <a:pt x="409" y="381"/>
                  </a:lnTo>
                  <a:lnTo>
                    <a:pt x="427" y="365"/>
                  </a:lnTo>
                  <a:lnTo>
                    <a:pt x="445" y="353"/>
                  </a:lnTo>
                  <a:lnTo>
                    <a:pt x="458" y="337"/>
                  </a:lnTo>
                  <a:lnTo>
                    <a:pt x="476" y="325"/>
                  </a:lnTo>
                  <a:lnTo>
                    <a:pt x="494" y="310"/>
                  </a:lnTo>
                  <a:lnTo>
                    <a:pt x="512" y="298"/>
                  </a:lnTo>
                  <a:lnTo>
                    <a:pt x="530" y="282"/>
                  </a:lnTo>
                  <a:lnTo>
                    <a:pt x="548" y="270"/>
                  </a:lnTo>
                  <a:lnTo>
                    <a:pt x="575" y="246"/>
                  </a:lnTo>
                  <a:lnTo>
                    <a:pt x="588" y="226"/>
                  </a:lnTo>
                  <a:lnTo>
                    <a:pt x="597" y="206"/>
                  </a:lnTo>
                  <a:lnTo>
                    <a:pt x="597" y="187"/>
                  </a:lnTo>
                  <a:lnTo>
                    <a:pt x="597" y="163"/>
                  </a:lnTo>
                  <a:lnTo>
                    <a:pt x="597" y="143"/>
                  </a:lnTo>
                  <a:lnTo>
                    <a:pt x="597" y="119"/>
                  </a:lnTo>
                  <a:lnTo>
                    <a:pt x="606" y="99"/>
                  </a:lnTo>
                  <a:lnTo>
                    <a:pt x="624" y="83"/>
                  </a:lnTo>
                  <a:lnTo>
                    <a:pt x="584" y="0"/>
                  </a:lnTo>
                  <a:close/>
                </a:path>
              </a:pathLst>
            </a:custGeom>
            <a:solidFill>
              <a:srgbClr val="FFFFFF"/>
            </a:solidFill>
            <a:ln w="6350" cmpd="sng">
              <a:solidFill>
                <a:srgbClr val="000000"/>
              </a:solidFill>
              <a:round/>
              <a:headEnd/>
              <a:tailEnd/>
            </a:ln>
          </p:spPr>
          <p:txBody>
            <a:bodyPr/>
            <a:lstStyle/>
            <a:p>
              <a:endParaRPr lang="it-IT"/>
            </a:p>
          </p:txBody>
        </p:sp>
        <p:sp>
          <p:nvSpPr>
            <p:cNvPr id="206908" name="Freeform 81"/>
            <p:cNvSpPr>
              <a:spLocks/>
            </p:cNvSpPr>
            <p:nvPr/>
          </p:nvSpPr>
          <p:spPr bwMode="auto">
            <a:xfrm>
              <a:off x="450" y="2716"/>
              <a:ext cx="185" cy="269"/>
            </a:xfrm>
            <a:custGeom>
              <a:avLst/>
              <a:gdLst>
                <a:gd name="T0" fmla="*/ 0 w 624"/>
                <a:gd name="T1" fmla="*/ 0 h 901"/>
                <a:gd name="T2" fmla="*/ 0 w 624"/>
                <a:gd name="T3" fmla="*/ 0 h 901"/>
                <a:gd name="T4" fmla="*/ 0 w 624"/>
                <a:gd name="T5" fmla="*/ 0 h 901"/>
                <a:gd name="T6" fmla="*/ 0 w 624"/>
                <a:gd name="T7" fmla="*/ 0 h 901"/>
                <a:gd name="T8" fmla="*/ 0 w 624"/>
                <a:gd name="T9" fmla="*/ 0 h 901"/>
                <a:gd name="T10" fmla="*/ 0 w 624"/>
                <a:gd name="T11" fmla="*/ 0 h 901"/>
                <a:gd name="T12" fmla="*/ 0 w 624"/>
                <a:gd name="T13" fmla="*/ 0 h 901"/>
                <a:gd name="T14" fmla="*/ 0 w 624"/>
                <a:gd name="T15" fmla="*/ 0 h 901"/>
                <a:gd name="T16" fmla="*/ 0 w 624"/>
                <a:gd name="T17" fmla="*/ 0 h 901"/>
                <a:gd name="T18" fmla="*/ 0 w 624"/>
                <a:gd name="T19" fmla="*/ 0 h 901"/>
                <a:gd name="T20" fmla="*/ 0 w 624"/>
                <a:gd name="T21" fmla="*/ 0 h 901"/>
                <a:gd name="T22" fmla="*/ 0 w 624"/>
                <a:gd name="T23" fmla="*/ 0 h 901"/>
                <a:gd name="T24" fmla="*/ 0 w 624"/>
                <a:gd name="T25" fmla="*/ 0 h 901"/>
                <a:gd name="T26" fmla="*/ 0 w 624"/>
                <a:gd name="T27" fmla="*/ 0 h 901"/>
                <a:gd name="T28" fmla="*/ 0 w 624"/>
                <a:gd name="T29" fmla="*/ 0 h 901"/>
                <a:gd name="T30" fmla="*/ 0 w 624"/>
                <a:gd name="T31" fmla="*/ 0 h 901"/>
                <a:gd name="T32" fmla="*/ 0 w 624"/>
                <a:gd name="T33" fmla="*/ 0 h 901"/>
                <a:gd name="T34" fmla="*/ 0 w 624"/>
                <a:gd name="T35" fmla="*/ 0 h 901"/>
                <a:gd name="T36" fmla="*/ 0 w 624"/>
                <a:gd name="T37" fmla="*/ 0 h 901"/>
                <a:gd name="T38" fmla="*/ 0 w 624"/>
                <a:gd name="T39" fmla="*/ 0 h 901"/>
                <a:gd name="T40" fmla="*/ 0 w 624"/>
                <a:gd name="T41" fmla="*/ 0 h 901"/>
                <a:gd name="T42" fmla="*/ 0 w 624"/>
                <a:gd name="T43" fmla="*/ 0 h 901"/>
                <a:gd name="T44" fmla="*/ 0 w 624"/>
                <a:gd name="T45" fmla="*/ 0 h 901"/>
                <a:gd name="T46" fmla="*/ 0 w 624"/>
                <a:gd name="T47" fmla="*/ 0 h 901"/>
                <a:gd name="T48" fmla="*/ 0 w 624"/>
                <a:gd name="T49" fmla="*/ 0 h 901"/>
                <a:gd name="T50" fmla="*/ 0 w 624"/>
                <a:gd name="T51" fmla="*/ 0 h 901"/>
                <a:gd name="T52" fmla="*/ 0 w 624"/>
                <a:gd name="T53" fmla="*/ 0 h 901"/>
                <a:gd name="T54" fmla="*/ 0 w 624"/>
                <a:gd name="T55" fmla="*/ 0 h 901"/>
                <a:gd name="T56" fmla="*/ 0 w 624"/>
                <a:gd name="T57" fmla="*/ 0 h 901"/>
                <a:gd name="T58" fmla="*/ 0 w 624"/>
                <a:gd name="T59" fmla="*/ 0 h 901"/>
                <a:gd name="T60" fmla="*/ 0 w 624"/>
                <a:gd name="T61" fmla="*/ 0 h 901"/>
                <a:gd name="T62" fmla="*/ 0 w 624"/>
                <a:gd name="T63" fmla="*/ 0 h 901"/>
                <a:gd name="T64" fmla="*/ 0 w 624"/>
                <a:gd name="T65" fmla="*/ 0 h 901"/>
                <a:gd name="T66" fmla="*/ 0 w 624"/>
                <a:gd name="T67" fmla="*/ 0 h 901"/>
                <a:gd name="T68" fmla="*/ 0 w 624"/>
                <a:gd name="T69" fmla="*/ 0 h 901"/>
                <a:gd name="T70" fmla="*/ 0 w 624"/>
                <a:gd name="T71" fmla="*/ 0 h 901"/>
                <a:gd name="T72" fmla="*/ 0 w 624"/>
                <a:gd name="T73" fmla="*/ 0 h 901"/>
                <a:gd name="T74" fmla="*/ 0 w 624"/>
                <a:gd name="T75" fmla="*/ 0 h 901"/>
                <a:gd name="T76" fmla="*/ 0 w 624"/>
                <a:gd name="T77" fmla="*/ 0 h 901"/>
                <a:gd name="T78" fmla="*/ 0 w 624"/>
                <a:gd name="T79" fmla="*/ 0 h 901"/>
                <a:gd name="T80" fmla="*/ 0 w 624"/>
                <a:gd name="T81" fmla="*/ 0 h 901"/>
                <a:gd name="T82" fmla="*/ 0 w 624"/>
                <a:gd name="T83" fmla="*/ 0 h 901"/>
                <a:gd name="T84" fmla="*/ 0 w 624"/>
                <a:gd name="T85" fmla="*/ 0 h 901"/>
                <a:gd name="T86" fmla="*/ 0 w 624"/>
                <a:gd name="T87" fmla="*/ 0 h 901"/>
                <a:gd name="T88" fmla="*/ 0 w 624"/>
                <a:gd name="T89" fmla="*/ 0 h 901"/>
                <a:gd name="T90" fmla="*/ 0 w 624"/>
                <a:gd name="T91" fmla="*/ 0 h 901"/>
                <a:gd name="T92" fmla="*/ 0 w 624"/>
                <a:gd name="T93" fmla="*/ 0 h 901"/>
                <a:gd name="T94" fmla="*/ 0 w 624"/>
                <a:gd name="T95" fmla="*/ 0 h 901"/>
                <a:gd name="T96" fmla="*/ 0 w 624"/>
                <a:gd name="T97" fmla="*/ 0 h 901"/>
                <a:gd name="T98" fmla="*/ 0 w 624"/>
                <a:gd name="T99" fmla="*/ 0 h 901"/>
                <a:gd name="T100" fmla="*/ 0 w 624"/>
                <a:gd name="T101" fmla="*/ 0 h 901"/>
                <a:gd name="T102" fmla="*/ 0 w 624"/>
                <a:gd name="T103" fmla="*/ 0 h 901"/>
                <a:gd name="T104" fmla="*/ 0 w 624"/>
                <a:gd name="T105" fmla="*/ 0 h 901"/>
                <a:gd name="T106" fmla="*/ 0 w 624"/>
                <a:gd name="T107" fmla="*/ 0 h 901"/>
                <a:gd name="T108" fmla="*/ 0 w 624"/>
                <a:gd name="T109" fmla="*/ 0 h 9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24" h="901">
                  <a:moveTo>
                    <a:pt x="584" y="0"/>
                  </a:moveTo>
                  <a:lnTo>
                    <a:pt x="579" y="0"/>
                  </a:lnTo>
                  <a:lnTo>
                    <a:pt x="570" y="4"/>
                  </a:lnTo>
                  <a:lnTo>
                    <a:pt x="561" y="12"/>
                  </a:lnTo>
                  <a:lnTo>
                    <a:pt x="552" y="16"/>
                  </a:lnTo>
                  <a:lnTo>
                    <a:pt x="543" y="24"/>
                  </a:lnTo>
                  <a:lnTo>
                    <a:pt x="539" y="32"/>
                  </a:lnTo>
                  <a:lnTo>
                    <a:pt x="534" y="40"/>
                  </a:lnTo>
                  <a:lnTo>
                    <a:pt x="530" y="48"/>
                  </a:lnTo>
                  <a:lnTo>
                    <a:pt x="530" y="60"/>
                  </a:lnTo>
                  <a:lnTo>
                    <a:pt x="530" y="79"/>
                  </a:lnTo>
                  <a:lnTo>
                    <a:pt x="530" y="99"/>
                  </a:lnTo>
                  <a:lnTo>
                    <a:pt x="530" y="119"/>
                  </a:lnTo>
                  <a:lnTo>
                    <a:pt x="530" y="143"/>
                  </a:lnTo>
                  <a:lnTo>
                    <a:pt x="530" y="163"/>
                  </a:lnTo>
                  <a:lnTo>
                    <a:pt x="525" y="183"/>
                  </a:lnTo>
                  <a:lnTo>
                    <a:pt x="521" y="198"/>
                  </a:lnTo>
                  <a:lnTo>
                    <a:pt x="512" y="214"/>
                  </a:lnTo>
                  <a:lnTo>
                    <a:pt x="498" y="234"/>
                  </a:lnTo>
                  <a:lnTo>
                    <a:pt x="485" y="246"/>
                  </a:lnTo>
                  <a:lnTo>
                    <a:pt x="472" y="262"/>
                  </a:lnTo>
                  <a:lnTo>
                    <a:pt x="458" y="274"/>
                  </a:lnTo>
                  <a:lnTo>
                    <a:pt x="440" y="286"/>
                  </a:lnTo>
                  <a:lnTo>
                    <a:pt x="422" y="302"/>
                  </a:lnTo>
                  <a:lnTo>
                    <a:pt x="395" y="321"/>
                  </a:lnTo>
                  <a:lnTo>
                    <a:pt x="364" y="345"/>
                  </a:lnTo>
                  <a:lnTo>
                    <a:pt x="346" y="361"/>
                  </a:lnTo>
                  <a:lnTo>
                    <a:pt x="323" y="381"/>
                  </a:lnTo>
                  <a:lnTo>
                    <a:pt x="301" y="401"/>
                  </a:lnTo>
                  <a:lnTo>
                    <a:pt x="279" y="421"/>
                  </a:lnTo>
                  <a:lnTo>
                    <a:pt x="261" y="440"/>
                  </a:lnTo>
                  <a:lnTo>
                    <a:pt x="238" y="464"/>
                  </a:lnTo>
                  <a:lnTo>
                    <a:pt x="220" y="484"/>
                  </a:lnTo>
                  <a:lnTo>
                    <a:pt x="202" y="504"/>
                  </a:lnTo>
                  <a:lnTo>
                    <a:pt x="193" y="520"/>
                  </a:lnTo>
                  <a:lnTo>
                    <a:pt x="180" y="536"/>
                  </a:lnTo>
                  <a:lnTo>
                    <a:pt x="171" y="548"/>
                  </a:lnTo>
                  <a:lnTo>
                    <a:pt x="157" y="563"/>
                  </a:lnTo>
                  <a:lnTo>
                    <a:pt x="144" y="575"/>
                  </a:lnTo>
                  <a:lnTo>
                    <a:pt x="135" y="591"/>
                  </a:lnTo>
                  <a:lnTo>
                    <a:pt x="122" y="603"/>
                  </a:lnTo>
                  <a:lnTo>
                    <a:pt x="113" y="619"/>
                  </a:lnTo>
                  <a:lnTo>
                    <a:pt x="99" y="635"/>
                  </a:lnTo>
                  <a:lnTo>
                    <a:pt x="86" y="651"/>
                  </a:lnTo>
                  <a:lnTo>
                    <a:pt x="77" y="667"/>
                  </a:lnTo>
                  <a:lnTo>
                    <a:pt x="72" y="682"/>
                  </a:lnTo>
                  <a:lnTo>
                    <a:pt x="63" y="698"/>
                  </a:lnTo>
                  <a:lnTo>
                    <a:pt x="54" y="714"/>
                  </a:lnTo>
                  <a:lnTo>
                    <a:pt x="45" y="734"/>
                  </a:lnTo>
                  <a:lnTo>
                    <a:pt x="32" y="758"/>
                  </a:lnTo>
                  <a:lnTo>
                    <a:pt x="27" y="758"/>
                  </a:lnTo>
                  <a:lnTo>
                    <a:pt x="27" y="762"/>
                  </a:lnTo>
                  <a:lnTo>
                    <a:pt x="23" y="766"/>
                  </a:lnTo>
                  <a:lnTo>
                    <a:pt x="23" y="770"/>
                  </a:lnTo>
                  <a:lnTo>
                    <a:pt x="23" y="774"/>
                  </a:lnTo>
                  <a:lnTo>
                    <a:pt x="18" y="778"/>
                  </a:lnTo>
                  <a:lnTo>
                    <a:pt x="18" y="782"/>
                  </a:lnTo>
                  <a:lnTo>
                    <a:pt x="14" y="798"/>
                  </a:lnTo>
                  <a:lnTo>
                    <a:pt x="9" y="809"/>
                  </a:lnTo>
                  <a:lnTo>
                    <a:pt x="5" y="825"/>
                  </a:lnTo>
                  <a:lnTo>
                    <a:pt x="0" y="841"/>
                  </a:lnTo>
                  <a:lnTo>
                    <a:pt x="0" y="857"/>
                  </a:lnTo>
                  <a:lnTo>
                    <a:pt x="0" y="873"/>
                  </a:lnTo>
                  <a:lnTo>
                    <a:pt x="5" y="889"/>
                  </a:lnTo>
                  <a:lnTo>
                    <a:pt x="14" y="901"/>
                  </a:lnTo>
                  <a:lnTo>
                    <a:pt x="18" y="901"/>
                  </a:lnTo>
                  <a:lnTo>
                    <a:pt x="23" y="901"/>
                  </a:lnTo>
                  <a:lnTo>
                    <a:pt x="27" y="901"/>
                  </a:lnTo>
                  <a:lnTo>
                    <a:pt x="27" y="897"/>
                  </a:lnTo>
                  <a:lnTo>
                    <a:pt x="27" y="893"/>
                  </a:lnTo>
                  <a:lnTo>
                    <a:pt x="32" y="869"/>
                  </a:lnTo>
                  <a:lnTo>
                    <a:pt x="36" y="845"/>
                  </a:lnTo>
                  <a:lnTo>
                    <a:pt x="41" y="825"/>
                  </a:lnTo>
                  <a:lnTo>
                    <a:pt x="50" y="802"/>
                  </a:lnTo>
                  <a:lnTo>
                    <a:pt x="59" y="782"/>
                  </a:lnTo>
                  <a:lnTo>
                    <a:pt x="68" y="762"/>
                  </a:lnTo>
                  <a:lnTo>
                    <a:pt x="81" y="738"/>
                  </a:lnTo>
                  <a:lnTo>
                    <a:pt x="95" y="714"/>
                  </a:lnTo>
                  <a:lnTo>
                    <a:pt x="99" y="706"/>
                  </a:lnTo>
                  <a:lnTo>
                    <a:pt x="104" y="702"/>
                  </a:lnTo>
                  <a:lnTo>
                    <a:pt x="108" y="694"/>
                  </a:lnTo>
                  <a:lnTo>
                    <a:pt x="113" y="686"/>
                  </a:lnTo>
                  <a:lnTo>
                    <a:pt x="117" y="679"/>
                  </a:lnTo>
                  <a:lnTo>
                    <a:pt x="122" y="675"/>
                  </a:lnTo>
                  <a:lnTo>
                    <a:pt x="126" y="671"/>
                  </a:lnTo>
                  <a:lnTo>
                    <a:pt x="157" y="631"/>
                  </a:lnTo>
                  <a:lnTo>
                    <a:pt x="193" y="587"/>
                  </a:lnTo>
                  <a:lnTo>
                    <a:pt x="225" y="552"/>
                  </a:lnTo>
                  <a:lnTo>
                    <a:pt x="256" y="512"/>
                  </a:lnTo>
                  <a:lnTo>
                    <a:pt x="288" y="476"/>
                  </a:lnTo>
                  <a:lnTo>
                    <a:pt x="323" y="444"/>
                  </a:lnTo>
                  <a:lnTo>
                    <a:pt x="364" y="409"/>
                  </a:lnTo>
                  <a:lnTo>
                    <a:pt x="409" y="381"/>
                  </a:lnTo>
                  <a:lnTo>
                    <a:pt x="427" y="365"/>
                  </a:lnTo>
                  <a:lnTo>
                    <a:pt x="445" y="353"/>
                  </a:lnTo>
                  <a:lnTo>
                    <a:pt x="458" y="337"/>
                  </a:lnTo>
                  <a:lnTo>
                    <a:pt x="476" y="325"/>
                  </a:lnTo>
                  <a:lnTo>
                    <a:pt x="494" y="310"/>
                  </a:lnTo>
                  <a:lnTo>
                    <a:pt x="512" y="298"/>
                  </a:lnTo>
                  <a:lnTo>
                    <a:pt x="530" y="282"/>
                  </a:lnTo>
                  <a:lnTo>
                    <a:pt x="548" y="270"/>
                  </a:lnTo>
                  <a:lnTo>
                    <a:pt x="575" y="246"/>
                  </a:lnTo>
                  <a:lnTo>
                    <a:pt x="588" y="226"/>
                  </a:lnTo>
                  <a:lnTo>
                    <a:pt x="597" y="206"/>
                  </a:lnTo>
                  <a:lnTo>
                    <a:pt x="597" y="187"/>
                  </a:lnTo>
                  <a:lnTo>
                    <a:pt x="597" y="163"/>
                  </a:lnTo>
                  <a:lnTo>
                    <a:pt x="597" y="143"/>
                  </a:lnTo>
                  <a:lnTo>
                    <a:pt x="597" y="119"/>
                  </a:lnTo>
                  <a:lnTo>
                    <a:pt x="606" y="99"/>
                  </a:lnTo>
                  <a:lnTo>
                    <a:pt x="624" y="83"/>
                  </a:lnTo>
                </a:path>
              </a:pathLst>
            </a:custGeom>
            <a:solidFill>
              <a:srgbClr val="0000FF"/>
            </a:solidFill>
            <a:ln w="6350" cap="sq" cmpd="sng">
              <a:solidFill>
                <a:srgbClr val="000000"/>
              </a:solidFill>
              <a:prstDash val="solid"/>
              <a:miter lim="800000"/>
              <a:headEnd/>
              <a:tailEnd/>
            </a:ln>
          </p:spPr>
          <p:txBody>
            <a:bodyPr/>
            <a:lstStyle/>
            <a:p>
              <a:endParaRPr lang="it-IT"/>
            </a:p>
          </p:txBody>
        </p:sp>
        <p:sp>
          <p:nvSpPr>
            <p:cNvPr id="206909" name="Freeform 82"/>
            <p:cNvSpPr>
              <a:spLocks/>
            </p:cNvSpPr>
            <p:nvPr/>
          </p:nvSpPr>
          <p:spPr bwMode="auto">
            <a:xfrm>
              <a:off x="561" y="2826"/>
              <a:ext cx="192" cy="110"/>
            </a:xfrm>
            <a:custGeom>
              <a:avLst/>
              <a:gdLst>
                <a:gd name="T0" fmla="*/ 0 w 646"/>
                <a:gd name="T1" fmla="*/ 0 h 369"/>
                <a:gd name="T2" fmla="*/ 0 w 646"/>
                <a:gd name="T3" fmla="*/ 0 h 369"/>
                <a:gd name="T4" fmla="*/ 0 w 646"/>
                <a:gd name="T5" fmla="*/ 0 h 369"/>
                <a:gd name="T6" fmla="*/ 0 w 646"/>
                <a:gd name="T7" fmla="*/ 0 h 369"/>
                <a:gd name="T8" fmla="*/ 0 w 646"/>
                <a:gd name="T9" fmla="*/ 0 h 369"/>
                <a:gd name="T10" fmla="*/ 0 w 646"/>
                <a:gd name="T11" fmla="*/ 0 h 369"/>
                <a:gd name="T12" fmla="*/ 0 w 646"/>
                <a:gd name="T13" fmla="*/ 0 h 369"/>
                <a:gd name="T14" fmla="*/ 0 w 646"/>
                <a:gd name="T15" fmla="*/ 0 h 369"/>
                <a:gd name="T16" fmla="*/ 0 w 646"/>
                <a:gd name="T17" fmla="*/ 0 h 369"/>
                <a:gd name="T18" fmla="*/ 0 w 646"/>
                <a:gd name="T19" fmla="*/ 0 h 369"/>
                <a:gd name="T20" fmla="*/ 0 w 646"/>
                <a:gd name="T21" fmla="*/ 0 h 369"/>
                <a:gd name="T22" fmla="*/ 0 w 646"/>
                <a:gd name="T23" fmla="*/ 0 h 369"/>
                <a:gd name="T24" fmla="*/ 0 w 646"/>
                <a:gd name="T25" fmla="*/ 0 h 369"/>
                <a:gd name="T26" fmla="*/ 0 w 646"/>
                <a:gd name="T27" fmla="*/ 0 h 369"/>
                <a:gd name="T28" fmla="*/ 0 w 646"/>
                <a:gd name="T29" fmla="*/ 0 h 369"/>
                <a:gd name="T30" fmla="*/ 0 w 646"/>
                <a:gd name="T31" fmla="*/ 0 h 369"/>
                <a:gd name="T32" fmla="*/ 0 w 646"/>
                <a:gd name="T33" fmla="*/ 0 h 369"/>
                <a:gd name="T34" fmla="*/ 0 w 646"/>
                <a:gd name="T35" fmla="*/ 0 h 369"/>
                <a:gd name="T36" fmla="*/ 0 w 646"/>
                <a:gd name="T37" fmla="*/ 0 h 369"/>
                <a:gd name="T38" fmla="*/ 0 w 646"/>
                <a:gd name="T39" fmla="*/ 0 h 369"/>
                <a:gd name="T40" fmla="*/ 0 w 646"/>
                <a:gd name="T41" fmla="*/ 0 h 369"/>
                <a:gd name="T42" fmla="*/ 0 w 646"/>
                <a:gd name="T43" fmla="*/ 0 h 369"/>
                <a:gd name="T44" fmla="*/ 0 w 646"/>
                <a:gd name="T45" fmla="*/ 0 h 369"/>
                <a:gd name="T46" fmla="*/ 0 w 646"/>
                <a:gd name="T47" fmla="*/ 0 h 369"/>
                <a:gd name="T48" fmla="*/ 0 w 646"/>
                <a:gd name="T49" fmla="*/ 0 h 369"/>
                <a:gd name="T50" fmla="*/ 0 w 646"/>
                <a:gd name="T51" fmla="*/ 0 h 369"/>
                <a:gd name="T52" fmla="*/ 0 w 646"/>
                <a:gd name="T53" fmla="*/ 0 h 369"/>
                <a:gd name="T54" fmla="*/ 0 w 646"/>
                <a:gd name="T55" fmla="*/ 0 h 369"/>
                <a:gd name="T56" fmla="*/ 0 w 646"/>
                <a:gd name="T57" fmla="*/ 0 h 369"/>
                <a:gd name="T58" fmla="*/ 0 w 646"/>
                <a:gd name="T59" fmla="*/ 0 h 369"/>
                <a:gd name="T60" fmla="*/ 0 w 646"/>
                <a:gd name="T61" fmla="*/ 0 h 369"/>
                <a:gd name="T62" fmla="*/ 0 w 646"/>
                <a:gd name="T63" fmla="*/ 0 h 369"/>
                <a:gd name="T64" fmla="*/ 0 w 646"/>
                <a:gd name="T65" fmla="*/ 0 h 369"/>
                <a:gd name="T66" fmla="*/ 0 w 646"/>
                <a:gd name="T67" fmla="*/ 0 h 369"/>
                <a:gd name="T68" fmla="*/ 0 w 646"/>
                <a:gd name="T69" fmla="*/ 0 h 369"/>
                <a:gd name="T70" fmla="*/ 0 w 646"/>
                <a:gd name="T71" fmla="*/ 0 h 369"/>
                <a:gd name="T72" fmla="*/ 0 w 646"/>
                <a:gd name="T73" fmla="*/ 0 h 369"/>
                <a:gd name="T74" fmla="*/ 0 w 646"/>
                <a:gd name="T75" fmla="*/ 0 h 369"/>
                <a:gd name="T76" fmla="*/ 0 w 646"/>
                <a:gd name="T77" fmla="*/ 0 h 369"/>
                <a:gd name="T78" fmla="*/ 0 w 646"/>
                <a:gd name="T79" fmla="*/ 0 h 369"/>
                <a:gd name="T80" fmla="*/ 0 w 646"/>
                <a:gd name="T81" fmla="*/ 0 h 369"/>
                <a:gd name="T82" fmla="*/ 0 w 646"/>
                <a:gd name="T83" fmla="*/ 0 h 369"/>
                <a:gd name="T84" fmla="*/ 0 w 646"/>
                <a:gd name="T85" fmla="*/ 0 h 369"/>
                <a:gd name="T86" fmla="*/ 0 w 646"/>
                <a:gd name="T87" fmla="*/ 0 h 369"/>
                <a:gd name="T88" fmla="*/ 0 w 646"/>
                <a:gd name="T89" fmla="*/ 0 h 369"/>
                <a:gd name="T90" fmla="*/ 0 w 646"/>
                <a:gd name="T91" fmla="*/ 0 h 369"/>
                <a:gd name="T92" fmla="*/ 0 w 646"/>
                <a:gd name="T93" fmla="*/ 0 h 369"/>
                <a:gd name="T94" fmla="*/ 0 w 646"/>
                <a:gd name="T95" fmla="*/ 0 h 369"/>
                <a:gd name="T96" fmla="*/ 0 w 646"/>
                <a:gd name="T97" fmla="*/ 0 h 369"/>
                <a:gd name="T98" fmla="*/ 0 w 646"/>
                <a:gd name="T99" fmla="*/ 0 h 369"/>
                <a:gd name="T100" fmla="*/ 0 w 646"/>
                <a:gd name="T101" fmla="*/ 0 h 369"/>
                <a:gd name="T102" fmla="*/ 0 w 646"/>
                <a:gd name="T103" fmla="*/ 0 h 369"/>
                <a:gd name="T104" fmla="*/ 0 w 646"/>
                <a:gd name="T105" fmla="*/ 0 h 3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46" h="369">
                  <a:moveTo>
                    <a:pt x="22" y="0"/>
                  </a:moveTo>
                  <a:lnTo>
                    <a:pt x="40" y="28"/>
                  </a:lnTo>
                  <a:lnTo>
                    <a:pt x="58" y="60"/>
                  </a:lnTo>
                  <a:lnTo>
                    <a:pt x="81" y="87"/>
                  </a:lnTo>
                  <a:lnTo>
                    <a:pt x="103" y="115"/>
                  </a:lnTo>
                  <a:lnTo>
                    <a:pt x="125" y="139"/>
                  </a:lnTo>
                  <a:lnTo>
                    <a:pt x="152" y="159"/>
                  </a:lnTo>
                  <a:lnTo>
                    <a:pt x="184" y="175"/>
                  </a:lnTo>
                  <a:lnTo>
                    <a:pt x="220" y="187"/>
                  </a:lnTo>
                  <a:lnTo>
                    <a:pt x="260" y="191"/>
                  </a:lnTo>
                  <a:lnTo>
                    <a:pt x="300" y="191"/>
                  </a:lnTo>
                  <a:lnTo>
                    <a:pt x="341" y="187"/>
                  </a:lnTo>
                  <a:lnTo>
                    <a:pt x="377" y="175"/>
                  </a:lnTo>
                  <a:lnTo>
                    <a:pt x="417" y="167"/>
                  </a:lnTo>
                  <a:lnTo>
                    <a:pt x="453" y="155"/>
                  </a:lnTo>
                  <a:lnTo>
                    <a:pt x="493" y="143"/>
                  </a:lnTo>
                  <a:lnTo>
                    <a:pt x="529" y="131"/>
                  </a:lnTo>
                  <a:lnTo>
                    <a:pt x="511" y="135"/>
                  </a:lnTo>
                  <a:lnTo>
                    <a:pt x="493" y="143"/>
                  </a:lnTo>
                  <a:lnTo>
                    <a:pt x="475" y="151"/>
                  </a:lnTo>
                  <a:lnTo>
                    <a:pt x="458" y="159"/>
                  </a:lnTo>
                  <a:lnTo>
                    <a:pt x="440" y="167"/>
                  </a:lnTo>
                  <a:lnTo>
                    <a:pt x="417" y="171"/>
                  </a:lnTo>
                  <a:lnTo>
                    <a:pt x="399" y="179"/>
                  </a:lnTo>
                  <a:lnTo>
                    <a:pt x="381" y="183"/>
                  </a:lnTo>
                  <a:lnTo>
                    <a:pt x="395" y="183"/>
                  </a:lnTo>
                  <a:lnTo>
                    <a:pt x="413" y="187"/>
                  </a:lnTo>
                  <a:lnTo>
                    <a:pt x="435" y="191"/>
                  </a:lnTo>
                  <a:lnTo>
                    <a:pt x="458" y="198"/>
                  </a:lnTo>
                  <a:lnTo>
                    <a:pt x="480" y="210"/>
                  </a:lnTo>
                  <a:lnTo>
                    <a:pt x="502" y="226"/>
                  </a:lnTo>
                  <a:lnTo>
                    <a:pt x="529" y="238"/>
                  </a:lnTo>
                  <a:lnTo>
                    <a:pt x="552" y="258"/>
                  </a:lnTo>
                  <a:lnTo>
                    <a:pt x="565" y="262"/>
                  </a:lnTo>
                  <a:lnTo>
                    <a:pt x="574" y="270"/>
                  </a:lnTo>
                  <a:lnTo>
                    <a:pt x="583" y="274"/>
                  </a:lnTo>
                  <a:lnTo>
                    <a:pt x="597" y="278"/>
                  </a:lnTo>
                  <a:lnTo>
                    <a:pt x="606" y="282"/>
                  </a:lnTo>
                  <a:lnTo>
                    <a:pt x="619" y="282"/>
                  </a:lnTo>
                  <a:lnTo>
                    <a:pt x="633" y="282"/>
                  </a:lnTo>
                  <a:lnTo>
                    <a:pt x="646" y="282"/>
                  </a:lnTo>
                  <a:lnTo>
                    <a:pt x="637" y="282"/>
                  </a:lnTo>
                  <a:lnTo>
                    <a:pt x="624" y="282"/>
                  </a:lnTo>
                  <a:lnTo>
                    <a:pt x="615" y="282"/>
                  </a:lnTo>
                  <a:lnTo>
                    <a:pt x="601" y="282"/>
                  </a:lnTo>
                  <a:lnTo>
                    <a:pt x="588" y="278"/>
                  </a:lnTo>
                  <a:lnTo>
                    <a:pt x="574" y="274"/>
                  </a:lnTo>
                  <a:lnTo>
                    <a:pt x="565" y="274"/>
                  </a:lnTo>
                  <a:lnTo>
                    <a:pt x="556" y="270"/>
                  </a:lnTo>
                  <a:lnTo>
                    <a:pt x="525" y="246"/>
                  </a:lnTo>
                  <a:lnTo>
                    <a:pt x="493" y="226"/>
                  </a:lnTo>
                  <a:lnTo>
                    <a:pt x="462" y="214"/>
                  </a:lnTo>
                  <a:lnTo>
                    <a:pt x="431" y="202"/>
                  </a:lnTo>
                  <a:lnTo>
                    <a:pt x="399" y="194"/>
                  </a:lnTo>
                  <a:lnTo>
                    <a:pt x="363" y="194"/>
                  </a:lnTo>
                  <a:lnTo>
                    <a:pt x="327" y="198"/>
                  </a:lnTo>
                  <a:lnTo>
                    <a:pt x="283" y="206"/>
                  </a:lnTo>
                  <a:lnTo>
                    <a:pt x="274" y="206"/>
                  </a:lnTo>
                  <a:lnTo>
                    <a:pt x="260" y="210"/>
                  </a:lnTo>
                  <a:lnTo>
                    <a:pt x="247" y="210"/>
                  </a:lnTo>
                  <a:lnTo>
                    <a:pt x="233" y="206"/>
                  </a:lnTo>
                  <a:lnTo>
                    <a:pt x="220" y="206"/>
                  </a:lnTo>
                  <a:lnTo>
                    <a:pt x="211" y="202"/>
                  </a:lnTo>
                  <a:lnTo>
                    <a:pt x="197" y="202"/>
                  </a:lnTo>
                  <a:lnTo>
                    <a:pt x="184" y="198"/>
                  </a:lnTo>
                  <a:lnTo>
                    <a:pt x="188" y="202"/>
                  </a:lnTo>
                  <a:lnTo>
                    <a:pt x="197" y="206"/>
                  </a:lnTo>
                  <a:lnTo>
                    <a:pt x="202" y="214"/>
                  </a:lnTo>
                  <a:lnTo>
                    <a:pt x="206" y="222"/>
                  </a:lnTo>
                  <a:lnTo>
                    <a:pt x="211" y="230"/>
                  </a:lnTo>
                  <a:lnTo>
                    <a:pt x="211" y="238"/>
                  </a:lnTo>
                  <a:lnTo>
                    <a:pt x="215" y="246"/>
                  </a:lnTo>
                  <a:lnTo>
                    <a:pt x="220" y="254"/>
                  </a:lnTo>
                  <a:lnTo>
                    <a:pt x="229" y="270"/>
                  </a:lnTo>
                  <a:lnTo>
                    <a:pt x="233" y="282"/>
                  </a:lnTo>
                  <a:lnTo>
                    <a:pt x="233" y="298"/>
                  </a:lnTo>
                  <a:lnTo>
                    <a:pt x="238" y="313"/>
                  </a:lnTo>
                  <a:lnTo>
                    <a:pt x="238" y="325"/>
                  </a:lnTo>
                  <a:lnTo>
                    <a:pt x="242" y="341"/>
                  </a:lnTo>
                  <a:lnTo>
                    <a:pt x="247" y="353"/>
                  </a:lnTo>
                  <a:lnTo>
                    <a:pt x="256" y="369"/>
                  </a:lnTo>
                  <a:lnTo>
                    <a:pt x="256" y="365"/>
                  </a:lnTo>
                  <a:lnTo>
                    <a:pt x="251" y="365"/>
                  </a:lnTo>
                  <a:lnTo>
                    <a:pt x="247" y="361"/>
                  </a:lnTo>
                  <a:lnTo>
                    <a:pt x="242" y="357"/>
                  </a:lnTo>
                  <a:lnTo>
                    <a:pt x="229" y="337"/>
                  </a:lnTo>
                  <a:lnTo>
                    <a:pt x="220" y="317"/>
                  </a:lnTo>
                  <a:lnTo>
                    <a:pt x="211" y="298"/>
                  </a:lnTo>
                  <a:lnTo>
                    <a:pt x="206" y="278"/>
                  </a:lnTo>
                  <a:lnTo>
                    <a:pt x="197" y="258"/>
                  </a:lnTo>
                  <a:lnTo>
                    <a:pt x="188" y="238"/>
                  </a:lnTo>
                  <a:lnTo>
                    <a:pt x="175" y="222"/>
                  </a:lnTo>
                  <a:lnTo>
                    <a:pt x="161" y="206"/>
                  </a:lnTo>
                  <a:lnTo>
                    <a:pt x="139" y="183"/>
                  </a:lnTo>
                  <a:lnTo>
                    <a:pt x="112" y="163"/>
                  </a:lnTo>
                  <a:lnTo>
                    <a:pt x="90" y="139"/>
                  </a:lnTo>
                  <a:lnTo>
                    <a:pt x="67" y="119"/>
                  </a:lnTo>
                  <a:lnTo>
                    <a:pt x="45" y="95"/>
                  </a:lnTo>
                  <a:lnTo>
                    <a:pt x="27" y="71"/>
                  </a:lnTo>
                  <a:lnTo>
                    <a:pt x="9" y="44"/>
                  </a:lnTo>
                  <a:lnTo>
                    <a:pt x="0" y="20"/>
                  </a:lnTo>
                  <a:lnTo>
                    <a:pt x="22" y="0"/>
                  </a:lnTo>
                  <a:close/>
                </a:path>
              </a:pathLst>
            </a:custGeom>
            <a:solidFill>
              <a:srgbClr val="FFFFFF"/>
            </a:solidFill>
            <a:ln w="6350" cmpd="sng">
              <a:solidFill>
                <a:srgbClr val="000000"/>
              </a:solidFill>
              <a:round/>
              <a:headEnd/>
              <a:tailEnd/>
            </a:ln>
          </p:spPr>
          <p:txBody>
            <a:bodyPr/>
            <a:lstStyle/>
            <a:p>
              <a:endParaRPr lang="it-IT"/>
            </a:p>
          </p:txBody>
        </p:sp>
        <p:sp>
          <p:nvSpPr>
            <p:cNvPr id="206910" name="Freeform 83"/>
            <p:cNvSpPr>
              <a:spLocks/>
            </p:cNvSpPr>
            <p:nvPr/>
          </p:nvSpPr>
          <p:spPr bwMode="auto">
            <a:xfrm>
              <a:off x="561" y="2826"/>
              <a:ext cx="192" cy="110"/>
            </a:xfrm>
            <a:custGeom>
              <a:avLst/>
              <a:gdLst>
                <a:gd name="T0" fmla="*/ 0 w 646"/>
                <a:gd name="T1" fmla="*/ 0 h 369"/>
                <a:gd name="T2" fmla="*/ 0 w 646"/>
                <a:gd name="T3" fmla="*/ 0 h 369"/>
                <a:gd name="T4" fmla="*/ 0 w 646"/>
                <a:gd name="T5" fmla="*/ 0 h 369"/>
                <a:gd name="T6" fmla="*/ 0 w 646"/>
                <a:gd name="T7" fmla="*/ 0 h 369"/>
                <a:gd name="T8" fmla="*/ 0 w 646"/>
                <a:gd name="T9" fmla="*/ 0 h 369"/>
                <a:gd name="T10" fmla="*/ 0 w 646"/>
                <a:gd name="T11" fmla="*/ 0 h 369"/>
                <a:gd name="T12" fmla="*/ 0 w 646"/>
                <a:gd name="T13" fmla="*/ 0 h 369"/>
                <a:gd name="T14" fmla="*/ 0 w 646"/>
                <a:gd name="T15" fmla="*/ 0 h 369"/>
                <a:gd name="T16" fmla="*/ 0 w 646"/>
                <a:gd name="T17" fmla="*/ 0 h 369"/>
                <a:gd name="T18" fmla="*/ 0 w 646"/>
                <a:gd name="T19" fmla="*/ 0 h 369"/>
                <a:gd name="T20" fmla="*/ 0 w 646"/>
                <a:gd name="T21" fmla="*/ 0 h 369"/>
                <a:gd name="T22" fmla="*/ 0 w 646"/>
                <a:gd name="T23" fmla="*/ 0 h 369"/>
                <a:gd name="T24" fmla="*/ 0 w 646"/>
                <a:gd name="T25" fmla="*/ 0 h 369"/>
                <a:gd name="T26" fmla="*/ 0 w 646"/>
                <a:gd name="T27" fmla="*/ 0 h 369"/>
                <a:gd name="T28" fmla="*/ 0 w 646"/>
                <a:gd name="T29" fmla="*/ 0 h 369"/>
                <a:gd name="T30" fmla="*/ 0 w 646"/>
                <a:gd name="T31" fmla="*/ 0 h 369"/>
                <a:gd name="T32" fmla="*/ 0 w 646"/>
                <a:gd name="T33" fmla="*/ 0 h 369"/>
                <a:gd name="T34" fmla="*/ 0 w 646"/>
                <a:gd name="T35" fmla="*/ 0 h 369"/>
                <a:gd name="T36" fmla="*/ 0 w 646"/>
                <a:gd name="T37" fmla="*/ 0 h 369"/>
                <a:gd name="T38" fmla="*/ 0 w 646"/>
                <a:gd name="T39" fmla="*/ 0 h 369"/>
                <a:gd name="T40" fmla="*/ 0 w 646"/>
                <a:gd name="T41" fmla="*/ 0 h 369"/>
                <a:gd name="T42" fmla="*/ 0 w 646"/>
                <a:gd name="T43" fmla="*/ 0 h 369"/>
                <a:gd name="T44" fmla="*/ 0 w 646"/>
                <a:gd name="T45" fmla="*/ 0 h 369"/>
                <a:gd name="T46" fmla="*/ 0 w 646"/>
                <a:gd name="T47" fmla="*/ 0 h 369"/>
                <a:gd name="T48" fmla="*/ 0 w 646"/>
                <a:gd name="T49" fmla="*/ 0 h 369"/>
                <a:gd name="T50" fmla="*/ 0 w 646"/>
                <a:gd name="T51" fmla="*/ 0 h 369"/>
                <a:gd name="T52" fmla="*/ 0 w 646"/>
                <a:gd name="T53" fmla="*/ 0 h 369"/>
                <a:gd name="T54" fmla="*/ 0 w 646"/>
                <a:gd name="T55" fmla="*/ 0 h 369"/>
                <a:gd name="T56" fmla="*/ 0 w 646"/>
                <a:gd name="T57" fmla="*/ 0 h 369"/>
                <a:gd name="T58" fmla="*/ 0 w 646"/>
                <a:gd name="T59" fmla="*/ 0 h 369"/>
                <a:gd name="T60" fmla="*/ 0 w 646"/>
                <a:gd name="T61" fmla="*/ 0 h 369"/>
                <a:gd name="T62" fmla="*/ 0 w 646"/>
                <a:gd name="T63" fmla="*/ 0 h 369"/>
                <a:gd name="T64" fmla="*/ 0 w 646"/>
                <a:gd name="T65" fmla="*/ 0 h 369"/>
                <a:gd name="T66" fmla="*/ 0 w 646"/>
                <a:gd name="T67" fmla="*/ 0 h 369"/>
                <a:gd name="T68" fmla="*/ 0 w 646"/>
                <a:gd name="T69" fmla="*/ 0 h 369"/>
                <a:gd name="T70" fmla="*/ 0 w 646"/>
                <a:gd name="T71" fmla="*/ 0 h 369"/>
                <a:gd name="T72" fmla="*/ 0 w 646"/>
                <a:gd name="T73" fmla="*/ 0 h 369"/>
                <a:gd name="T74" fmla="*/ 0 w 646"/>
                <a:gd name="T75" fmla="*/ 0 h 369"/>
                <a:gd name="T76" fmla="*/ 0 w 646"/>
                <a:gd name="T77" fmla="*/ 0 h 369"/>
                <a:gd name="T78" fmla="*/ 0 w 646"/>
                <a:gd name="T79" fmla="*/ 0 h 369"/>
                <a:gd name="T80" fmla="*/ 0 w 646"/>
                <a:gd name="T81" fmla="*/ 0 h 369"/>
                <a:gd name="T82" fmla="*/ 0 w 646"/>
                <a:gd name="T83" fmla="*/ 0 h 369"/>
                <a:gd name="T84" fmla="*/ 0 w 646"/>
                <a:gd name="T85" fmla="*/ 0 h 369"/>
                <a:gd name="T86" fmla="*/ 0 w 646"/>
                <a:gd name="T87" fmla="*/ 0 h 369"/>
                <a:gd name="T88" fmla="*/ 0 w 646"/>
                <a:gd name="T89" fmla="*/ 0 h 369"/>
                <a:gd name="T90" fmla="*/ 0 w 646"/>
                <a:gd name="T91" fmla="*/ 0 h 369"/>
                <a:gd name="T92" fmla="*/ 0 w 646"/>
                <a:gd name="T93" fmla="*/ 0 h 369"/>
                <a:gd name="T94" fmla="*/ 0 w 646"/>
                <a:gd name="T95" fmla="*/ 0 h 369"/>
                <a:gd name="T96" fmla="*/ 0 w 646"/>
                <a:gd name="T97" fmla="*/ 0 h 369"/>
                <a:gd name="T98" fmla="*/ 0 w 646"/>
                <a:gd name="T99" fmla="*/ 0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6" h="369">
                  <a:moveTo>
                    <a:pt x="22" y="0"/>
                  </a:moveTo>
                  <a:lnTo>
                    <a:pt x="40" y="28"/>
                  </a:lnTo>
                  <a:lnTo>
                    <a:pt x="58" y="60"/>
                  </a:lnTo>
                  <a:lnTo>
                    <a:pt x="81" y="87"/>
                  </a:lnTo>
                  <a:lnTo>
                    <a:pt x="103" y="115"/>
                  </a:lnTo>
                  <a:lnTo>
                    <a:pt x="125" y="139"/>
                  </a:lnTo>
                  <a:lnTo>
                    <a:pt x="152" y="159"/>
                  </a:lnTo>
                  <a:lnTo>
                    <a:pt x="184" y="175"/>
                  </a:lnTo>
                  <a:lnTo>
                    <a:pt x="220" y="187"/>
                  </a:lnTo>
                  <a:lnTo>
                    <a:pt x="260" y="191"/>
                  </a:lnTo>
                  <a:lnTo>
                    <a:pt x="300" y="191"/>
                  </a:lnTo>
                  <a:lnTo>
                    <a:pt x="341" y="187"/>
                  </a:lnTo>
                  <a:lnTo>
                    <a:pt x="377" y="175"/>
                  </a:lnTo>
                  <a:lnTo>
                    <a:pt x="417" y="167"/>
                  </a:lnTo>
                  <a:lnTo>
                    <a:pt x="453" y="155"/>
                  </a:lnTo>
                  <a:lnTo>
                    <a:pt x="493" y="143"/>
                  </a:lnTo>
                  <a:lnTo>
                    <a:pt x="529" y="131"/>
                  </a:lnTo>
                  <a:lnTo>
                    <a:pt x="511" y="135"/>
                  </a:lnTo>
                  <a:lnTo>
                    <a:pt x="493" y="143"/>
                  </a:lnTo>
                  <a:lnTo>
                    <a:pt x="475" y="151"/>
                  </a:lnTo>
                  <a:lnTo>
                    <a:pt x="458" y="159"/>
                  </a:lnTo>
                  <a:lnTo>
                    <a:pt x="440" y="167"/>
                  </a:lnTo>
                  <a:lnTo>
                    <a:pt x="417" y="171"/>
                  </a:lnTo>
                  <a:lnTo>
                    <a:pt x="399" y="179"/>
                  </a:lnTo>
                  <a:lnTo>
                    <a:pt x="381" y="183"/>
                  </a:lnTo>
                  <a:lnTo>
                    <a:pt x="395" y="183"/>
                  </a:lnTo>
                  <a:lnTo>
                    <a:pt x="413" y="187"/>
                  </a:lnTo>
                  <a:lnTo>
                    <a:pt x="435" y="191"/>
                  </a:lnTo>
                  <a:lnTo>
                    <a:pt x="458" y="198"/>
                  </a:lnTo>
                  <a:lnTo>
                    <a:pt x="480" y="210"/>
                  </a:lnTo>
                  <a:lnTo>
                    <a:pt x="502" y="226"/>
                  </a:lnTo>
                  <a:lnTo>
                    <a:pt x="529" y="238"/>
                  </a:lnTo>
                  <a:lnTo>
                    <a:pt x="552" y="258"/>
                  </a:lnTo>
                  <a:lnTo>
                    <a:pt x="565" y="262"/>
                  </a:lnTo>
                  <a:lnTo>
                    <a:pt x="574" y="270"/>
                  </a:lnTo>
                  <a:lnTo>
                    <a:pt x="583" y="274"/>
                  </a:lnTo>
                  <a:lnTo>
                    <a:pt x="597" y="278"/>
                  </a:lnTo>
                  <a:lnTo>
                    <a:pt x="606" y="282"/>
                  </a:lnTo>
                  <a:lnTo>
                    <a:pt x="619" y="282"/>
                  </a:lnTo>
                  <a:lnTo>
                    <a:pt x="633" y="282"/>
                  </a:lnTo>
                  <a:lnTo>
                    <a:pt x="646" y="282"/>
                  </a:lnTo>
                  <a:lnTo>
                    <a:pt x="637" y="282"/>
                  </a:lnTo>
                  <a:lnTo>
                    <a:pt x="624" y="282"/>
                  </a:lnTo>
                  <a:lnTo>
                    <a:pt x="615" y="282"/>
                  </a:lnTo>
                  <a:lnTo>
                    <a:pt x="601" y="282"/>
                  </a:lnTo>
                  <a:lnTo>
                    <a:pt x="588" y="278"/>
                  </a:lnTo>
                  <a:lnTo>
                    <a:pt x="574" y="274"/>
                  </a:lnTo>
                  <a:lnTo>
                    <a:pt x="565" y="274"/>
                  </a:lnTo>
                  <a:lnTo>
                    <a:pt x="556" y="270"/>
                  </a:lnTo>
                  <a:lnTo>
                    <a:pt x="525" y="246"/>
                  </a:lnTo>
                  <a:lnTo>
                    <a:pt x="493" y="226"/>
                  </a:lnTo>
                  <a:lnTo>
                    <a:pt x="462" y="214"/>
                  </a:lnTo>
                  <a:lnTo>
                    <a:pt x="431" y="202"/>
                  </a:lnTo>
                  <a:lnTo>
                    <a:pt x="399" y="194"/>
                  </a:lnTo>
                  <a:lnTo>
                    <a:pt x="363" y="194"/>
                  </a:lnTo>
                  <a:lnTo>
                    <a:pt x="327" y="198"/>
                  </a:lnTo>
                  <a:lnTo>
                    <a:pt x="283" y="206"/>
                  </a:lnTo>
                  <a:lnTo>
                    <a:pt x="274" y="206"/>
                  </a:lnTo>
                  <a:lnTo>
                    <a:pt x="260" y="210"/>
                  </a:lnTo>
                  <a:lnTo>
                    <a:pt x="247" y="210"/>
                  </a:lnTo>
                  <a:lnTo>
                    <a:pt x="233" y="206"/>
                  </a:lnTo>
                  <a:lnTo>
                    <a:pt x="220" y="206"/>
                  </a:lnTo>
                  <a:lnTo>
                    <a:pt x="211" y="202"/>
                  </a:lnTo>
                  <a:lnTo>
                    <a:pt x="197" y="202"/>
                  </a:lnTo>
                  <a:lnTo>
                    <a:pt x="184" y="198"/>
                  </a:lnTo>
                  <a:lnTo>
                    <a:pt x="188" y="202"/>
                  </a:lnTo>
                  <a:lnTo>
                    <a:pt x="197" y="206"/>
                  </a:lnTo>
                  <a:lnTo>
                    <a:pt x="202" y="214"/>
                  </a:lnTo>
                  <a:lnTo>
                    <a:pt x="206" y="222"/>
                  </a:lnTo>
                  <a:lnTo>
                    <a:pt x="211" y="230"/>
                  </a:lnTo>
                  <a:lnTo>
                    <a:pt x="211" y="238"/>
                  </a:lnTo>
                  <a:lnTo>
                    <a:pt x="215" y="246"/>
                  </a:lnTo>
                  <a:lnTo>
                    <a:pt x="220" y="254"/>
                  </a:lnTo>
                  <a:lnTo>
                    <a:pt x="229" y="270"/>
                  </a:lnTo>
                  <a:lnTo>
                    <a:pt x="233" y="282"/>
                  </a:lnTo>
                  <a:lnTo>
                    <a:pt x="233" y="298"/>
                  </a:lnTo>
                  <a:lnTo>
                    <a:pt x="238" y="313"/>
                  </a:lnTo>
                  <a:lnTo>
                    <a:pt x="238" y="325"/>
                  </a:lnTo>
                  <a:lnTo>
                    <a:pt x="242" y="341"/>
                  </a:lnTo>
                  <a:lnTo>
                    <a:pt x="247" y="353"/>
                  </a:lnTo>
                  <a:lnTo>
                    <a:pt x="256" y="369"/>
                  </a:lnTo>
                  <a:lnTo>
                    <a:pt x="256" y="365"/>
                  </a:lnTo>
                  <a:lnTo>
                    <a:pt x="251" y="365"/>
                  </a:lnTo>
                  <a:lnTo>
                    <a:pt x="247" y="361"/>
                  </a:lnTo>
                  <a:lnTo>
                    <a:pt x="242" y="357"/>
                  </a:lnTo>
                  <a:lnTo>
                    <a:pt x="229" y="337"/>
                  </a:lnTo>
                  <a:lnTo>
                    <a:pt x="220" y="317"/>
                  </a:lnTo>
                  <a:lnTo>
                    <a:pt x="211" y="298"/>
                  </a:lnTo>
                  <a:lnTo>
                    <a:pt x="206" y="278"/>
                  </a:lnTo>
                  <a:lnTo>
                    <a:pt x="197" y="258"/>
                  </a:lnTo>
                  <a:lnTo>
                    <a:pt x="188" y="238"/>
                  </a:lnTo>
                  <a:lnTo>
                    <a:pt x="175" y="222"/>
                  </a:lnTo>
                  <a:lnTo>
                    <a:pt x="161" y="206"/>
                  </a:lnTo>
                  <a:lnTo>
                    <a:pt x="139" y="183"/>
                  </a:lnTo>
                  <a:lnTo>
                    <a:pt x="112" y="163"/>
                  </a:lnTo>
                  <a:lnTo>
                    <a:pt x="90" y="139"/>
                  </a:lnTo>
                  <a:lnTo>
                    <a:pt x="67" y="119"/>
                  </a:lnTo>
                  <a:lnTo>
                    <a:pt x="45" y="95"/>
                  </a:lnTo>
                  <a:lnTo>
                    <a:pt x="27" y="71"/>
                  </a:lnTo>
                  <a:lnTo>
                    <a:pt x="9" y="44"/>
                  </a:lnTo>
                  <a:lnTo>
                    <a:pt x="0" y="20"/>
                  </a:lnTo>
                </a:path>
              </a:pathLst>
            </a:custGeom>
            <a:solidFill>
              <a:srgbClr val="FF3300"/>
            </a:solidFill>
            <a:ln w="6350" cap="sq" cmpd="sng">
              <a:solidFill>
                <a:srgbClr val="000000"/>
              </a:solidFill>
              <a:prstDash val="solid"/>
              <a:miter lim="800000"/>
              <a:headEnd/>
              <a:tailEnd/>
            </a:ln>
          </p:spPr>
          <p:txBody>
            <a:bodyPr/>
            <a:lstStyle/>
            <a:p>
              <a:endParaRPr lang="it-IT"/>
            </a:p>
          </p:txBody>
        </p:sp>
        <p:sp>
          <p:nvSpPr>
            <p:cNvPr id="206911" name="Freeform 84"/>
            <p:cNvSpPr>
              <a:spLocks/>
            </p:cNvSpPr>
            <p:nvPr/>
          </p:nvSpPr>
          <p:spPr bwMode="auto">
            <a:xfrm>
              <a:off x="482" y="2909"/>
              <a:ext cx="243" cy="195"/>
            </a:xfrm>
            <a:custGeom>
              <a:avLst/>
              <a:gdLst>
                <a:gd name="T0" fmla="*/ 0 w 812"/>
                <a:gd name="T1" fmla="*/ 0 h 654"/>
                <a:gd name="T2" fmla="*/ 0 w 812"/>
                <a:gd name="T3" fmla="*/ 0 h 654"/>
                <a:gd name="T4" fmla="*/ 0 w 812"/>
                <a:gd name="T5" fmla="*/ 0 h 654"/>
                <a:gd name="T6" fmla="*/ 0 w 812"/>
                <a:gd name="T7" fmla="*/ 0 h 654"/>
                <a:gd name="T8" fmla="*/ 0 w 812"/>
                <a:gd name="T9" fmla="*/ 0 h 654"/>
                <a:gd name="T10" fmla="*/ 0 w 812"/>
                <a:gd name="T11" fmla="*/ 0 h 654"/>
                <a:gd name="T12" fmla="*/ 0 w 812"/>
                <a:gd name="T13" fmla="*/ 0 h 654"/>
                <a:gd name="T14" fmla="*/ 0 w 812"/>
                <a:gd name="T15" fmla="*/ 0 h 654"/>
                <a:gd name="T16" fmla="*/ 0 w 812"/>
                <a:gd name="T17" fmla="*/ 0 h 654"/>
                <a:gd name="T18" fmla="*/ 0 w 812"/>
                <a:gd name="T19" fmla="*/ 0 h 654"/>
                <a:gd name="T20" fmla="*/ 0 w 812"/>
                <a:gd name="T21" fmla="*/ 0 h 654"/>
                <a:gd name="T22" fmla="*/ 0 w 812"/>
                <a:gd name="T23" fmla="*/ 0 h 654"/>
                <a:gd name="T24" fmla="*/ 0 w 812"/>
                <a:gd name="T25" fmla="*/ 0 h 654"/>
                <a:gd name="T26" fmla="*/ 0 w 812"/>
                <a:gd name="T27" fmla="*/ 0 h 654"/>
                <a:gd name="T28" fmla="*/ 0 w 812"/>
                <a:gd name="T29" fmla="*/ 0 h 654"/>
                <a:gd name="T30" fmla="*/ 0 w 812"/>
                <a:gd name="T31" fmla="*/ 0 h 654"/>
                <a:gd name="T32" fmla="*/ 0 w 812"/>
                <a:gd name="T33" fmla="*/ 0 h 654"/>
                <a:gd name="T34" fmla="*/ 0 w 812"/>
                <a:gd name="T35" fmla="*/ 0 h 654"/>
                <a:gd name="T36" fmla="*/ 0 w 812"/>
                <a:gd name="T37" fmla="*/ 0 h 654"/>
                <a:gd name="T38" fmla="*/ 0 w 812"/>
                <a:gd name="T39" fmla="*/ 0 h 654"/>
                <a:gd name="T40" fmla="*/ 0 w 812"/>
                <a:gd name="T41" fmla="*/ 0 h 654"/>
                <a:gd name="T42" fmla="*/ 0 w 812"/>
                <a:gd name="T43" fmla="*/ 0 h 654"/>
                <a:gd name="T44" fmla="*/ 0 w 812"/>
                <a:gd name="T45" fmla="*/ 0 h 654"/>
                <a:gd name="T46" fmla="*/ 0 w 812"/>
                <a:gd name="T47" fmla="*/ 0 h 654"/>
                <a:gd name="T48" fmla="*/ 0 w 812"/>
                <a:gd name="T49" fmla="*/ 0 h 654"/>
                <a:gd name="T50" fmla="*/ 0 w 812"/>
                <a:gd name="T51" fmla="*/ 0 h 654"/>
                <a:gd name="T52" fmla="*/ 0 w 812"/>
                <a:gd name="T53" fmla="*/ 0 h 654"/>
                <a:gd name="T54" fmla="*/ 0 w 812"/>
                <a:gd name="T55" fmla="*/ 0 h 654"/>
                <a:gd name="T56" fmla="*/ 0 w 812"/>
                <a:gd name="T57" fmla="*/ 0 h 654"/>
                <a:gd name="T58" fmla="*/ 0 w 812"/>
                <a:gd name="T59" fmla="*/ 0 h 654"/>
                <a:gd name="T60" fmla="*/ 0 w 812"/>
                <a:gd name="T61" fmla="*/ 0 h 654"/>
                <a:gd name="T62" fmla="*/ 0 w 812"/>
                <a:gd name="T63" fmla="*/ 0 h 654"/>
                <a:gd name="T64" fmla="*/ 0 w 812"/>
                <a:gd name="T65" fmla="*/ 0 h 654"/>
                <a:gd name="T66" fmla="*/ 0 w 812"/>
                <a:gd name="T67" fmla="*/ 0 h 654"/>
                <a:gd name="T68" fmla="*/ 0 w 812"/>
                <a:gd name="T69" fmla="*/ 0 h 654"/>
                <a:gd name="T70" fmla="*/ 0 w 812"/>
                <a:gd name="T71" fmla="*/ 0 h 654"/>
                <a:gd name="T72" fmla="*/ 0 w 812"/>
                <a:gd name="T73" fmla="*/ 0 h 654"/>
                <a:gd name="T74" fmla="*/ 0 w 812"/>
                <a:gd name="T75" fmla="*/ 0 h 654"/>
                <a:gd name="T76" fmla="*/ 0 w 812"/>
                <a:gd name="T77" fmla="*/ 0 h 654"/>
                <a:gd name="T78" fmla="*/ 0 w 812"/>
                <a:gd name="T79" fmla="*/ 0 h 654"/>
                <a:gd name="T80" fmla="*/ 0 w 812"/>
                <a:gd name="T81" fmla="*/ 0 h 654"/>
                <a:gd name="T82" fmla="*/ 0 w 812"/>
                <a:gd name="T83" fmla="*/ 0 h 654"/>
                <a:gd name="T84" fmla="*/ 0 w 812"/>
                <a:gd name="T85" fmla="*/ 0 h 654"/>
                <a:gd name="T86" fmla="*/ 0 w 812"/>
                <a:gd name="T87" fmla="*/ 0 h 654"/>
                <a:gd name="T88" fmla="*/ 0 w 812"/>
                <a:gd name="T89" fmla="*/ 0 h 654"/>
                <a:gd name="T90" fmla="*/ 0 w 812"/>
                <a:gd name="T91" fmla="*/ 0 h 654"/>
                <a:gd name="T92" fmla="*/ 0 w 812"/>
                <a:gd name="T93" fmla="*/ 0 h 654"/>
                <a:gd name="T94" fmla="*/ 0 w 812"/>
                <a:gd name="T95" fmla="*/ 0 h 654"/>
                <a:gd name="T96" fmla="*/ 0 w 812"/>
                <a:gd name="T97" fmla="*/ 0 h 654"/>
                <a:gd name="T98" fmla="*/ 0 w 812"/>
                <a:gd name="T99" fmla="*/ 0 h 654"/>
                <a:gd name="T100" fmla="*/ 0 w 812"/>
                <a:gd name="T101" fmla="*/ 0 h 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2" h="654">
                  <a:moveTo>
                    <a:pt x="0" y="32"/>
                  </a:moveTo>
                  <a:lnTo>
                    <a:pt x="31" y="59"/>
                  </a:lnTo>
                  <a:lnTo>
                    <a:pt x="53" y="83"/>
                  </a:lnTo>
                  <a:lnTo>
                    <a:pt x="76" y="115"/>
                  </a:lnTo>
                  <a:lnTo>
                    <a:pt x="89" y="143"/>
                  </a:lnTo>
                  <a:lnTo>
                    <a:pt x="103" y="174"/>
                  </a:lnTo>
                  <a:lnTo>
                    <a:pt x="116" y="206"/>
                  </a:lnTo>
                  <a:lnTo>
                    <a:pt x="125" y="238"/>
                  </a:lnTo>
                  <a:lnTo>
                    <a:pt x="130" y="274"/>
                  </a:lnTo>
                  <a:lnTo>
                    <a:pt x="139" y="341"/>
                  </a:lnTo>
                  <a:lnTo>
                    <a:pt x="143" y="408"/>
                  </a:lnTo>
                  <a:lnTo>
                    <a:pt x="148" y="476"/>
                  </a:lnTo>
                  <a:lnTo>
                    <a:pt x="161" y="543"/>
                  </a:lnTo>
                  <a:lnTo>
                    <a:pt x="161" y="547"/>
                  </a:lnTo>
                  <a:lnTo>
                    <a:pt x="166" y="551"/>
                  </a:lnTo>
                  <a:lnTo>
                    <a:pt x="166" y="555"/>
                  </a:lnTo>
                  <a:lnTo>
                    <a:pt x="170" y="559"/>
                  </a:lnTo>
                  <a:lnTo>
                    <a:pt x="179" y="559"/>
                  </a:lnTo>
                  <a:lnTo>
                    <a:pt x="184" y="563"/>
                  </a:lnTo>
                  <a:lnTo>
                    <a:pt x="188" y="563"/>
                  </a:lnTo>
                  <a:lnTo>
                    <a:pt x="197" y="567"/>
                  </a:lnTo>
                  <a:lnTo>
                    <a:pt x="184" y="563"/>
                  </a:lnTo>
                  <a:lnTo>
                    <a:pt x="175" y="555"/>
                  </a:lnTo>
                  <a:lnTo>
                    <a:pt x="170" y="543"/>
                  </a:lnTo>
                  <a:lnTo>
                    <a:pt x="166" y="527"/>
                  </a:lnTo>
                  <a:lnTo>
                    <a:pt x="161" y="492"/>
                  </a:lnTo>
                  <a:lnTo>
                    <a:pt x="157" y="448"/>
                  </a:lnTo>
                  <a:lnTo>
                    <a:pt x="157" y="400"/>
                  </a:lnTo>
                  <a:lnTo>
                    <a:pt x="157" y="349"/>
                  </a:lnTo>
                  <a:lnTo>
                    <a:pt x="157" y="301"/>
                  </a:lnTo>
                  <a:lnTo>
                    <a:pt x="148" y="258"/>
                  </a:lnTo>
                  <a:lnTo>
                    <a:pt x="148" y="254"/>
                  </a:lnTo>
                  <a:lnTo>
                    <a:pt x="143" y="254"/>
                  </a:lnTo>
                  <a:lnTo>
                    <a:pt x="143" y="250"/>
                  </a:lnTo>
                  <a:lnTo>
                    <a:pt x="143" y="246"/>
                  </a:lnTo>
                  <a:lnTo>
                    <a:pt x="139" y="246"/>
                  </a:lnTo>
                  <a:lnTo>
                    <a:pt x="139" y="242"/>
                  </a:lnTo>
                  <a:lnTo>
                    <a:pt x="143" y="246"/>
                  </a:lnTo>
                  <a:lnTo>
                    <a:pt x="148" y="250"/>
                  </a:lnTo>
                  <a:lnTo>
                    <a:pt x="152" y="250"/>
                  </a:lnTo>
                  <a:lnTo>
                    <a:pt x="157" y="254"/>
                  </a:lnTo>
                  <a:lnTo>
                    <a:pt x="161" y="258"/>
                  </a:lnTo>
                  <a:lnTo>
                    <a:pt x="166" y="262"/>
                  </a:lnTo>
                  <a:lnTo>
                    <a:pt x="170" y="262"/>
                  </a:lnTo>
                  <a:lnTo>
                    <a:pt x="175" y="266"/>
                  </a:lnTo>
                  <a:lnTo>
                    <a:pt x="193" y="274"/>
                  </a:lnTo>
                  <a:lnTo>
                    <a:pt x="202" y="285"/>
                  </a:lnTo>
                  <a:lnTo>
                    <a:pt x="215" y="301"/>
                  </a:lnTo>
                  <a:lnTo>
                    <a:pt x="224" y="313"/>
                  </a:lnTo>
                  <a:lnTo>
                    <a:pt x="228" y="329"/>
                  </a:lnTo>
                  <a:lnTo>
                    <a:pt x="237" y="345"/>
                  </a:lnTo>
                  <a:lnTo>
                    <a:pt x="246" y="361"/>
                  </a:lnTo>
                  <a:lnTo>
                    <a:pt x="255" y="377"/>
                  </a:lnTo>
                  <a:lnTo>
                    <a:pt x="269" y="393"/>
                  </a:lnTo>
                  <a:lnTo>
                    <a:pt x="278" y="408"/>
                  </a:lnTo>
                  <a:lnTo>
                    <a:pt x="291" y="424"/>
                  </a:lnTo>
                  <a:lnTo>
                    <a:pt x="305" y="436"/>
                  </a:lnTo>
                  <a:lnTo>
                    <a:pt x="318" y="448"/>
                  </a:lnTo>
                  <a:lnTo>
                    <a:pt x="332" y="460"/>
                  </a:lnTo>
                  <a:lnTo>
                    <a:pt x="350" y="472"/>
                  </a:lnTo>
                  <a:lnTo>
                    <a:pt x="363" y="484"/>
                  </a:lnTo>
                  <a:lnTo>
                    <a:pt x="372" y="488"/>
                  </a:lnTo>
                  <a:lnTo>
                    <a:pt x="377" y="488"/>
                  </a:lnTo>
                  <a:lnTo>
                    <a:pt x="385" y="492"/>
                  </a:lnTo>
                  <a:lnTo>
                    <a:pt x="390" y="492"/>
                  </a:lnTo>
                  <a:lnTo>
                    <a:pt x="394" y="496"/>
                  </a:lnTo>
                  <a:lnTo>
                    <a:pt x="399" y="496"/>
                  </a:lnTo>
                  <a:lnTo>
                    <a:pt x="408" y="500"/>
                  </a:lnTo>
                  <a:lnTo>
                    <a:pt x="412" y="500"/>
                  </a:lnTo>
                  <a:lnTo>
                    <a:pt x="439" y="516"/>
                  </a:lnTo>
                  <a:lnTo>
                    <a:pt x="466" y="531"/>
                  </a:lnTo>
                  <a:lnTo>
                    <a:pt x="493" y="551"/>
                  </a:lnTo>
                  <a:lnTo>
                    <a:pt x="520" y="567"/>
                  </a:lnTo>
                  <a:lnTo>
                    <a:pt x="552" y="583"/>
                  </a:lnTo>
                  <a:lnTo>
                    <a:pt x="578" y="595"/>
                  </a:lnTo>
                  <a:lnTo>
                    <a:pt x="610" y="603"/>
                  </a:lnTo>
                  <a:lnTo>
                    <a:pt x="646" y="607"/>
                  </a:lnTo>
                  <a:lnTo>
                    <a:pt x="650" y="607"/>
                  </a:lnTo>
                  <a:lnTo>
                    <a:pt x="655" y="611"/>
                  </a:lnTo>
                  <a:lnTo>
                    <a:pt x="659" y="611"/>
                  </a:lnTo>
                  <a:lnTo>
                    <a:pt x="664" y="615"/>
                  </a:lnTo>
                  <a:lnTo>
                    <a:pt x="668" y="615"/>
                  </a:lnTo>
                  <a:lnTo>
                    <a:pt x="673" y="615"/>
                  </a:lnTo>
                  <a:lnTo>
                    <a:pt x="677" y="619"/>
                  </a:lnTo>
                  <a:lnTo>
                    <a:pt x="682" y="619"/>
                  </a:lnTo>
                  <a:lnTo>
                    <a:pt x="700" y="619"/>
                  </a:lnTo>
                  <a:lnTo>
                    <a:pt x="718" y="623"/>
                  </a:lnTo>
                  <a:lnTo>
                    <a:pt x="731" y="623"/>
                  </a:lnTo>
                  <a:lnTo>
                    <a:pt x="749" y="627"/>
                  </a:lnTo>
                  <a:lnTo>
                    <a:pt x="767" y="635"/>
                  </a:lnTo>
                  <a:lnTo>
                    <a:pt x="780" y="639"/>
                  </a:lnTo>
                  <a:lnTo>
                    <a:pt x="798" y="646"/>
                  </a:lnTo>
                  <a:lnTo>
                    <a:pt x="812" y="654"/>
                  </a:lnTo>
                  <a:lnTo>
                    <a:pt x="691" y="603"/>
                  </a:lnTo>
                  <a:lnTo>
                    <a:pt x="677" y="599"/>
                  </a:lnTo>
                  <a:lnTo>
                    <a:pt x="659" y="595"/>
                  </a:lnTo>
                  <a:lnTo>
                    <a:pt x="646" y="591"/>
                  </a:lnTo>
                  <a:lnTo>
                    <a:pt x="628" y="587"/>
                  </a:lnTo>
                  <a:lnTo>
                    <a:pt x="614" y="583"/>
                  </a:lnTo>
                  <a:lnTo>
                    <a:pt x="596" y="579"/>
                  </a:lnTo>
                  <a:lnTo>
                    <a:pt x="583" y="575"/>
                  </a:lnTo>
                  <a:lnTo>
                    <a:pt x="565" y="571"/>
                  </a:lnTo>
                  <a:lnTo>
                    <a:pt x="547" y="563"/>
                  </a:lnTo>
                  <a:lnTo>
                    <a:pt x="534" y="555"/>
                  </a:lnTo>
                  <a:lnTo>
                    <a:pt x="520" y="547"/>
                  </a:lnTo>
                  <a:lnTo>
                    <a:pt x="507" y="535"/>
                  </a:lnTo>
                  <a:lnTo>
                    <a:pt x="493" y="523"/>
                  </a:lnTo>
                  <a:lnTo>
                    <a:pt x="475" y="512"/>
                  </a:lnTo>
                  <a:lnTo>
                    <a:pt x="462" y="500"/>
                  </a:lnTo>
                  <a:lnTo>
                    <a:pt x="448" y="488"/>
                  </a:lnTo>
                  <a:lnTo>
                    <a:pt x="439" y="484"/>
                  </a:lnTo>
                  <a:lnTo>
                    <a:pt x="430" y="480"/>
                  </a:lnTo>
                  <a:lnTo>
                    <a:pt x="421" y="476"/>
                  </a:lnTo>
                  <a:lnTo>
                    <a:pt x="412" y="472"/>
                  </a:lnTo>
                  <a:lnTo>
                    <a:pt x="403" y="468"/>
                  </a:lnTo>
                  <a:lnTo>
                    <a:pt x="394" y="468"/>
                  </a:lnTo>
                  <a:lnTo>
                    <a:pt x="385" y="464"/>
                  </a:lnTo>
                  <a:lnTo>
                    <a:pt x="377" y="460"/>
                  </a:lnTo>
                  <a:lnTo>
                    <a:pt x="368" y="456"/>
                  </a:lnTo>
                  <a:lnTo>
                    <a:pt x="363" y="452"/>
                  </a:lnTo>
                  <a:lnTo>
                    <a:pt x="359" y="448"/>
                  </a:lnTo>
                  <a:lnTo>
                    <a:pt x="350" y="444"/>
                  </a:lnTo>
                  <a:lnTo>
                    <a:pt x="345" y="440"/>
                  </a:lnTo>
                  <a:lnTo>
                    <a:pt x="341" y="436"/>
                  </a:lnTo>
                  <a:lnTo>
                    <a:pt x="332" y="428"/>
                  </a:lnTo>
                  <a:lnTo>
                    <a:pt x="327" y="424"/>
                  </a:lnTo>
                  <a:lnTo>
                    <a:pt x="314" y="404"/>
                  </a:lnTo>
                  <a:lnTo>
                    <a:pt x="300" y="385"/>
                  </a:lnTo>
                  <a:lnTo>
                    <a:pt x="287" y="365"/>
                  </a:lnTo>
                  <a:lnTo>
                    <a:pt x="273" y="345"/>
                  </a:lnTo>
                  <a:lnTo>
                    <a:pt x="260" y="325"/>
                  </a:lnTo>
                  <a:lnTo>
                    <a:pt x="246" y="305"/>
                  </a:lnTo>
                  <a:lnTo>
                    <a:pt x="233" y="285"/>
                  </a:lnTo>
                  <a:lnTo>
                    <a:pt x="215" y="266"/>
                  </a:lnTo>
                  <a:lnTo>
                    <a:pt x="210" y="258"/>
                  </a:lnTo>
                  <a:lnTo>
                    <a:pt x="202" y="250"/>
                  </a:lnTo>
                  <a:lnTo>
                    <a:pt x="193" y="246"/>
                  </a:lnTo>
                  <a:lnTo>
                    <a:pt x="184" y="242"/>
                  </a:lnTo>
                  <a:lnTo>
                    <a:pt x="175" y="238"/>
                  </a:lnTo>
                  <a:lnTo>
                    <a:pt x="166" y="230"/>
                  </a:lnTo>
                  <a:lnTo>
                    <a:pt x="161" y="222"/>
                  </a:lnTo>
                  <a:lnTo>
                    <a:pt x="152" y="214"/>
                  </a:lnTo>
                  <a:lnTo>
                    <a:pt x="139" y="186"/>
                  </a:lnTo>
                  <a:lnTo>
                    <a:pt x="125" y="158"/>
                  </a:lnTo>
                  <a:lnTo>
                    <a:pt x="112" y="131"/>
                  </a:lnTo>
                  <a:lnTo>
                    <a:pt x="94" y="99"/>
                  </a:lnTo>
                  <a:lnTo>
                    <a:pt x="80" y="71"/>
                  </a:lnTo>
                  <a:lnTo>
                    <a:pt x="62" y="47"/>
                  </a:lnTo>
                  <a:lnTo>
                    <a:pt x="40" y="24"/>
                  </a:lnTo>
                  <a:lnTo>
                    <a:pt x="13" y="0"/>
                  </a:lnTo>
                  <a:lnTo>
                    <a:pt x="0" y="32"/>
                  </a:lnTo>
                  <a:close/>
                </a:path>
              </a:pathLst>
            </a:custGeom>
            <a:solidFill>
              <a:srgbClr val="FFFFFF"/>
            </a:solidFill>
            <a:ln w="6350" cmpd="sng">
              <a:solidFill>
                <a:srgbClr val="000000"/>
              </a:solidFill>
              <a:round/>
              <a:headEnd/>
              <a:tailEnd/>
            </a:ln>
          </p:spPr>
          <p:txBody>
            <a:bodyPr/>
            <a:lstStyle/>
            <a:p>
              <a:endParaRPr lang="it-IT"/>
            </a:p>
          </p:txBody>
        </p:sp>
        <p:sp>
          <p:nvSpPr>
            <p:cNvPr id="206912" name="Freeform 85"/>
            <p:cNvSpPr>
              <a:spLocks/>
            </p:cNvSpPr>
            <p:nvPr/>
          </p:nvSpPr>
          <p:spPr bwMode="auto">
            <a:xfrm>
              <a:off x="482" y="2909"/>
              <a:ext cx="243" cy="195"/>
            </a:xfrm>
            <a:custGeom>
              <a:avLst/>
              <a:gdLst>
                <a:gd name="T0" fmla="*/ 0 w 812"/>
                <a:gd name="T1" fmla="*/ 0 h 654"/>
                <a:gd name="T2" fmla="*/ 0 w 812"/>
                <a:gd name="T3" fmla="*/ 0 h 654"/>
                <a:gd name="T4" fmla="*/ 0 w 812"/>
                <a:gd name="T5" fmla="*/ 0 h 654"/>
                <a:gd name="T6" fmla="*/ 0 w 812"/>
                <a:gd name="T7" fmla="*/ 0 h 654"/>
                <a:gd name="T8" fmla="*/ 0 w 812"/>
                <a:gd name="T9" fmla="*/ 0 h 654"/>
                <a:gd name="T10" fmla="*/ 0 w 812"/>
                <a:gd name="T11" fmla="*/ 0 h 654"/>
                <a:gd name="T12" fmla="*/ 0 w 812"/>
                <a:gd name="T13" fmla="*/ 0 h 654"/>
                <a:gd name="T14" fmla="*/ 0 w 812"/>
                <a:gd name="T15" fmla="*/ 0 h 654"/>
                <a:gd name="T16" fmla="*/ 0 w 812"/>
                <a:gd name="T17" fmla="*/ 0 h 654"/>
                <a:gd name="T18" fmla="*/ 0 w 812"/>
                <a:gd name="T19" fmla="*/ 0 h 654"/>
                <a:gd name="T20" fmla="*/ 0 w 812"/>
                <a:gd name="T21" fmla="*/ 0 h 654"/>
                <a:gd name="T22" fmla="*/ 0 w 812"/>
                <a:gd name="T23" fmla="*/ 0 h 654"/>
                <a:gd name="T24" fmla="*/ 0 w 812"/>
                <a:gd name="T25" fmla="*/ 0 h 654"/>
                <a:gd name="T26" fmla="*/ 0 w 812"/>
                <a:gd name="T27" fmla="*/ 0 h 654"/>
                <a:gd name="T28" fmla="*/ 0 w 812"/>
                <a:gd name="T29" fmla="*/ 0 h 654"/>
                <a:gd name="T30" fmla="*/ 0 w 812"/>
                <a:gd name="T31" fmla="*/ 0 h 654"/>
                <a:gd name="T32" fmla="*/ 0 w 812"/>
                <a:gd name="T33" fmla="*/ 0 h 654"/>
                <a:gd name="T34" fmla="*/ 0 w 812"/>
                <a:gd name="T35" fmla="*/ 0 h 654"/>
                <a:gd name="T36" fmla="*/ 0 w 812"/>
                <a:gd name="T37" fmla="*/ 0 h 654"/>
                <a:gd name="T38" fmla="*/ 0 w 812"/>
                <a:gd name="T39" fmla="*/ 0 h 654"/>
                <a:gd name="T40" fmla="*/ 0 w 812"/>
                <a:gd name="T41" fmla="*/ 0 h 654"/>
                <a:gd name="T42" fmla="*/ 0 w 812"/>
                <a:gd name="T43" fmla="*/ 0 h 654"/>
                <a:gd name="T44" fmla="*/ 0 w 812"/>
                <a:gd name="T45" fmla="*/ 0 h 654"/>
                <a:gd name="T46" fmla="*/ 0 w 812"/>
                <a:gd name="T47" fmla="*/ 0 h 654"/>
                <a:gd name="T48" fmla="*/ 0 w 812"/>
                <a:gd name="T49" fmla="*/ 0 h 654"/>
                <a:gd name="T50" fmla="*/ 0 w 812"/>
                <a:gd name="T51" fmla="*/ 0 h 654"/>
                <a:gd name="T52" fmla="*/ 0 w 812"/>
                <a:gd name="T53" fmla="*/ 0 h 654"/>
                <a:gd name="T54" fmla="*/ 0 w 812"/>
                <a:gd name="T55" fmla="*/ 0 h 654"/>
                <a:gd name="T56" fmla="*/ 0 w 812"/>
                <a:gd name="T57" fmla="*/ 0 h 654"/>
                <a:gd name="T58" fmla="*/ 0 w 812"/>
                <a:gd name="T59" fmla="*/ 0 h 654"/>
                <a:gd name="T60" fmla="*/ 0 w 812"/>
                <a:gd name="T61" fmla="*/ 0 h 654"/>
                <a:gd name="T62" fmla="*/ 0 w 812"/>
                <a:gd name="T63" fmla="*/ 0 h 654"/>
                <a:gd name="T64" fmla="*/ 0 w 812"/>
                <a:gd name="T65" fmla="*/ 0 h 654"/>
                <a:gd name="T66" fmla="*/ 0 w 812"/>
                <a:gd name="T67" fmla="*/ 0 h 654"/>
                <a:gd name="T68" fmla="*/ 0 w 812"/>
                <a:gd name="T69" fmla="*/ 0 h 654"/>
                <a:gd name="T70" fmla="*/ 0 w 812"/>
                <a:gd name="T71" fmla="*/ 0 h 654"/>
                <a:gd name="T72" fmla="*/ 0 w 812"/>
                <a:gd name="T73" fmla="*/ 0 h 654"/>
                <a:gd name="T74" fmla="*/ 0 w 812"/>
                <a:gd name="T75" fmla="*/ 0 h 654"/>
                <a:gd name="T76" fmla="*/ 0 w 812"/>
                <a:gd name="T77" fmla="*/ 0 h 654"/>
                <a:gd name="T78" fmla="*/ 0 w 812"/>
                <a:gd name="T79" fmla="*/ 0 h 654"/>
                <a:gd name="T80" fmla="*/ 0 w 812"/>
                <a:gd name="T81" fmla="*/ 0 h 654"/>
                <a:gd name="T82" fmla="*/ 0 w 812"/>
                <a:gd name="T83" fmla="*/ 0 h 654"/>
                <a:gd name="T84" fmla="*/ 0 w 812"/>
                <a:gd name="T85" fmla="*/ 0 h 654"/>
                <a:gd name="T86" fmla="*/ 0 w 812"/>
                <a:gd name="T87" fmla="*/ 0 h 654"/>
                <a:gd name="T88" fmla="*/ 0 w 812"/>
                <a:gd name="T89" fmla="*/ 0 h 654"/>
                <a:gd name="T90" fmla="*/ 0 w 812"/>
                <a:gd name="T91" fmla="*/ 0 h 654"/>
                <a:gd name="T92" fmla="*/ 0 w 812"/>
                <a:gd name="T93" fmla="*/ 0 h 654"/>
                <a:gd name="T94" fmla="*/ 0 w 812"/>
                <a:gd name="T95" fmla="*/ 0 h 654"/>
                <a:gd name="T96" fmla="*/ 0 w 812"/>
                <a:gd name="T97" fmla="*/ 0 h 654"/>
                <a:gd name="T98" fmla="*/ 0 w 812"/>
                <a:gd name="T99" fmla="*/ 0 h 6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12" h="654">
                  <a:moveTo>
                    <a:pt x="0" y="32"/>
                  </a:moveTo>
                  <a:lnTo>
                    <a:pt x="31" y="59"/>
                  </a:lnTo>
                  <a:lnTo>
                    <a:pt x="53" y="83"/>
                  </a:lnTo>
                  <a:lnTo>
                    <a:pt x="76" y="115"/>
                  </a:lnTo>
                  <a:lnTo>
                    <a:pt x="89" y="143"/>
                  </a:lnTo>
                  <a:lnTo>
                    <a:pt x="103" y="174"/>
                  </a:lnTo>
                  <a:lnTo>
                    <a:pt x="116" y="206"/>
                  </a:lnTo>
                  <a:lnTo>
                    <a:pt x="125" y="238"/>
                  </a:lnTo>
                  <a:lnTo>
                    <a:pt x="130" y="274"/>
                  </a:lnTo>
                  <a:lnTo>
                    <a:pt x="139" y="341"/>
                  </a:lnTo>
                  <a:lnTo>
                    <a:pt x="143" y="408"/>
                  </a:lnTo>
                  <a:lnTo>
                    <a:pt x="148" y="476"/>
                  </a:lnTo>
                  <a:lnTo>
                    <a:pt x="161" y="543"/>
                  </a:lnTo>
                  <a:lnTo>
                    <a:pt x="161" y="547"/>
                  </a:lnTo>
                  <a:lnTo>
                    <a:pt x="166" y="551"/>
                  </a:lnTo>
                  <a:lnTo>
                    <a:pt x="166" y="555"/>
                  </a:lnTo>
                  <a:lnTo>
                    <a:pt x="170" y="559"/>
                  </a:lnTo>
                  <a:lnTo>
                    <a:pt x="179" y="559"/>
                  </a:lnTo>
                  <a:lnTo>
                    <a:pt x="184" y="563"/>
                  </a:lnTo>
                  <a:lnTo>
                    <a:pt x="188" y="563"/>
                  </a:lnTo>
                  <a:lnTo>
                    <a:pt x="197" y="567"/>
                  </a:lnTo>
                  <a:lnTo>
                    <a:pt x="184" y="563"/>
                  </a:lnTo>
                  <a:lnTo>
                    <a:pt x="175" y="555"/>
                  </a:lnTo>
                  <a:lnTo>
                    <a:pt x="170" y="543"/>
                  </a:lnTo>
                  <a:lnTo>
                    <a:pt x="166" y="527"/>
                  </a:lnTo>
                  <a:lnTo>
                    <a:pt x="161" y="492"/>
                  </a:lnTo>
                  <a:lnTo>
                    <a:pt x="157" y="448"/>
                  </a:lnTo>
                  <a:lnTo>
                    <a:pt x="157" y="400"/>
                  </a:lnTo>
                  <a:lnTo>
                    <a:pt x="157" y="349"/>
                  </a:lnTo>
                  <a:lnTo>
                    <a:pt x="157" y="301"/>
                  </a:lnTo>
                  <a:lnTo>
                    <a:pt x="148" y="258"/>
                  </a:lnTo>
                  <a:lnTo>
                    <a:pt x="148" y="254"/>
                  </a:lnTo>
                  <a:lnTo>
                    <a:pt x="143" y="254"/>
                  </a:lnTo>
                  <a:lnTo>
                    <a:pt x="143" y="250"/>
                  </a:lnTo>
                  <a:lnTo>
                    <a:pt x="143" y="246"/>
                  </a:lnTo>
                  <a:lnTo>
                    <a:pt x="139" y="246"/>
                  </a:lnTo>
                  <a:lnTo>
                    <a:pt x="139" y="242"/>
                  </a:lnTo>
                  <a:lnTo>
                    <a:pt x="143" y="246"/>
                  </a:lnTo>
                  <a:lnTo>
                    <a:pt x="148" y="250"/>
                  </a:lnTo>
                  <a:lnTo>
                    <a:pt x="152" y="250"/>
                  </a:lnTo>
                  <a:lnTo>
                    <a:pt x="157" y="254"/>
                  </a:lnTo>
                  <a:lnTo>
                    <a:pt x="161" y="258"/>
                  </a:lnTo>
                  <a:lnTo>
                    <a:pt x="166" y="262"/>
                  </a:lnTo>
                  <a:lnTo>
                    <a:pt x="170" y="262"/>
                  </a:lnTo>
                  <a:lnTo>
                    <a:pt x="175" y="266"/>
                  </a:lnTo>
                  <a:lnTo>
                    <a:pt x="193" y="274"/>
                  </a:lnTo>
                  <a:lnTo>
                    <a:pt x="202" y="285"/>
                  </a:lnTo>
                  <a:lnTo>
                    <a:pt x="215" y="301"/>
                  </a:lnTo>
                  <a:lnTo>
                    <a:pt x="224" y="313"/>
                  </a:lnTo>
                  <a:lnTo>
                    <a:pt x="228" y="329"/>
                  </a:lnTo>
                  <a:lnTo>
                    <a:pt x="237" y="345"/>
                  </a:lnTo>
                  <a:lnTo>
                    <a:pt x="246" y="361"/>
                  </a:lnTo>
                  <a:lnTo>
                    <a:pt x="255" y="377"/>
                  </a:lnTo>
                  <a:lnTo>
                    <a:pt x="269" y="393"/>
                  </a:lnTo>
                  <a:lnTo>
                    <a:pt x="278" y="408"/>
                  </a:lnTo>
                  <a:lnTo>
                    <a:pt x="291" y="424"/>
                  </a:lnTo>
                  <a:lnTo>
                    <a:pt x="305" y="436"/>
                  </a:lnTo>
                  <a:lnTo>
                    <a:pt x="318" y="448"/>
                  </a:lnTo>
                  <a:lnTo>
                    <a:pt x="332" y="460"/>
                  </a:lnTo>
                  <a:lnTo>
                    <a:pt x="350" y="472"/>
                  </a:lnTo>
                  <a:lnTo>
                    <a:pt x="363" y="484"/>
                  </a:lnTo>
                  <a:lnTo>
                    <a:pt x="372" y="488"/>
                  </a:lnTo>
                  <a:lnTo>
                    <a:pt x="377" y="488"/>
                  </a:lnTo>
                  <a:lnTo>
                    <a:pt x="385" y="492"/>
                  </a:lnTo>
                  <a:lnTo>
                    <a:pt x="390" y="492"/>
                  </a:lnTo>
                  <a:lnTo>
                    <a:pt x="394" y="496"/>
                  </a:lnTo>
                  <a:lnTo>
                    <a:pt x="399" y="496"/>
                  </a:lnTo>
                  <a:lnTo>
                    <a:pt x="408" y="500"/>
                  </a:lnTo>
                  <a:lnTo>
                    <a:pt x="412" y="500"/>
                  </a:lnTo>
                  <a:lnTo>
                    <a:pt x="439" y="516"/>
                  </a:lnTo>
                  <a:lnTo>
                    <a:pt x="466" y="531"/>
                  </a:lnTo>
                  <a:lnTo>
                    <a:pt x="493" y="551"/>
                  </a:lnTo>
                  <a:lnTo>
                    <a:pt x="520" y="567"/>
                  </a:lnTo>
                  <a:lnTo>
                    <a:pt x="552" y="583"/>
                  </a:lnTo>
                  <a:lnTo>
                    <a:pt x="578" y="595"/>
                  </a:lnTo>
                  <a:lnTo>
                    <a:pt x="610" y="603"/>
                  </a:lnTo>
                  <a:lnTo>
                    <a:pt x="646" y="607"/>
                  </a:lnTo>
                  <a:lnTo>
                    <a:pt x="650" y="607"/>
                  </a:lnTo>
                  <a:lnTo>
                    <a:pt x="655" y="611"/>
                  </a:lnTo>
                  <a:lnTo>
                    <a:pt x="659" y="611"/>
                  </a:lnTo>
                  <a:lnTo>
                    <a:pt x="664" y="615"/>
                  </a:lnTo>
                  <a:lnTo>
                    <a:pt x="668" y="615"/>
                  </a:lnTo>
                  <a:lnTo>
                    <a:pt x="673" y="615"/>
                  </a:lnTo>
                  <a:lnTo>
                    <a:pt x="677" y="619"/>
                  </a:lnTo>
                  <a:lnTo>
                    <a:pt x="682" y="619"/>
                  </a:lnTo>
                  <a:lnTo>
                    <a:pt x="700" y="619"/>
                  </a:lnTo>
                  <a:lnTo>
                    <a:pt x="718" y="623"/>
                  </a:lnTo>
                  <a:lnTo>
                    <a:pt x="731" y="623"/>
                  </a:lnTo>
                  <a:lnTo>
                    <a:pt x="749" y="627"/>
                  </a:lnTo>
                  <a:lnTo>
                    <a:pt x="767" y="635"/>
                  </a:lnTo>
                  <a:lnTo>
                    <a:pt x="780" y="639"/>
                  </a:lnTo>
                  <a:lnTo>
                    <a:pt x="798" y="646"/>
                  </a:lnTo>
                  <a:lnTo>
                    <a:pt x="812" y="654"/>
                  </a:lnTo>
                  <a:lnTo>
                    <a:pt x="691" y="603"/>
                  </a:lnTo>
                  <a:lnTo>
                    <a:pt x="677" y="599"/>
                  </a:lnTo>
                  <a:lnTo>
                    <a:pt x="659" y="595"/>
                  </a:lnTo>
                  <a:lnTo>
                    <a:pt x="646" y="591"/>
                  </a:lnTo>
                  <a:lnTo>
                    <a:pt x="628" y="587"/>
                  </a:lnTo>
                  <a:lnTo>
                    <a:pt x="614" y="583"/>
                  </a:lnTo>
                  <a:lnTo>
                    <a:pt x="596" y="579"/>
                  </a:lnTo>
                  <a:lnTo>
                    <a:pt x="583" y="575"/>
                  </a:lnTo>
                  <a:lnTo>
                    <a:pt x="565" y="571"/>
                  </a:lnTo>
                  <a:lnTo>
                    <a:pt x="547" y="563"/>
                  </a:lnTo>
                  <a:lnTo>
                    <a:pt x="534" y="555"/>
                  </a:lnTo>
                  <a:lnTo>
                    <a:pt x="520" y="547"/>
                  </a:lnTo>
                  <a:lnTo>
                    <a:pt x="507" y="535"/>
                  </a:lnTo>
                  <a:lnTo>
                    <a:pt x="493" y="523"/>
                  </a:lnTo>
                  <a:lnTo>
                    <a:pt x="475" y="512"/>
                  </a:lnTo>
                  <a:lnTo>
                    <a:pt x="462" y="500"/>
                  </a:lnTo>
                  <a:lnTo>
                    <a:pt x="448" y="488"/>
                  </a:lnTo>
                  <a:lnTo>
                    <a:pt x="439" y="484"/>
                  </a:lnTo>
                  <a:lnTo>
                    <a:pt x="430" y="480"/>
                  </a:lnTo>
                  <a:lnTo>
                    <a:pt x="421" y="476"/>
                  </a:lnTo>
                  <a:lnTo>
                    <a:pt x="412" y="472"/>
                  </a:lnTo>
                  <a:lnTo>
                    <a:pt x="403" y="468"/>
                  </a:lnTo>
                  <a:lnTo>
                    <a:pt x="394" y="468"/>
                  </a:lnTo>
                  <a:lnTo>
                    <a:pt x="385" y="464"/>
                  </a:lnTo>
                  <a:lnTo>
                    <a:pt x="377" y="460"/>
                  </a:lnTo>
                  <a:lnTo>
                    <a:pt x="368" y="456"/>
                  </a:lnTo>
                  <a:lnTo>
                    <a:pt x="363" y="452"/>
                  </a:lnTo>
                  <a:lnTo>
                    <a:pt x="359" y="448"/>
                  </a:lnTo>
                  <a:lnTo>
                    <a:pt x="350" y="444"/>
                  </a:lnTo>
                  <a:lnTo>
                    <a:pt x="345" y="440"/>
                  </a:lnTo>
                  <a:lnTo>
                    <a:pt x="341" y="436"/>
                  </a:lnTo>
                  <a:lnTo>
                    <a:pt x="332" y="428"/>
                  </a:lnTo>
                  <a:lnTo>
                    <a:pt x="327" y="424"/>
                  </a:lnTo>
                  <a:lnTo>
                    <a:pt x="314" y="404"/>
                  </a:lnTo>
                  <a:lnTo>
                    <a:pt x="300" y="385"/>
                  </a:lnTo>
                  <a:lnTo>
                    <a:pt x="287" y="365"/>
                  </a:lnTo>
                  <a:lnTo>
                    <a:pt x="273" y="345"/>
                  </a:lnTo>
                  <a:lnTo>
                    <a:pt x="260" y="325"/>
                  </a:lnTo>
                  <a:lnTo>
                    <a:pt x="246" y="305"/>
                  </a:lnTo>
                  <a:lnTo>
                    <a:pt x="233" y="285"/>
                  </a:lnTo>
                  <a:lnTo>
                    <a:pt x="215" y="266"/>
                  </a:lnTo>
                  <a:lnTo>
                    <a:pt x="210" y="258"/>
                  </a:lnTo>
                  <a:lnTo>
                    <a:pt x="202" y="250"/>
                  </a:lnTo>
                  <a:lnTo>
                    <a:pt x="193" y="246"/>
                  </a:lnTo>
                  <a:lnTo>
                    <a:pt x="184" y="242"/>
                  </a:lnTo>
                  <a:lnTo>
                    <a:pt x="175" y="238"/>
                  </a:lnTo>
                  <a:lnTo>
                    <a:pt x="166" y="230"/>
                  </a:lnTo>
                  <a:lnTo>
                    <a:pt x="161" y="222"/>
                  </a:lnTo>
                  <a:lnTo>
                    <a:pt x="152" y="214"/>
                  </a:lnTo>
                  <a:lnTo>
                    <a:pt x="139" y="186"/>
                  </a:lnTo>
                  <a:lnTo>
                    <a:pt x="125" y="158"/>
                  </a:lnTo>
                  <a:lnTo>
                    <a:pt x="112" y="131"/>
                  </a:lnTo>
                  <a:lnTo>
                    <a:pt x="94" y="99"/>
                  </a:lnTo>
                  <a:lnTo>
                    <a:pt x="80" y="71"/>
                  </a:lnTo>
                  <a:lnTo>
                    <a:pt x="62" y="47"/>
                  </a:lnTo>
                  <a:lnTo>
                    <a:pt x="40" y="24"/>
                  </a:lnTo>
                  <a:lnTo>
                    <a:pt x="13" y="0"/>
                  </a:lnTo>
                </a:path>
              </a:pathLst>
            </a:custGeom>
            <a:solidFill>
              <a:srgbClr val="0000FF"/>
            </a:solidFill>
            <a:ln w="6350" cap="sq" cmpd="sng">
              <a:solidFill>
                <a:srgbClr val="000000"/>
              </a:solidFill>
              <a:prstDash val="solid"/>
              <a:miter lim="800000"/>
              <a:headEnd/>
              <a:tailEnd/>
            </a:ln>
          </p:spPr>
          <p:txBody>
            <a:bodyPr/>
            <a:lstStyle/>
            <a:p>
              <a:endParaRPr lang="it-IT"/>
            </a:p>
          </p:txBody>
        </p:sp>
        <p:sp>
          <p:nvSpPr>
            <p:cNvPr id="206913" name="Freeform 86"/>
            <p:cNvSpPr>
              <a:spLocks/>
            </p:cNvSpPr>
            <p:nvPr/>
          </p:nvSpPr>
          <p:spPr bwMode="auto">
            <a:xfrm>
              <a:off x="727" y="2875"/>
              <a:ext cx="137" cy="51"/>
            </a:xfrm>
            <a:custGeom>
              <a:avLst/>
              <a:gdLst>
                <a:gd name="T0" fmla="*/ 0 w 457"/>
                <a:gd name="T1" fmla="*/ 0 h 166"/>
                <a:gd name="T2" fmla="*/ 0 w 457"/>
                <a:gd name="T3" fmla="*/ 0 h 166"/>
                <a:gd name="T4" fmla="*/ 0 w 457"/>
                <a:gd name="T5" fmla="*/ 0 h 166"/>
                <a:gd name="T6" fmla="*/ 0 w 457"/>
                <a:gd name="T7" fmla="*/ 0 h 166"/>
                <a:gd name="T8" fmla="*/ 0 w 457"/>
                <a:gd name="T9" fmla="*/ 0 h 166"/>
                <a:gd name="T10" fmla="*/ 0 w 457"/>
                <a:gd name="T11" fmla="*/ 0 h 166"/>
                <a:gd name="T12" fmla="*/ 0 w 457"/>
                <a:gd name="T13" fmla="*/ 0 h 166"/>
                <a:gd name="T14" fmla="*/ 0 w 457"/>
                <a:gd name="T15" fmla="*/ 0 h 166"/>
                <a:gd name="T16" fmla="*/ 0 w 457"/>
                <a:gd name="T17" fmla="*/ 0 h 166"/>
                <a:gd name="T18" fmla="*/ 0 w 457"/>
                <a:gd name="T19" fmla="*/ 0 h 166"/>
                <a:gd name="T20" fmla="*/ 0 w 457"/>
                <a:gd name="T21" fmla="*/ 0 h 166"/>
                <a:gd name="T22" fmla="*/ 0 w 457"/>
                <a:gd name="T23" fmla="*/ 0 h 166"/>
                <a:gd name="T24" fmla="*/ 0 w 457"/>
                <a:gd name="T25" fmla="*/ 0 h 166"/>
                <a:gd name="T26" fmla="*/ 0 w 457"/>
                <a:gd name="T27" fmla="*/ 0 h 166"/>
                <a:gd name="T28" fmla="*/ 0 w 457"/>
                <a:gd name="T29" fmla="*/ 0 h 166"/>
                <a:gd name="T30" fmla="*/ 0 w 457"/>
                <a:gd name="T31" fmla="*/ 0 h 166"/>
                <a:gd name="T32" fmla="*/ 0 w 457"/>
                <a:gd name="T33" fmla="*/ 0 h 166"/>
                <a:gd name="T34" fmla="*/ 0 w 457"/>
                <a:gd name="T35" fmla="*/ 0 h 166"/>
                <a:gd name="T36" fmla="*/ 0 w 457"/>
                <a:gd name="T37" fmla="*/ 0 h 166"/>
                <a:gd name="T38" fmla="*/ 0 w 457"/>
                <a:gd name="T39" fmla="*/ 0 h 166"/>
                <a:gd name="T40" fmla="*/ 0 w 457"/>
                <a:gd name="T41" fmla="*/ 0 h 166"/>
                <a:gd name="T42" fmla="*/ 0 w 457"/>
                <a:gd name="T43" fmla="*/ 0 h 166"/>
                <a:gd name="T44" fmla="*/ 0 w 457"/>
                <a:gd name="T45" fmla="*/ 0 h 166"/>
                <a:gd name="T46" fmla="*/ 0 w 457"/>
                <a:gd name="T47" fmla="*/ 0 h 166"/>
                <a:gd name="T48" fmla="*/ 0 w 457"/>
                <a:gd name="T49" fmla="*/ 0 h 166"/>
                <a:gd name="T50" fmla="*/ 0 w 457"/>
                <a:gd name="T51" fmla="*/ 0 h 166"/>
                <a:gd name="T52" fmla="*/ 0 w 457"/>
                <a:gd name="T53" fmla="*/ 0 h 166"/>
                <a:gd name="T54" fmla="*/ 0 w 457"/>
                <a:gd name="T55" fmla="*/ 0 h 166"/>
                <a:gd name="T56" fmla="*/ 0 w 457"/>
                <a:gd name="T57" fmla="*/ 0 h 166"/>
                <a:gd name="T58" fmla="*/ 0 w 457"/>
                <a:gd name="T59" fmla="*/ 0 h 166"/>
                <a:gd name="T60" fmla="*/ 0 w 457"/>
                <a:gd name="T61" fmla="*/ 0 h 166"/>
                <a:gd name="T62" fmla="*/ 0 w 457"/>
                <a:gd name="T63" fmla="*/ 0 h 166"/>
                <a:gd name="T64" fmla="*/ 0 w 457"/>
                <a:gd name="T65" fmla="*/ 0 h 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7" h="166">
                  <a:moveTo>
                    <a:pt x="457" y="0"/>
                  </a:moveTo>
                  <a:lnTo>
                    <a:pt x="426" y="16"/>
                  </a:lnTo>
                  <a:lnTo>
                    <a:pt x="390" y="27"/>
                  </a:lnTo>
                  <a:lnTo>
                    <a:pt x="359" y="31"/>
                  </a:lnTo>
                  <a:lnTo>
                    <a:pt x="327" y="31"/>
                  </a:lnTo>
                  <a:lnTo>
                    <a:pt x="296" y="31"/>
                  </a:lnTo>
                  <a:lnTo>
                    <a:pt x="264" y="27"/>
                  </a:lnTo>
                  <a:lnTo>
                    <a:pt x="229" y="27"/>
                  </a:lnTo>
                  <a:lnTo>
                    <a:pt x="197" y="31"/>
                  </a:lnTo>
                  <a:lnTo>
                    <a:pt x="184" y="35"/>
                  </a:lnTo>
                  <a:lnTo>
                    <a:pt x="175" y="43"/>
                  </a:lnTo>
                  <a:lnTo>
                    <a:pt x="166" y="51"/>
                  </a:lnTo>
                  <a:lnTo>
                    <a:pt x="152" y="63"/>
                  </a:lnTo>
                  <a:lnTo>
                    <a:pt x="143" y="71"/>
                  </a:lnTo>
                  <a:lnTo>
                    <a:pt x="134" y="83"/>
                  </a:lnTo>
                  <a:lnTo>
                    <a:pt x="125" y="95"/>
                  </a:lnTo>
                  <a:lnTo>
                    <a:pt x="116" y="107"/>
                  </a:lnTo>
                  <a:lnTo>
                    <a:pt x="103" y="115"/>
                  </a:lnTo>
                  <a:lnTo>
                    <a:pt x="85" y="115"/>
                  </a:lnTo>
                  <a:lnTo>
                    <a:pt x="67" y="115"/>
                  </a:lnTo>
                  <a:lnTo>
                    <a:pt x="49" y="115"/>
                  </a:lnTo>
                  <a:lnTo>
                    <a:pt x="36" y="111"/>
                  </a:lnTo>
                  <a:lnTo>
                    <a:pt x="18" y="107"/>
                  </a:lnTo>
                  <a:lnTo>
                    <a:pt x="9" y="103"/>
                  </a:lnTo>
                  <a:lnTo>
                    <a:pt x="0" y="103"/>
                  </a:lnTo>
                  <a:lnTo>
                    <a:pt x="22" y="107"/>
                  </a:lnTo>
                  <a:lnTo>
                    <a:pt x="49" y="115"/>
                  </a:lnTo>
                  <a:lnTo>
                    <a:pt x="76" y="123"/>
                  </a:lnTo>
                  <a:lnTo>
                    <a:pt x="112" y="131"/>
                  </a:lnTo>
                  <a:lnTo>
                    <a:pt x="143" y="139"/>
                  </a:lnTo>
                  <a:lnTo>
                    <a:pt x="170" y="146"/>
                  </a:lnTo>
                  <a:lnTo>
                    <a:pt x="197" y="158"/>
                  </a:lnTo>
                  <a:lnTo>
                    <a:pt x="215" y="166"/>
                  </a:lnTo>
                </a:path>
              </a:pathLst>
            </a:custGeom>
            <a:noFill/>
            <a:ln w="6350" cap="sq" cmpd="sng">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206914" name="Freeform 87"/>
            <p:cNvSpPr>
              <a:spLocks/>
            </p:cNvSpPr>
            <p:nvPr/>
          </p:nvSpPr>
          <p:spPr bwMode="auto">
            <a:xfrm>
              <a:off x="454" y="2910"/>
              <a:ext cx="201" cy="139"/>
            </a:xfrm>
            <a:custGeom>
              <a:avLst/>
              <a:gdLst>
                <a:gd name="T0" fmla="*/ 0 w 673"/>
                <a:gd name="T1" fmla="*/ 0 h 468"/>
                <a:gd name="T2" fmla="*/ 0 w 673"/>
                <a:gd name="T3" fmla="*/ 0 h 468"/>
                <a:gd name="T4" fmla="*/ 0 w 673"/>
                <a:gd name="T5" fmla="*/ 0 h 468"/>
                <a:gd name="T6" fmla="*/ 0 w 673"/>
                <a:gd name="T7" fmla="*/ 0 h 468"/>
                <a:gd name="T8" fmla="*/ 0 w 673"/>
                <a:gd name="T9" fmla="*/ 0 h 468"/>
                <a:gd name="T10" fmla="*/ 0 w 673"/>
                <a:gd name="T11" fmla="*/ 0 h 468"/>
                <a:gd name="T12" fmla="*/ 0 w 673"/>
                <a:gd name="T13" fmla="*/ 0 h 468"/>
                <a:gd name="T14" fmla="*/ 0 w 673"/>
                <a:gd name="T15" fmla="*/ 0 h 468"/>
                <a:gd name="T16" fmla="*/ 0 w 673"/>
                <a:gd name="T17" fmla="*/ 0 h 468"/>
                <a:gd name="T18" fmla="*/ 0 w 673"/>
                <a:gd name="T19" fmla="*/ 0 h 468"/>
                <a:gd name="T20" fmla="*/ 0 w 673"/>
                <a:gd name="T21" fmla="*/ 0 h 468"/>
                <a:gd name="T22" fmla="*/ 0 w 673"/>
                <a:gd name="T23" fmla="*/ 0 h 468"/>
                <a:gd name="T24" fmla="*/ 0 w 673"/>
                <a:gd name="T25" fmla="*/ 0 h 468"/>
                <a:gd name="T26" fmla="*/ 0 w 673"/>
                <a:gd name="T27" fmla="*/ 0 h 468"/>
                <a:gd name="T28" fmla="*/ 0 w 673"/>
                <a:gd name="T29" fmla="*/ 0 h 468"/>
                <a:gd name="T30" fmla="*/ 0 w 673"/>
                <a:gd name="T31" fmla="*/ 0 h 468"/>
                <a:gd name="T32" fmla="*/ 0 w 673"/>
                <a:gd name="T33" fmla="*/ 0 h 468"/>
                <a:gd name="T34" fmla="*/ 0 w 673"/>
                <a:gd name="T35" fmla="*/ 0 h 468"/>
                <a:gd name="T36" fmla="*/ 0 w 673"/>
                <a:gd name="T37" fmla="*/ 0 h 468"/>
                <a:gd name="T38" fmla="*/ 0 w 673"/>
                <a:gd name="T39" fmla="*/ 0 h 468"/>
                <a:gd name="T40" fmla="*/ 0 w 673"/>
                <a:gd name="T41" fmla="*/ 0 h 468"/>
                <a:gd name="T42" fmla="*/ 0 w 673"/>
                <a:gd name="T43" fmla="*/ 0 h 468"/>
                <a:gd name="T44" fmla="*/ 0 w 673"/>
                <a:gd name="T45" fmla="*/ 0 h 468"/>
                <a:gd name="T46" fmla="*/ 0 w 673"/>
                <a:gd name="T47" fmla="*/ 0 h 468"/>
                <a:gd name="T48" fmla="*/ 0 w 673"/>
                <a:gd name="T49" fmla="*/ 0 h 468"/>
                <a:gd name="T50" fmla="*/ 0 w 673"/>
                <a:gd name="T51" fmla="*/ 0 h 468"/>
                <a:gd name="T52" fmla="*/ 0 w 673"/>
                <a:gd name="T53" fmla="*/ 0 h 468"/>
                <a:gd name="T54" fmla="*/ 0 w 673"/>
                <a:gd name="T55" fmla="*/ 0 h 468"/>
                <a:gd name="T56" fmla="*/ 0 w 673"/>
                <a:gd name="T57" fmla="*/ 0 h 468"/>
                <a:gd name="T58" fmla="*/ 0 w 673"/>
                <a:gd name="T59" fmla="*/ 0 h 468"/>
                <a:gd name="T60" fmla="*/ 0 w 673"/>
                <a:gd name="T61" fmla="*/ 0 h 468"/>
                <a:gd name="T62" fmla="*/ 0 w 673"/>
                <a:gd name="T63" fmla="*/ 0 h 468"/>
                <a:gd name="T64" fmla="*/ 0 w 673"/>
                <a:gd name="T65" fmla="*/ 0 h 468"/>
                <a:gd name="T66" fmla="*/ 0 w 673"/>
                <a:gd name="T67" fmla="*/ 0 h 468"/>
                <a:gd name="T68" fmla="*/ 0 w 673"/>
                <a:gd name="T69" fmla="*/ 0 h 468"/>
                <a:gd name="T70" fmla="*/ 0 w 673"/>
                <a:gd name="T71" fmla="*/ 0 h 468"/>
                <a:gd name="T72" fmla="*/ 0 w 673"/>
                <a:gd name="T73" fmla="*/ 0 h 468"/>
                <a:gd name="T74" fmla="*/ 0 w 673"/>
                <a:gd name="T75" fmla="*/ 0 h 468"/>
                <a:gd name="T76" fmla="*/ 0 w 673"/>
                <a:gd name="T77" fmla="*/ 0 h 468"/>
                <a:gd name="T78" fmla="*/ 0 w 673"/>
                <a:gd name="T79" fmla="*/ 0 h 468"/>
                <a:gd name="T80" fmla="*/ 0 w 673"/>
                <a:gd name="T81" fmla="*/ 0 h 468"/>
                <a:gd name="T82" fmla="*/ 0 w 673"/>
                <a:gd name="T83" fmla="*/ 0 h 468"/>
                <a:gd name="T84" fmla="*/ 0 w 673"/>
                <a:gd name="T85" fmla="*/ 0 h 468"/>
                <a:gd name="T86" fmla="*/ 0 w 673"/>
                <a:gd name="T87" fmla="*/ 0 h 468"/>
                <a:gd name="T88" fmla="*/ 0 w 673"/>
                <a:gd name="T89" fmla="*/ 0 h 468"/>
                <a:gd name="T90" fmla="*/ 0 w 673"/>
                <a:gd name="T91" fmla="*/ 0 h 468"/>
                <a:gd name="T92" fmla="*/ 0 w 673"/>
                <a:gd name="T93" fmla="*/ 0 h 468"/>
                <a:gd name="T94" fmla="*/ 0 w 673"/>
                <a:gd name="T95" fmla="*/ 0 h 468"/>
                <a:gd name="T96" fmla="*/ 0 w 673"/>
                <a:gd name="T97" fmla="*/ 0 h 468"/>
                <a:gd name="T98" fmla="*/ 0 w 673"/>
                <a:gd name="T99" fmla="*/ 0 h 468"/>
                <a:gd name="T100" fmla="*/ 0 w 673"/>
                <a:gd name="T101" fmla="*/ 0 h 468"/>
                <a:gd name="T102" fmla="*/ 0 w 673"/>
                <a:gd name="T103" fmla="*/ 0 h 468"/>
                <a:gd name="T104" fmla="*/ 0 w 673"/>
                <a:gd name="T105" fmla="*/ 0 h 468"/>
                <a:gd name="T106" fmla="*/ 0 w 673"/>
                <a:gd name="T107" fmla="*/ 0 h 468"/>
                <a:gd name="T108" fmla="*/ 0 w 673"/>
                <a:gd name="T109" fmla="*/ 0 h 468"/>
                <a:gd name="T110" fmla="*/ 0 w 673"/>
                <a:gd name="T111" fmla="*/ 0 h 468"/>
                <a:gd name="T112" fmla="*/ 0 w 673"/>
                <a:gd name="T113" fmla="*/ 0 h 468"/>
                <a:gd name="T114" fmla="*/ 0 w 673"/>
                <a:gd name="T115" fmla="*/ 0 h 468"/>
                <a:gd name="T116" fmla="*/ 0 w 673"/>
                <a:gd name="T117" fmla="*/ 0 h 468"/>
                <a:gd name="T118" fmla="*/ 0 w 673"/>
                <a:gd name="T119" fmla="*/ 0 h 468"/>
                <a:gd name="T120" fmla="*/ 0 w 673"/>
                <a:gd name="T121" fmla="*/ 0 h 468"/>
                <a:gd name="T122" fmla="*/ 0 w 673"/>
                <a:gd name="T123" fmla="*/ 0 h 4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3" h="468">
                  <a:moveTo>
                    <a:pt x="0" y="39"/>
                  </a:moveTo>
                  <a:lnTo>
                    <a:pt x="0" y="35"/>
                  </a:lnTo>
                  <a:lnTo>
                    <a:pt x="0" y="31"/>
                  </a:lnTo>
                  <a:lnTo>
                    <a:pt x="0" y="28"/>
                  </a:lnTo>
                  <a:lnTo>
                    <a:pt x="0" y="20"/>
                  </a:lnTo>
                  <a:lnTo>
                    <a:pt x="0" y="16"/>
                  </a:lnTo>
                  <a:lnTo>
                    <a:pt x="5" y="12"/>
                  </a:lnTo>
                  <a:lnTo>
                    <a:pt x="9" y="8"/>
                  </a:lnTo>
                  <a:lnTo>
                    <a:pt x="9" y="4"/>
                  </a:lnTo>
                  <a:lnTo>
                    <a:pt x="14" y="0"/>
                  </a:lnTo>
                  <a:lnTo>
                    <a:pt x="18" y="0"/>
                  </a:lnTo>
                  <a:lnTo>
                    <a:pt x="18" y="4"/>
                  </a:lnTo>
                  <a:lnTo>
                    <a:pt x="23" y="4"/>
                  </a:lnTo>
                  <a:lnTo>
                    <a:pt x="27" y="12"/>
                  </a:lnTo>
                  <a:lnTo>
                    <a:pt x="32" y="16"/>
                  </a:lnTo>
                  <a:lnTo>
                    <a:pt x="32" y="20"/>
                  </a:lnTo>
                  <a:lnTo>
                    <a:pt x="36" y="24"/>
                  </a:lnTo>
                  <a:lnTo>
                    <a:pt x="41" y="39"/>
                  </a:lnTo>
                  <a:lnTo>
                    <a:pt x="50" y="51"/>
                  </a:lnTo>
                  <a:lnTo>
                    <a:pt x="59" y="67"/>
                  </a:lnTo>
                  <a:lnTo>
                    <a:pt x="72" y="79"/>
                  </a:lnTo>
                  <a:lnTo>
                    <a:pt x="81" y="91"/>
                  </a:lnTo>
                  <a:lnTo>
                    <a:pt x="90" y="103"/>
                  </a:lnTo>
                  <a:lnTo>
                    <a:pt x="104" y="115"/>
                  </a:lnTo>
                  <a:lnTo>
                    <a:pt x="117" y="123"/>
                  </a:lnTo>
                  <a:lnTo>
                    <a:pt x="139" y="139"/>
                  </a:lnTo>
                  <a:lnTo>
                    <a:pt x="166" y="147"/>
                  </a:lnTo>
                  <a:lnTo>
                    <a:pt x="198" y="151"/>
                  </a:lnTo>
                  <a:lnTo>
                    <a:pt x="225" y="154"/>
                  </a:lnTo>
                  <a:lnTo>
                    <a:pt x="256" y="154"/>
                  </a:lnTo>
                  <a:lnTo>
                    <a:pt x="283" y="154"/>
                  </a:lnTo>
                  <a:lnTo>
                    <a:pt x="314" y="158"/>
                  </a:lnTo>
                  <a:lnTo>
                    <a:pt x="346" y="162"/>
                  </a:lnTo>
                  <a:lnTo>
                    <a:pt x="350" y="162"/>
                  </a:lnTo>
                  <a:lnTo>
                    <a:pt x="355" y="162"/>
                  </a:lnTo>
                  <a:lnTo>
                    <a:pt x="359" y="162"/>
                  </a:lnTo>
                  <a:lnTo>
                    <a:pt x="364" y="166"/>
                  </a:lnTo>
                  <a:lnTo>
                    <a:pt x="391" y="170"/>
                  </a:lnTo>
                  <a:lnTo>
                    <a:pt x="418" y="174"/>
                  </a:lnTo>
                  <a:lnTo>
                    <a:pt x="440" y="182"/>
                  </a:lnTo>
                  <a:lnTo>
                    <a:pt x="463" y="194"/>
                  </a:lnTo>
                  <a:lnTo>
                    <a:pt x="507" y="218"/>
                  </a:lnTo>
                  <a:lnTo>
                    <a:pt x="548" y="246"/>
                  </a:lnTo>
                  <a:lnTo>
                    <a:pt x="584" y="281"/>
                  </a:lnTo>
                  <a:lnTo>
                    <a:pt x="620" y="317"/>
                  </a:lnTo>
                  <a:lnTo>
                    <a:pt x="647" y="357"/>
                  </a:lnTo>
                  <a:lnTo>
                    <a:pt x="673" y="396"/>
                  </a:lnTo>
                  <a:lnTo>
                    <a:pt x="647" y="357"/>
                  </a:lnTo>
                  <a:lnTo>
                    <a:pt x="611" y="317"/>
                  </a:lnTo>
                  <a:lnTo>
                    <a:pt x="570" y="281"/>
                  </a:lnTo>
                  <a:lnTo>
                    <a:pt x="525" y="250"/>
                  </a:lnTo>
                  <a:lnTo>
                    <a:pt x="476" y="218"/>
                  </a:lnTo>
                  <a:lnTo>
                    <a:pt x="427" y="198"/>
                  </a:lnTo>
                  <a:lnTo>
                    <a:pt x="395" y="186"/>
                  </a:lnTo>
                  <a:lnTo>
                    <a:pt x="368" y="182"/>
                  </a:lnTo>
                  <a:lnTo>
                    <a:pt x="337" y="174"/>
                  </a:lnTo>
                  <a:lnTo>
                    <a:pt x="310" y="174"/>
                  </a:lnTo>
                  <a:lnTo>
                    <a:pt x="332" y="174"/>
                  </a:lnTo>
                  <a:lnTo>
                    <a:pt x="355" y="182"/>
                  </a:lnTo>
                  <a:lnTo>
                    <a:pt x="377" y="190"/>
                  </a:lnTo>
                  <a:lnTo>
                    <a:pt x="395" y="202"/>
                  </a:lnTo>
                  <a:lnTo>
                    <a:pt x="413" y="218"/>
                  </a:lnTo>
                  <a:lnTo>
                    <a:pt x="427" y="234"/>
                  </a:lnTo>
                  <a:lnTo>
                    <a:pt x="440" y="254"/>
                  </a:lnTo>
                  <a:lnTo>
                    <a:pt x="454" y="274"/>
                  </a:lnTo>
                  <a:lnTo>
                    <a:pt x="476" y="313"/>
                  </a:lnTo>
                  <a:lnTo>
                    <a:pt x="489" y="361"/>
                  </a:lnTo>
                  <a:lnTo>
                    <a:pt x="503" y="408"/>
                  </a:lnTo>
                  <a:lnTo>
                    <a:pt x="512" y="452"/>
                  </a:lnTo>
                  <a:lnTo>
                    <a:pt x="512" y="456"/>
                  </a:lnTo>
                  <a:lnTo>
                    <a:pt x="512" y="460"/>
                  </a:lnTo>
                  <a:lnTo>
                    <a:pt x="512" y="464"/>
                  </a:lnTo>
                  <a:lnTo>
                    <a:pt x="512" y="468"/>
                  </a:lnTo>
                  <a:lnTo>
                    <a:pt x="507" y="468"/>
                  </a:lnTo>
                  <a:lnTo>
                    <a:pt x="503" y="468"/>
                  </a:lnTo>
                  <a:lnTo>
                    <a:pt x="498" y="468"/>
                  </a:lnTo>
                  <a:lnTo>
                    <a:pt x="494" y="464"/>
                  </a:lnTo>
                  <a:lnTo>
                    <a:pt x="489" y="464"/>
                  </a:lnTo>
                  <a:lnTo>
                    <a:pt x="489" y="460"/>
                  </a:lnTo>
                  <a:lnTo>
                    <a:pt x="485" y="448"/>
                  </a:lnTo>
                  <a:lnTo>
                    <a:pt x="476" y="420"/>
                  </a:lnTo>
                  <a:lnTo>
                    <a:pt x="467" y="381"/>
                  </a:lnTo>
                  <a:lnTo>
                    <a:pt x="454" y="341"/>
                  </a:lnTo>
                  <a:lnTo>
                    <a:pt x="431" y="297"/>
                  </a:lnTo>
                  <a:lnTo>
                    <a:pt x="409" y="254"/>
                  </a:lnTo>
                  <a:lnTo>
                    <a:pt x="391" y="238"/>
                  </a:lnTo>
                  <a:lnTo>
                    <a:pt x="377" y="222"/>
                  </a:lnTo>
                  <a:lnTo>
                    <a:pt x="359" y="206"/>
                  </a:lnTo>
                  <a:lnTo>
                    <a:pt x="337" y="198"/>
                  </a:lnTo>
                  <a:lnTo>
                    <a:pt x="314" y="190"/>
                  </a:lnTo>
                  <a:lnTo>
                    <a:pt x="297" y="186"/>
                  </a:lnTo>
                  <a:lnTo>
                    <a:pt x="274" y="182"/>
                  </a:lnTo>
                  <a:lnTo>
                    <a:pt x="252" y="182"/>
                  </a:lnTo>
                  <a:lnTo>
                    <a:pt x="229" y="182"/>
                  </a:lnTo>
                  <a:lnTo>
                    <a:pt x="207" y="182"/>
                  </a:lnTo>
                  <a:lnTo>
                    <a:pt x="184" y="178"/>
                  </a:lnTo>
                  <a:lnTo>
                    <a:pt x="162" y="174"/>
                  </a:lnTo>
                  <a:lnTo>
                    <a:pt x="139" y="166"/>
                  </a:lnTo>
                  <a:lnTo>
                    <a:pt x="117" y="158"/>
                  </a:lnTo>
                  <a:lnTo>
                    <a:pt x="95" y="147"/>
                  </a:lnTo>
                  <a:lnTo>
                    <a:pt x="77" y="131"/>
                  </a:lnTo>
                  <a:lnTo>
                    <a:pt x="63" y="115"/>
                  </a:lnTo>
                  <a:lnTo>
                    <a:pt x="45" y="99"/>
                  </a:lnTo>
                  <a:lnTo>
                    <a:pt x="32" y="79"/>
                  </a:lnTo>
                  <a:lnTo>
                    <a:pt x="18" y="63"/>
                  </a:lnTo>
                  <a:lnTo>
                    <a:pt x="0" y="39"/>
                  </a:lnTo>
                  <a:close/>
                </a:path>
              </a:pathLst>
            </a:custGeom>
            <a:solidFill>
              <a:srgbClr val="FFFFFF"/>
            </a:solidFill>
            <a:ln w="6350" cmpd="sng">
              <a:solidFill>
                <a:srgbClr val="000000"/>
              </a:solidFill>
              <a:round/>
              <a:headEnd/>
              <a:tailEnd/>
            </a:ln>
          </p:spPr>
          <p:txBody>
            <a:bodyPr/>
            <a:lstStyle/>
            <a:p>
              <a:endParaRPr lang="it-IT"/>
            </a:p>
          </p:txBody>
        </p:sp>
        <p:sp>
          <p:nvSpPr>
            <p:cNvPr id="206915" name="Freeform 88"/>
            <p:cNvSpPr>
              <a:spLocks/>
            </p:cNvSpPr>
            <p:nvPr/>
          </p:nvSpPr>
          <p:spPr bwMode="auto">
            <a:xfrm>
              <a:off x="454" y="2910"/>
              <a:ext cx="201" cy="139"/>
            </a:xfrm>
            <a:custGeom>
              <a:avLst/>
              <a:gdLst>
                <a:gd name="T0" fmla="*/ 0 w 673"/>
                <a:gd name="T1" fmla="*/ 0 h 468"/>
                <a:gd name="T2" fmla="*/ 0 w 673"/>
                <a:gd name="T3" fmla="*/ 0 h 468"/>
                <a:gd name="T4" fmla="*/ 0 w 673"/>
                <a:gd name="T5" fmla="*/ 0 h 468"/>
                <a:gd name="T6" fmla="*/ 0 w 673"/>
                <a:gd name="T7" fmla="*/ 0 h 468"/>
                <a:gd name="T8" fmla="*/ 0 w 673"/>
                <a:gd name="T9" fmla="*/ 0 h 468"/>
                <a:gd name="T10" fmla="*/ 0 w 673"/>
                <a:gd name="T11" fmla="*/ 0 h 468"/>
                <a:gd name="T12" fmla="*/ 0 w 673"/>
                <a:gd name="T13" fmla="*/ 0 h 468"/>
                <a:gd name="T14" fmla="*/ 0 w 673"/>
                <a:gd name="T15" fmla="*/ 0 h 468"/>
                <a:gd name="T16" fmla="*/ 0 w 673"/>
                <a:gd name="T17" fmla="*/ 0 h 468"/>
                <a:gd name="T18" fmla="*/ 0 w 673"/>
                <a:gd name="T19" fmla="*/ 0 h 468"/>
                <a:gd name="T20" fmla="*/ 0 w 673"/>
                <a:gd name="T21" fmla="*/ 0 h 468"/>
                <a:gd name="T22" fmla="*/ 0 w 673"/>
                <a:gd name="T23" fmla="*/ 0 h 468"/>
                <a:gd name="T24" fmla="*/ 0 w 673"/>
                <a:gd name="T25" fmla="*/ 0 h 468"/>
                <a:gd name="T26" fmla="*/ 0 w 673"/>
                <a:gd name="T27" fmla="*/ 0 h 468"/>
                <a:gd name="T28" fmla="*/ 0 w 673"/>
                <a:gd name="T29" fmla="*/ 0 h 468"/>
                <a:gd name="T30" fmla="*/ 0 w 673"/>
                <a:gd name="T31" fmla="*/ 0 h 468"/>
                <a:gd name="T32" fmla="*/ 0 w 673"/>
                <a:gd name="T33" fmla="*/ 0 h 468"/>
                <a:gd name="T34" fmla="*/ 0 w 673"/>
                <a:gd name="T35" fmla="*/ 0 h 468"/>
                <a:gd name="T36" fmla="*/ 0 w 673"/>
                <a:gd name="T37" fmla="*/ 0 h 468"/>
                <a:gd name="T38" fmla="*/ 0 w 673"/>
                <a:gd name="T39" fmla="*/ 0 h 468"/>
                <a:gd name="T40" fmla="*/ 0 w 673"/>
                <a:gd name="T41" fmla="*/ 0 h 468"/>
                <a:gd name="T42" fmla="*/ 0 w 673"/>
                <a:gd name="T43" fmla="*/ 0 h 468"/>
                <a:gd name="T44" fmla="*/ 0 w 673"/>
                <a:gd name="T45" fmla="*/ 0 h 468"/>
                <a:gd name="T46" fmla="*/ 0 w 673"/>
                <a:gd name="T47" fmla="*/ 0 h 468"/>
                <a:gd name="T48" fmla="*/ 0 w 673"/>
                <a:gd name="T49" fmla="*/ 0 h 468"/>
                <a:gd name="T50" fmla="*/ 0 w 673"/>
                <a:gd name="T51" fmla="*/ 0 h 468"/>
                <a:gd name="T52" fmla="*/ 0 w 673"/>
                <a:gd name="T53" fmla="*/ 0 h 468"/>
                <a:gd name="T54" fmla="*/ 0 w 673"/>
                <a:gd name="T55" fmla="*/ 0 h 468"/>
                <a:gd name="T56" fmla="*/ 0 w 673"/>
                <a:gd name="T57" fmla="*/ 0 h 468"/>
                <a:gd name="T58" fmla="*/ 0 w 673"/>
                <a:gd name="T59" fmla="*/ 0 h 468"/>
                <a:gd name="T60" fmla="*/ 0 w 673"/>
                <a:gd name="T61" fmla="*/ 0 h 468"/>
                <a:gd name="T62" fmla="*/ 0 w 673"/>
                <a:gd name="T63" fmla="*/ 0 h 468"/>
                <a:gd name="T64" fmla="*/ 0 w 673"/>
                <a:gd name="T65" fmla="*/ 0 h 468"/>
                <a:gd name="T66" fmla="*/ 0 w 673"/>
                <a:gd name="T67" fmla="*/ 0 h 468"/>
                <a:gd name="T68" fmla="*/ 0 w 673"/>
                <a:gd name="T69" fmla="*/ 0 h 468"/>
                <a:gd name="T70" fmla="*/ 0 w 673"/>
                <a:gd name="T71" fmla="*/ 0 h 468"/>
                <a:gd name="T72" fmla="*/ 0 w 673"/>
                <a:gd name="T73" fmla="*/ 0 h 468"/>
                <a:gd name="T74" fmla="*/ 0 w 673"/>
                <a:gd name="T75" fmla="*/ 0 h 468"/>
                <a:gd name="T76" fmla="*/ 0 w 673"/>
                <a:gd name="T77" fmla="*/ 0 h 468"/>
                <a:gd name="T78" fmla="*/ 0 w 673"/>
                <a:gd name="T79" fmla="*/ 0 h 468"/>
                <a:gd name="T80" fmla="*/ 0 w 673"/>
                <a:gd name="T81" fmla="*/ 0 h 468"/>
                <a:gd name="T82" fmla="*/ 0 w 673"/>
                <a:gd name="T83" fmla="*/ 0 h 468"/>
                <a:gd name="T84" fmla="*/ 0 w 673"/>
                <a:gd name="T85" fmla="*/ 0 h 468"/>
                <a:gd name="T86" fmla="*/ 0 w 673"/>
                <a:gd name="T87" fmla="*/ 0 h 468"/>
                <a:gd name="T88" fmla="*/ 0 w 673"/>
                <a:gd name="T89" fmla="*/ 0 h 468"/>
                <a:gd name="T90" fmla="*/ 0 w 673"/>
                <a:gd name="T91" fmla="*/ 0 h 468"/>
                <a:gd name="T92" fmla="*/ 0 w 673"/>
                <a:gd name="T93" fmla="*/ 0 h 468"/>
                <a:gd name="T94" fmla="*/ 0 w 673"/>
                <a:gd name="T95" fmla="*/ 0 h 468"/>
                <a:gd name="T96" fmla="*/ 0 w 673"/>
                <a:gd name="T97" fmla="*/ 0 h 468"/>
                <a:gd name="T98" fmla="*/ 0 w 673"/>
                <a:gd name="T99" fmla="*/ 0 h 468"/>
                <a:gd name="T100" fmla="*/ 0 w 673"/>
                <a:gd name="T101" fmla="*/ 0 h 468"/>
                <a:gd name="T102" fmla="*/ 0 w 673"/>
                <a:gd name="T103" fmla="*/ 0 h 468"/>
                <a:gd name="T104" fmla="*/ 0 w 673"/>
                <a:gd name="T105" fmla="*/ 0 h 4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73" h="468">
                  <a:moveTo>
                    <a:pt x="0" y="39"/>
                  </a:moveTo>
                  <a:lnTo>
                    <a:pt x="0" y="35"/>
                  </a:lnTo>
                  <a:lnTo>
                    <a:pt x="0" y="31"/>
                  </a:lnTo>
                  <a:lnTo>
                    <a:pt x="0" y="28"/>
                  </a:lnTo>
                  <a:lnTo>
                    <a:pt x="0" y="20"/>
                  </a:lnTo>
                  <a:lnTo>
                    <a:pt x="0" y="16"/>
                  </a:lnTo>
                  <a:lnTo>
                    <a:pt x="5" y="12"/>
                  </a:lnTo>
                  <a:lnTo>
                    <a:pt x="9" y="8"/>
                  </a:lnTo>
                  <a:lnTo>
                    <a:pt x="9" y="4"/>
                  </a:lnTo>
                  <a:lnTo>
                    <a:pt x="14" y="0"/>
                  </a:lnTo>
                  <a:lnTo>
                    <a:pt x="18" y="0"/>
                  </a:lnTo>
                  <a:lnTo>
                    <a:pt x="18" y="4"/>
                  </a:lnTo>
                  <a:lnTo>
                    <a:pt x="23" y="4"/>
                  </a:lnTo>
                  <a:lnTo>
                    <a:pt x="27" y="12"/>
                  </a:lnTo>
                  <a:lnTo>
                    <a:pt x="32" y="16"/>
                  </a:lnTo>
                  <a:lnTo>
                    <a:pt x="32" y="20"/>
                  </a:lnTo>
                  <a:lnTo>
                    <a:pt x="36" y="24"/>
                  </a:lnTo>
                  <a:lnTo>
                    <a:pt x="41" y="39"/>
                  </a:lnTo>
                  <a:lnTo>
                    <a:pt x="50" y="51"/>
                  </a:lnTo>
                  <a:lnTo>
                    <a:pt x="59" y="67"/>
                  </a:lnTo>
                  <a:lnTo>
                    <a:pt x="72" y="79"/>
                  </a:lnTo>
                  <a:lnTo>
                    <a:pt x="81" y="91"/>
                  </a:lnTo>
                  <a:lnTo>
                    <a:pt x="90" y="103"/>
                  </a:lnTo>
                  <a:lnTo>
                    <a:pt x="104" y="115"/>
                  </a:lnTo>
                  <a:lnTo>
                    <a:pt x="117" y="123"/>
                  </a:lnTo>
                  <a:lnTo>
                    <a:pt x="139" y="139"/>
                  </a:lnTo>
                  <a:lnTo>
                    <a:pt x="166" y="147"/>
                  </a:lnTo>
                  <a:lnTo>
                    <a:pt x="198" y="151"/>
                  </a:lnTo>
                  <a:lnTo>
                    <a:pt x="225" y="154"/>
                  </a:lnTo>
                  <a:lnTo>
                    <a:pt x="256" y="154"/>
                  </a:lnTo>
                  <a:lnTo>
                    <a:pt x="283" y="154"/>
                  </a:lnTo>
                  <a:lnTo>
                    <a:pt x="314" y="158"/>
                  </a:lnTo>
                  <a:lnTo>
                    <a:pt x="346" y="162"/>
                  </a:lnTo>
                  <a:lnTo>
                    <a:pt x="350" y="162"/>
                  </a:lnTo>
                  <a:lnTo>
                    <a:pt x="355" y="162"/>
                  </a:lnTo>
                  <a:lnTo>
                    <a:pt x="359" y="162"/>
                  </a:lnTo>
                  <a:lnTo>
                    <a:pt x="364" y="166"/>
                  </a:lnTo>
                  <a:lnTo>
                    <a:pt x="391" y="170"/>
                  </a:lnTo>
                  <a:lnTo>
                    <a:pt x="418" y="174"/>
                  </a:lnTo>
                  <a:lnTo>
                    <a:pt x="440" y="182"/>
                  </a:lnTo>
                  <a:lnTo>
                    <a:pt x="463" y="194"/>
                  </a:lnTo>
                  <a:lnTo>
                    <a:pt x="507" y="218"/>
                  </a:lnTo>
                  <a:lnTo>
                    <a:pt x="548" y="246"/>
                  </a:lnTo>
                  <a:lnTo>
                    <a:pt x="584" y="281"/>
                  </a:lnTo>
                  <a:lnTo>
                    <a:pt x="620" y="317"/>
                  </a:lnTo>
                  <a:lnTo>
                    <a:pt x="647" y="357"/>
                  </a:lnTo>
                  <a:lnTo>
                    <a:pt x="673" y="396"/>
                  </a:lnTo>
                  <a:lnTo>
                    <a:pt x="647" y="357"/>
                  </a:lnTo>
                  <a:lnTo>
                    <a:pt x="611" y="317"/>
                  </a:lnTo>
                  <a:lnTo>
                    <a:pt x="570" y="281"/>
                  </a:lnTo>
                  <a:lnTo>
                    <a:pt x="525" y="250"/>
                  </a:lnTo>
                  <a:lnTo>
                    <a:pt x="476" y="218"/>
                  </a:lnTo>
                  <a:lnTo>
                    <a:pt x="427" y="198"/>
                  </a:lnTo>
                  <a:lnTo>
                    <a:pt x="395" y="186"/>
                  </a:lnTo>
                  <a:lnTo>
                    <a:pt x="368" y="182"/>
                  </a:lnTo>
                  <a:lnTo>
                    <a:pt x="337" y="174"/>
                  </a:lnTo>
                  <a:lnTo>
                    <a:pt x="310" y="174"/>
                  </a:lnTo>
                  <a:lnTo>
                    <a:pt x="332" y="174"/>
                  </a:lnTo>
                  <a:lnTo>
                    <a:pt x="355" y="182"/>
                  </a:lnTo>
                  <a:lnTo>
                    <a:pt x="377" y="190"/>
                  </a:lnTo>
                  <a:lnTo>
                    <a:pt x="395" y="202"/>
                  </a:lnTo>
                  <a:lnTo>
                    <a:pt x="413" y="218"/>
                  </a:lnTo>
                  <a:lnTo>
                    <a:pt x="427" y="234"/>
                  </a:lnTo>
                  <a:lnTo>
                    <a:pt x="440" y="254"/>
                  </a:lnTo>
                  <a:lnTo>
                    <a:pt x="454" y="274"/>
                  </a:lnTo>
                  <a:lnTo>
                    <a:pt x="476" y="313"/>
                  </a:lnTo>
                  <a:lnTo>
                    <a:pt x="489" y="361"/>
                  </a:lnTo>
                  <a:lnTo>
                    <a:pt x="503" y="408"/>
                  </a:lnTo>
                  <a:lnTo>
                    <a:pt x="512" y="452"/>
                  </a:lnTo>
                  <a:lnTo>
                    <a:pt x="512" y="456"/>
                  </a:lnTo>
                  <a:lnTo>
                    <a:pt x="512" y="460"/>
                  </a:lnTo>
                  <a:lnTo>
                    <a:pt x="512" y="464"/>
                  </a:lnTo>
                  <a:lnTo>
                    <a:pt x="512" y="468"/>
                  </a:lnTo>
                  <a:lnTo>
                    <a:pt x="507" y="468"/>
                  </a:lnTo>
                  <a:lnTo>
                    <a:pt x="503" y="468"/>
                  </a:lnTo>
                  <a:lnTo>
                    <a:pt x="498" y="468"/>
                  </a:lnTo>
                  <a:lnTo>
                    <a:pt x="494" y="464"/>
                  </a:lnTo>
                  <a:lnTo>
                    <a:pt x="489" y="464"/>
                  </a:lnTo>
                  <a:lnTo>
                    <a:pt x="489" y="460"/>
                  </a:lnTo>
                  <a:lnTo>
                    <a:pt x="485" y="448"/>
                  </a:lnTo>
                  <a:lnTo>
                    <a:pt x="476" y="420"/>
                  </a:lnTo>
                  <a:lnTo>
                    <a:pt x="467" y="381"/>
                  </a:lnTo>
                  <a:lnTo>
                    <a:pt x="454" y="341"/>
                  </a:lnTo>
                  <a:lnTo>
                    <a:pt x="431" y="297"/>
                  </a:lnTo>
                  <a:lnTo>
                    <a:pt x="409" y="254"/>
                  </a:lnTo>
                  <a:lnTo>
                    <a:pt x="391" y="238"/>
                  </a:lnTo>
                  <a:lnTo>
                    <a:pt x="377" y="222"/>
                  </a:lnTo>
                  <a:lnTo>
                    <a:pt x="359" y="206"/>
                  </a:lnTo>
                  <a:lnTo>
                    <a:pt x="337" y="198"/>
                  </a:lnTo>
                  <a:lnTo>
                    <a:pt x="314" y="190"/>
                  </a:lnTo>
                  <a:lnTo>
                    <a:pt x="297" y="186"/>
                  </a:lnTo>
                  <a:lnTo>
                    <a:pt x="274" y="182"/>
                  </a:lnTo>
                  <a:lnTo>
                    <a:pt x="252" y="182"/>
                  </a:lnTo>
                  <a:lnTo>
                    <a:pt x="229" y="182"/>
                  </a:lnTo>
                  <a:lnTo>
                    <a:pt x="207" y="182"/>
                  </a:lnTo>
                  <a:lnTo>
                    <a:pt x="184" y="178"/>
                  </a:lnTo>
                  <a:lnTo>
                    <a:pt x="162" y="174"/>
                  </a:lnTo>
                  <a:lnTo>
                    <a:pt x="139" y="166"/>
                  </a:lnTo>
                  <a:lnTo>
                    <a:pt x="117" y="158"/>
                  </a:lnTo>
                  <a:lnTo>
                    <a:pt x="95" y="147"/>
                  </a:lnTo>
                  <a:lnTo>
                    <a:pt x="77" y="131"/>
                  </a:lnTo>
                  <a:lnTo>
                    <a:pt x="63" y="115"/>
                  </a:lnTo>
                  <a:lnTo>
                    <a:pt x="45" y="99"/>
                  </a:lnTo>
                  <a:lnTo>
                    <a:pt x="32" y="79"/>
                  </a:lnTo>
                  <a:lnTo>
                    <a:pt x="18" y="63"/>
                  </a:lnTo>
                  <a:lnTo>
                    <a:pt x="0" y="39"/>
                  </a:lnTo>
                </a:path>
              </a:pathLst>
            </a:custGeom>
            <a:solidFill>
              <a:srgbClr val="FF3300"/>
            </a:solidFill>
            <a:ln w="6350" cap="sq" cmpd="sng">
              <a:solidFill>
                <a:srgbClr val="000000"/>
              </a:solidFill>
              <a:prstDash val="solid"/>
              <a:miter lim="800000"/>
              <a:headEnd/>
              <a:tailEnd/>
            </a:ln>
          </p:spPr>
          <p:txBody>
            <a:bodyPr/>
            <a:lstStyle/>
            <a:p>
              <a:endParaRPr lang="it-IT"/>
            </a:p>
          </p:txBody>
        </p:sp>
      </p:grpSp>
      <p:sp>
        <p:nvSpPr>
          <p:cNvPr id="223321" name="Rectangle 89"/>
          <p:cNvSpPr>
            <a:spLocks noChangeArrowheads="1"/>
          </p:cNvSpPr>
          <p:nvPr/>
        </p:nvSpPr>
        <p:spPr bwMode="auto">
          <a:xfrm>
            <a:off x="2979738" y="1295400"/>
            <a:ext cx="3454400" cy="381000"/>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25400">
                <a:solidFill>
                  <a:schemeClr val="bg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3025" tIns="36512" rIns="73025" bIns="36512" anchor="ctr" anchorCtr="1"/>
          <a:lstStyle/>
          <a:p>
            <a:pPr algn="ctr" defTabSz="585788">
              <a:defRPr/>
            </a:pPr>
            <a:r>
              <a:rPr lang="en-US" sz="2400" b="1" i="1">
                <a:solidFill>
                  <a:schemeClr val="accent1"/>
                </a:solidFill>
                <a:effectLst>
                  <a:outerShdw blurRad="38100" dist="38100" dir="2700000" algn="tl">
                    <a:srgbClr val="000000"/>
                  </a:outerShdw>
                </a:effectLst>
              </a:rPr>
              <a:t>Ipertensione</a:t>
            </a:r>
          </a:p>
        </p:txBody>
      </p:sp>
      <p:sp>
        <p:nvSpPr>
          <p:cNvPr id="90"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403947182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11560" y="260648"/>
            <a:ext cx="3528392" cy="13681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rgbClr val="FFFF00"/>
                </a:solidFill>
              </a:rPr>
              <a:t>GESTIONE  SICURA  DELLA SESSUALITA</a:t>
            </a:r>
            <a:r>
              <a:rPr lang="it-IT" sz="2400" dirty="0" smtClean="0">
                <a:solidFill>
                  <a:srgbClr val="FFFF00"/>
                </a:solidFill>
              </a:rPr>
              <a:t>’</a:t>
            </a:r>
            <a:endParaRPr lang="it-IT" sz="2400" dirty="0">
              <a:solidFill>
                <a:srgbClr val="FFFF00"/>
              </a:solidFill>
            </a:endParaRPr>
          </a:p>
        </p:txBody>
      </p:sp>
      <p:sp>
        <p:nvSpPr>
          <p:cNvPr id="4" name="Ovale 3"/>
          <p:cNvSpPr/>
          <p:nvPr/>
        </p:nvSpPr>
        <p:spPr>
          <a:xfrm>
            <a:off x="5220072" y="188640"/>
            <a:ext cx="3600400" cy="15841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bg1"/>
                </a:solidFill>
              </a:rPr>
              <a:t>CORRETTO  STILE  </a:t>
            </a:r>
            <a:r>
              <a:rPr lang="it-IT" sz="2000" dirty="0" err="1" smtClean="0">
                <a:solidFill>
                  <a:schemeClr val="bg1"/>
                </a:solidFill>
              </a:rPr>
              <a:t>DI</a:t>
            </a:r>
            <a:r>
              <a:rPr lang="it-IT" sz="2000" dirty="0" smtClean="0">
                <a:solidFill>
                  <a:schemeClr val="bg1"/>
                </a:solidFill>
              </a:rPr>
              <a:t> VITA</a:t>
            </a:r>
            <a:endParaRPr lang="it-IT" sz="2000" dirty="0">
              <a:solidFill>
                <a:schemeClr val="bg1"/>
              </a:solidFill>
            </a:endParaRPr>
          </a:p>
        </p:txBody>
      </p:sp>
      <p:sp>
        <p:nvSpPr>
          <p:cNvPr id="5" name="Stella a 7 punte 4"/>
          <p:cNvSpPr/>
          <p:nvPr/>
        </p:nvSpPr>
        <p:spPr>
          <a:xfrm>
            <a:off x="2843808" y="1628800"/>
            <a:ext cx="3888432" cy="2570584"/>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DONATORE  RESPONSABILE</a:t>
            </a:r>
            <a:endParaRPr lang="it-IT" sz="2000" b="1" dirty="0">
              <a:solidFill>
                <a:schemeClr val="tx1"/>
              </a:solidFill>
            </a:endParaRPr>
          </a:p>
        </p:txBody>
      </p:sp>
      <p:sp>
        <p:nvSpPr>
          <p:cNvPr id="6" name="Nastro 2 5"/>
          <p:cNvSpPr/>
          <p:nvPr/>
        </p:nvSpPr>
        <p:spPr>
          <a:xfrm>
            <a:off x="1547664" y="4653136"/>
            <a:ext cx="6552728" cy="1368152"/>
          </a:xfrm>
          <a:prstGeom prst="ribb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2">
                    <a:lumMod val="50000"/>
                  </a:schemeClr>
                </a:solidFill>
              </a:rPr>
              <a:t>DONAZIONE  VALIDA  E  SICURA</a:t>
            </a:r>
            <a:endParaRPr lang="it-IT" sz="2000" b="1" dirty="0">
              <a:solidFill>
                <a:schemeClr val="tx2">
                  <a:lumMod val="50000"/>
                </a:schemeClr>
              </a:solidFill>
            </a:endParaRPr>
          </a:p>
        </p:txBody>
      </p:sp>
      <p:sp>
        <p:nvSpPr>
          <p:cNvPr id="7"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9" name="Picture 2" descr="nov_cardio_48_tab1"/>
          <p:cNvPicPr>
            <a:picLocks noChangeAspect="1" noChangeArrowheads="1"/>
          </p:cNvPicPr>
          <p:nvPr/>
        </p:nvPicPr>
        <p:blipFill>
          <a:blip r:embed="rId2" cstate="print">
            <a:lum bright="-10000" contrast="20000"/>
            <a:extLst>
              <a:ext uri="{28A0092B-C50C-407E-A947-70E740481C1C}">
                <a14:useLocalDpi xmlns=""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6968755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186" name="Picture 2" descr="http://www.tgcom.mediaset.it/bin/296.%24plit/orig_C_0_articolo_389799_listatakes_itemTake_0_immaginetake.jpg"/>
          <p:cNvPicPr>
            <a:picLocks noChangeAspect="1" noChangeArrowheads="1"/>
          </p:cNvPicPr>
          <p:nvPr/>
        </p:nvPicPr>
        <p:blipFill>
          <a:blip r:embed="rId2" cstate="print"/>
          <a:srcRect/>
          <a:stretch>
            <a:fillRect/>
          </a:stretch>
        </p:blipFill>
        <p:spPr bwMode="auto">
          <a:xfrm>
            <a:off x="1257300" y="942975"/>
            <a:ext cx="6629400" cy="4972050"/>
          </a:xfrm>
          <a:prstGeom prst="rect">
            <a:avLst/>
          </a:prstGeom>
          <a:noFill/>
        </p:spPr>
      </p:pic>
      <p:sp>
        <p:nvSpPr>
          <p:cNvPr id="477187" name="WordArt 3"/>
          <p:cNvSpPr>
            <a:spLocks noChangeArrowheads="1" noChangeShapeType="1" noTextEdit="1"/>
          </p:cNvSpPr>
          <p:nvPr/>
        </p:nvSpPr>
        <p:spPr bwMode="auto">
          <a:xfrm>
            <a:off x="3443288" y="2794000"/>
            <a:ext cx="2257425" cy="12700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it-IT" sz="5400" kern="10">
                <a:ln w="9525">
                  <a:round/>
                  <a:headEnd/>
                  <a:tailEnd/>
                </a:ln>
                <a:gradFill rotWithShape="0">
                  <a:gsLst>
                    <a:gs pos="0">
                      <a:srgbClr val="FFE701"/>
                    </a:gs>
                    <a:gs pos="100000">
                      <a:srgbClr val="FE3E02"/>
                    </a:gs>
                  </a:gsLst>
                  <a:lin ang="5400000" scaled="1"/>
                </a:gradFill>
                <a:latin typeface="Impact"/>
              </a:rPr>
              <a:t>F  U  M  O</a:t>
            </a:r>
          </a:p>
        </p:txBody>
      </p:sp>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7187"/>
                                        </p:tgtEl>
                                        <p:attrNameLst>
                                          <p:attrName>style.visibility</p:attrName>
                                        </p:attrNameLst>
                                      </p:cBhvr>
                                      <p:to>
                                        <p:strVal val="visible"/>
                                      </p:to>
                                    </p:set>
                                    <p:animEffect transition="in" filter="dissolve">
                                      <p:cBhvr>
                                        <p:cTn id="7" dur="500"/>
                                        <p:tgtEl>
                                          <p:spTgt spid="477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http://www.fotosearch.it/comp/corbis/DGT068/CB017214.jpg"/>
          <p:cNvPicPr>
            <a:picLocks noChangeAspect="1" noChangeArrowheads="1"/>
          </p:cNvPicPr>
          <p:nvPr/>
        </p:nvPicPr>
        <p:blipFill>
          <a:blip r:embed="rId2" cstate="print"/>
          <a:srcRect/>
          <a:stretch>
            <a:fillRect/>
          </a:stretch>
        </p:blipFill>
        <p:spPr bwMode="auto">
          <a:xfrm>
            <a:off x="381000" y="685800"/>
            <a:ext cx="2286000" cy="3429000"/>
          </a:xfrm>
          <a:prstGeom prst="rect">
            <a:avLst/>
          </a:prstGeom>
          <a:noFill/>
        </p:spPr>
      </p:pic>
      <p:pic>
        <p:nvPicPr>
          <p:cNvPr id="193539" name="Picture 3" descr="http://www.fotosearch.it/thumb/pht/pht208/PAA208000025.jpg"/>
          <p:cNvPicPr>
            <a:picLocks noChangeAspect="1" noChangeArrowheads="1"/>
          </p:cNvPicPr>
          <p:nvPr/>
        </p:nvPicPr>
        <p:blipFill>
          <a:blip r:embed="rId3" cstate="print"/>
          <a:srcRect/>
          <a:stretch>
            <a:fillRect/>
          </a:stretch>
        </p:blipFill>
        <p:spPr bwMode="auto">
          <a:xfrm>
            <a:off x="7467600" y="1752600"/>
            <a:ext cx="1371600" cy="1905000"/>
          </a:xfrm>
          <a:prstGeom prst="rect">
            <a:avLst/>
          </a:prstGeom>
          <a:noFill/>
        </p:spPr>
      </p:pic>
      <p:pic>
        <p:nvPicPr>
          <p:cNvPr id="193540" name="Picture 4" descr="http://images.fotosearch.com/bigcomps/PHT/PHT166/PAA166000020.jpg"/>
          <p:cNvPicPr>
            <a:picLocks noChangeAspect="1" noChangeArrowheads="1"/>
          </p:cNvPicPr>
          <p:nvPr/>
        </p:nvPicPr>
        <p:blipFill>
          <a:blip r:embed="rId4" cstate="print"/>
          <a:srcRect/>
          <a:stretch>
            <a:fillRect/>
          </a:stretch>
        </p:blipFill>
        <p:spPr bwMode="auto">
          <a:xfrm>
            <a:off x="3048000" y="381000"/>
            <a:ext cx="4035425" cy="5715000"/>
          </a:xfrm>
          <a:prstGeom prst="rect">
            <a:avLst/>
          </a:prstGeom>
          <a:noFill/>
        </p:spPr>
      </p:pic>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3781425" y="228600"/>
            <a:ext cx="1581150" cy="641350"/>
          </a:xfrm>
          <a:prstGeom prst="rect">
            <a:avLst/>
          </a:prstGeom>
          <a:noFill/>
          <a:ln w="9525">
            <a:noFill/>
            <a:miter lim="800000"/>
            <a:headEnd/>
            <a:tailEnd/>
          </a:ln>
          <a:effectLst/>
        </p:spPr>
        <p:txBody>
          <a:bodyPr>
            <a:spAutoFit/>
          </a:bodyPr>
          <a:lstStyle/>
          <a:p>
            <a:pPr eaLnBrk="0" hangingPunct="0"/>
            <a:r>
              <a:rPr lang="it-IT" sz="3600" b="1">
                <a:solidFill>
                  <a:srgbClr val="FFFF00"/>
                </a:solidFill>
              </a:rPr>
              <a:t>FUMO</a:t>
            </a:r>
          </a:p>
        </p:txBody>
      </p:sp>
      <p:sp>
        <p:nvSpPr>
          <p:cNvPr id="194563" name="Text Box 3"/>
          <p:cNvSpPr txBox="1">
            <a:spLocks noChangeArrowheads="1"/>
          </p:cNvSpPr>
          <p:nvPr/>
        </p:nvSpPr>
        <p:spPr bwMode="auto">
          <a:xfrm>
            <a:off x="0" y="1295400"/>
            <a:ext cx="9312275" cy="519113"/>
          </a:xfrm>
          <a:prstGeom prst="rect">
            <a:avLst/>
          </a:prstGeom>
          <a:noFill/>
          <a:ln w="9525">
            <a:noFill/>
            <a:miter lim="800000"/>
            <a:headEnd/>
            <a:tailEnd/>
          </a:ln>
          <a:effectLst/>
        </p:spPr>
        <p:txBody>
          <a:bodyPr>
            <a:spAutoFit/>
          </a:bodyPr>
          <a:lstStyle/>
          <a:p>
            <a:pPr eaLnBrk="0" hangingPunct="0"/>
            <a:r>
              <a:rPr lang="it-IT" sz="2800" b="1" dirty="0" smtClean="0">
                <a:solidFill>
                  <a:srgbClr val="FF3300"/>
                </a:solidFill>
              </a:rPr>
              <a:t>       E</a:t>
            </a:r>
            <a:r>
              <a:rPr lang="it-IT" sz="2800" b="1" dirty="0">
                <a:solidFill>
                  <a:srgbClr val="FF3300"/>
                </a:solidFill>
              </a:rPr>
              <a:t>’  IL  FATTORE  </a:t>
            </a:r>
            <a:r>
              <a:rPr lang="it-IT" sz="2800" b="1" dirty="0" err="1">
                <a:solidFill>
                  <a:srgbClr val="FF3300"/>
                </a:solidFill>
              </a:rPr>
              <a:t>DI</a:t>
            </a:r>
            <a:r>
              <a:rPr lang="it-IT" sz="2800" b="1" dirty="0">
                <a:solidFill>
                  <a:srgbClr val="FF3300"/>
                </a:solidFill>
              </a:rPr>
              <a:t>  RISCHIO  PIU’  IMPORTANTE !</a:t>
            </a:r>
          </a:p>
        </p:txBody>
      </p:sp>
      <p:sp>
        <p:nvSpPr>
          <p:cNvPr id="194564" name="Text Box 4"/>
          <p:cNvSpPr txBox="1">
            <a:spLocks noChangeArrowheads="1"/>
          </p:cNvSpPr>
          <p:nvPr/>
        </p:nvSpPr>
        <p:spPr bwMode="auto">
          <a:xfrm>
            <a:off x="0" y="2204864"/>
            <a:ext cx="8418523" cy="1938992"/>
          </a:xfrm>
          <a:prstGeom prst="rect">
            <a:avLst/>
          </a:prstGeom>
          <a:noFill/>
          <a:ln w="9525">
            <a:noFill/>
            <a:miter lim="800000"/>
            <a:headEnd/>
            <a:tailEnd/>
          </a:ln>
          <a:effectLst/>
        </p:spPr>
        <p:txBody>
          <a:bodyPr wrap="none">
            <a:spAutoFit/>
          </a:bodyPr>
          <a:lstStyle/>
          <a:p>
            <a:pPr eaLnBrk="0" hangingPunct="0"/>
            <a:r>
              <a:rPr lang="it-IT" sz="2400" dirty="0" smtClean="0">
                <a:solidFill>
                  <a:schemeClr val="bg1"/>
                </a:solidFill>
              </a:rPr>
              <a:t>       IN  </a:t>
            </a:r>
            <a:r>
              <a:rPr lang="it-IT" sz="2400" dirty="0">
                <a:solidFill>
                  <a:schemeClr val="bg1"/>
                </a:solidFill>
              </a:rPr>
              <a:t>ITALIA  FUMA  </a:t>
            </a:r>
            <a:r>
              <a:rPr lang="it-IT" sz="2400" dirty="0" smtClean="0">
                <a:solidFill>
                  <a:schemeClr val="bg1"/>
                </a:solidFill>
              </a:rPr>
              <a:t>CIRCA  UN  TERZO  </a:t>
            </a:r>
            <a:r>
              <a:rPr lang="it-IT" sz="2400" dirty="0">
                <a:solidFill>
                  <a:schemeClr val="bg1"/>
                </a:solidFill>
              </a:rPr>
              <a:t>DELLA  POPOLAZIONE</a:t>
            </a:r>
          </a:p>
          <a:p>
            <a:pPr eaLnBrk="0" hangingPunct="0"/>
            <a:r>
              <a:rPr lang="it-IT" sz="2400" dirty="0">
                <a:solidFill>
                  <a:schemeClr val="bg1"/>
                </a:solidFill>
              </a:rPr>
              <a:t>     </a:t>
            </a:r>
            <a:r>
              <a:rPr lang="it-IT" sz="2400" dirty="0" smtClean="0">
                <a:solidFill>
                  <a:schemeClr val="bg1"/>
                </a:solidFill>
              </a:rPr>
              <a:t>                       ( 33 </a:t>
            </a:r>
            <a:r>
              <a:rPr lang="it-IT" sz="2400" dirty="0">
                <a:solidFill>
                  <a:schemeClr val="bg1"/>
                </a:solidFill>
              </a:rPr>
              <a:t>%  -  1  ITALIANO  SU  </a:t>
            </a:r>
            <a:r>
              <a:rPr lang="it-IT" sz="2400" dirty="0" smtClean="0">
                <a:solidFill>
                  <a:schemeClr val="bg1"/>
                </a:solidFill>
              </a:rPr>
              <a:t>3 </a:t>
            </a:r>
            <a:r>
              <a:rPr lang="it-IT" sz="2400" dirty="0">
                <a:solidFill>
                  <a:schemeClr val="bg1"/>
                </a:solidFill>
              </a:rPr>
              <a:t>)</a:t>
            </a:r>
          </a:p>
          <a:p>
            <a:pPr eaLnBrk="0" hangingPunct="0"/>
            <a:endParaRPr lang="it-IT" sz="2400" dirty="0">
              <a:solidFill>
                <a:srgbClr val="FFFF00"/>
              </a:solidFill>
            </a:endParaRPr>
          </a:p>
          <a:p>
            <a:pPr eaLnBrk="0" hangingPunct="0"/>
            <a:r>
              <a:rPr lang="it-IT" sz="2400" b="1" dirty="0" smtClean="0">
                <a:solidFill>
                  <a:srgbClr val="FFFF00"/>
                </a:solidFill>
              </a:rPr>
              <a:t>       INCREMENTO  </a:t>
            </a:r>
            <a:r>
              <a:rPr lang="it-IT" sz="2400" b="1" dirty="0">
                <a:solidFill>
                  <a:srgbClr val="FFFF00"/>
                </a:solidFill>
              </a:rPr>
              <a:t>DEI  FUMATORI  NELLA  POPOLAZIONE</a:t>
            </a:r>
          </a:p>
          <a:p>
            <a:pPr eaLnBrk="0" hangingPunct="0"/>
            <a:r>
              <a:rPr lang="it-IT" sz="2400" b="1" dirty="0" smtClean="0">
                <a:solidFill>
                  <a:srgbClr val="FFFF00"/>
                </a:solidFill>
              </a:rPr>
              <a:t>       GIOVANILE  </a:t>
            </a:r>
            <a:r>
              <a:rPr lang="it-IT" sz="2400" b="1" dirty="0">
                <a:solidFill>
                  <a:srgbClr val="FFFF00"/>
                </a:solidFill>
              </a:rPr>
              <a:t>( + 33% NEI MASCHI,  +  </a:t>
            </a:r>
            <a:r>
              <a:rPr lang="it-IT" sz="2400" b="1" dirty="0" smtClean="0">
                <a:solidFill>
                  <a:srgbClr val="FFFF00"/>
                </a:solidFill>
              </a:rPr>
              <a:t>69,7% </a:t>
            </a:r>
            <a:r>
              <a:rPr lang="it-IT" sz="2400" b="1" dirty="0">
                <a:solidFill>
                  <a:srgbClr val="FFFF00"/>
                </a:solidFill>
              </a:rPr>
              <a:t>NELLE  FEMMINE)  </a:t>
            </a:r>
          </a:p>
        </p:txBody>
      </p:sp>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94563"/>
                                        </p:tgtEl>
                                        <p:attrNameLst>
                                          <p:attrName>style.visibility</p:attrName>
                                        </p:attrNameLst>
                                      </p:cBhvr>
                                      <p:to>
                                        <p:strVal val="visible"/>
                                      </p:to>
                                    </p:set>
                                    <p:anim calcmode="lin" valueType="num">
                                      <p:cBhvr>
                                        <p:cTn id="7" dur="500" fill="hold"/>
                                        <p:tgtEl>
                                          <p:spTgt spid="194563"/>
                                        </p:tgtEl>
                                        <p:attrNameLst>
                                          <p:attrName>ppt_w</p:attrName>
                                        </p:attrNameLst>
                                      </p:cBhvr>
                                      <p:tavLst>
                                        <p:tav tm="0">
                                          <p:val>
                                            <p:fltVal val="0"/>
                                          </p:val>
                                        </p:tav>
                                        <p:tav tm="100000">
                                          <p:val>
                                            <p:strVal val="#ppt_w"/>
                                          </p:val>
                                        </p:tav>
                                      </p:tavLst>
                                    </p:anim>
                                    <p:anim calcmode="lin" valueType="num">
                                      <p:cBhvr>
                                        <p:cTn id="8" dur="500" fill="hold"/>
                                        <p:tgtEl>
                                          <p:spTgt spid="194563"/>
                                        </p:tgtEl>
                                        <p:attrNameLst>
                                          <p:attrName>ppt_h</p:attrName>
                                        </p:attrNameLst>
                                      </p:cBhvr>
                                      <p:tavLst>
                                        <p:tav tm="0">
                                          <p:val>
                                            <p:fltVal val="0"/>
                                          </p:val>
                                        </p:tav>
                                        <p:tav tm="100000">
                                          <p:val>
                                            <p:strVal val="#ppt_h"/>
                                          </p:val>
                                        </p:tav>
                                      </p:tavLst>
                                    </p:anim>
                                    <p:anim calcmode="lin" valueType="num">
                                      <p:cBhvr>
                                        <p:cTn id="9" dur="500" fill="hold"/>
                                        <p:tgtEl>
                                          <p:spTgt spid="194563"/>
                                        </p:tgtEl>
                                        <p:attrNameLst>
                                          <p:attrName>ppt_x</p:attrName>
                                        </p:attrNameLst>
                                      </p:cBhvr>
                                      <p:tavLst>
                                        <p:tav tm="0">
                                          <p:val>
                                            <p:fltVal val="0.5"/>
                                          </p:val>
                                        </p:tav>
                                        <p:tav tm="100000">
                                          <p:val>
                                            <p:strVal val="#ppt_x"/>
                                          </p:val>
                                        </p:tav>
                                      </p:tavLst>
                                    </p:anim>
                                    <p:anim calcmode="lin" valueType="num">
                                      <p:cBhvr>
                                        <p:cTn id="10" dur="500" fill="hold"/>
                                        <p:tgtEl>
                                          <p:spTgt spid="19456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746125" y="273050"/>
            <a:ext cx="4197350" cy="641350"/>
          </a:xfrm>
          <a:prstGeom prst="rect">
            <a:avLst/>
          </a:prstGeom>
          <a:noFill/>
          <a:ln w="9525">
            <a:noFill/>
            <a:miter lim="800000"/>
            <a:headEnd/>
            <a:tailEnd/>
          </a:ln>
          <a:effectLst/>
        </p:spPr>
        <p:txBody>
          <a:bodyPr wrap="none">
            <a:spAutoFit/>
          </a:bodyPr>
          <a:lstStyle/>
          <a:p>
            <a:pPr eaLnBrk="0" hangingPunct="0"/>
            <a:r>
              <a:rPr lang="it-IT" sz="3600" b="1">
                <a:solidFill>
                  <a:srgbClr val="FFFF00"/>
                </a:solidFill>
              </a:rPr>
              <a:t>DANNI  DA  FUMO</a:t>
            </a:r>
          </a:p>
        </p:txBody>
      </p:sp>
      <p:sp>
        <p:nvSpPr>
          <p:cNvPr id="195587" name="Text Box 3"/>
          <p:cNvSpPr txBox="1">
            <a:spLocks noChangeArrowheads="1"/>
          </p:cNvSpPr>
          <p:nvPr/>
        </p:nvSpPr>
        <p:spPr bwMode="auto">
          <a:xfrm>
            <a:off x="0" y="1143000"/>
            <a:ext cx="9144000" cy="4838700"/>
          </a:xfrm>
          <a:prstGeom prst="rect">
            <a:avLst/>
          </a:prstGeom>
          <a:noFill/>
          <a:ln w="9525">
            <a:noFill/>
            <a:miter lim="800000"/>
            <a:headEnd/>
            <a:tailEnd/>
          </a:ln>
          <a:effectLst/>
        </p:spPr>
        <p:txBody>
          <a:bodyPr>
            <a:spAutoFit/>
          </a:bodyPr>
          <a:lstStyle/>
          <a:p>
            <a:pPr eaLnBrk="0" hangingPunct="0"/>
            <a:endParaRPr lang="it-IT" sz="2400">
              <a:solidFill>
                <a:srgbClr val="FFFF00"/>
              </a:solidFill>
            </a:endParaRPr>
          </a:p>
          <a:p>
            <a:pPr eaLnBrk="0" hangingPunct="0">
              <a:buFontTx/>
              <a:buChar char="-"/>
            </a:pPr>
            <a:r>
              <a:rPr lang="it-IT" sz="2400">
                <a:solidFill>
                  <a:srgbClr val="FFFF00"/>
                </a:solidFill>
              </a:rPr>
              <a:t> </a:t>
            </a:r>
            <a:r>
              <a:rPr lang="it-IT" sz="2400">
                <a:solidFill>
                  <a:schemeClr val="bg1"/>
                </a:solidFill>
              </a:rPr>
              <a:t>PERDITA  DAGLI  8  AI  12  ANNI  DI  VITA</a:t>
            </a:r>
          </a:p>
          <a:p>
            <a:pPr eaLnBrk="0" hangingPunct="0"/>
            <a:r>
              <a:rPr lang="it-IT" sz="2400">
                <a:solidFill>
                  <a:schemeClr val="bg1"/>
                </a:solidFill>
              </a:rPr>
              <a:t>   (O  META’  DELLE  SIGARETTE  FUMATE  AL  GIORNO)</a:t>
            </a:r>
          </a:p>
          <a:p>
            <a:pPr eaLnBrk="0" hangingPunct="0"/>
            <a:endParaRPr lang="it-IT" sz="2400">
              <a:solidFill>
                <a:srgbClr val="FFFF00"/>
              </a:solidFill>
            </a:endParaRPr>
          </a:p>
          <a:p>
            <a:pPr eaLnBrk="0" hangingPunct="0">
              <a:buFontTx/>
              <a:buChar char="-"/>
            </a:pPr>
            <a:r>
              <a:rPr lang="it-IT" sz="2400">
                <a:solidFill>
                  <a:srgbClr val="FFFF00"/>
                </a:solidFill>
              </a:rPr>
              <a:t> </a:t>
            </a:r>
            <a:r>
              <a:rPr lang="it-IT" sz="2400">
                <a:solidFill>
                  <a:schemeClr val="bg1"/>
                </a:solidFill>
              </a:rPr>
              <a:t>UNA  SIGARETTA  BRUCIA  30 mg  DI  VIT C </a:t>
            </a:r>
          </a:p>
          <a:p>
            <a:pPr eaLnBrk="0" hangingPunct="0"/>
            <a:r>
              <a:rPr lang="it-IT" sz="2400">
                <a:solidFill>
                  <a:schemeClr val="bg1"/>
                </a:solidFill>
              </a:rPr>
              <a:t>   (META’  DELLA  DOSE  RDA  GIORNALIERA)</a:t>
            </a:r>
          </a:p>
          <a:p>
            <a:pPr eaLnBrk="0" hangingPunct="0"/>
            <a:endParaRPr lang="it-IT" sz="2400">
              <a:solidFill>
                <a:schemeClr val="bg1"/>
              </a:solidFill>
            </a:endParaRPr>
          </a:p>
          <a:p>
            <a:pPr eaLnBrk="0" hangingPunct="0">
              <a:buFontTx/>
              <a:buChar char="-"/>
            </a:pPr>
            <a:r>
              <a:rPr lang="it-IT" sz="2400">
                <a:solidFill>
                  <a:srgbClr val="FFFF00"/>
                </a:solidFill>
              </a:rPr>
              <a:t> </a:t>
            </a:r>
            <a:r>
              <a:rPr lang="it-IT" sz="2400">
                <a:solidFill>
                  <a:schemeClr val="bg1"/>
                </a:solidFill>
              </a:rPr>
              <a:t>UNA  SIGARETTA  DETERMINA,  IN  UNA  STANZA,  UN</a:t>
            </a:r>
          </a:p>
          <a:p>
            <a:pPr eaLnBrk="0" hangingPunct="0"/>
            <a:r>
              <a:rPr lang="it-IT" sz="2400">
                <a:solidFill>
                  <a:schemeClr val="bg1"/>
                </a:solidFill>
              </a:rPr>
              <a:t>  LIVELLO  DI  POLVERI  SOTTILI  DI  2000  MICROGRAMMI</a:t>
            </a:r>
          </a:p>
          <a:p>
            <a:pPr eaLnBrk="0" hangingPunct="0"/>
            <a:r>
              <a:rPr lang="it-IT" sz="2400">
                <a:solidFill>
                  <a:schemeClr val="bg1"/>
                </a:solidFill>
              </a:rPr>
              <a:t>  PER  METRO  CUBO,  QUANDO  PER  FERMARE  IL  TRAFFICO</a:t>
            </a:r>
          </a:p>
          <a:p>
            <a:pPr eaLnBrk="0" hangingPunct="0"/>
            <a:r>
              <a:rPr lang="it-IT" sz="2400">
                <a:solidFill>
                  <a:schemeClr val="bg1"/>
                </a:solidFill>
              </a:rPr>
              <a:t>  NE  BASTANO  75</a:t>
            </a:r>
          </a:p>
          <a:p>
            <a:pPr eaLnBrk="0" hangingPunct="0"/>
            <a:r>
              <a:rPr lang="it-IT" sz="2400">
                <a:solidFill>
                  <a:srgbClr val="FFFF00"/>
                </a:solidFill>
              </a:rPr>
              <a:t> </a:t>
            </a:r>
          </a:p>
          <a:p>
            <a:pPr eaLnBrk="0" hangingPunct="0">
              <a:buFontTx/>
              <a:buChar char="-"/>
            </a:pPr>
            <a:endParaRPr lang="it-IT" sz="2400">
              <a:solidFill>
                <a:srgbClr val="FFFF00"/>
              </a:solidFill>
            </a:endParaRPr>
          </a:p>
        </p:txBody>
      </p:sp>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0" y="0"/>
            <a:ext cx="9144000" cy="6492875"/>
          </a:xfrm>
          <a:prstGeom prst="rect">
            <a:avLst/>
          </a:prstGeom>
          <a:noFill/>
          <a:ln w="9525">
            <a:noFill/>
            <a:miter lim="800000"/>
            <a:headEnd/>
            <a:tailEnd/>
          </a:ln>
          <a:effectLst/>
        </p:spPr>
        <p:txBody>
          <a:bodyPr>
            <a:spAutoFit/>
          </a:bodyPr>
          <a:lstStyle/>
          <a:p>
            <a:pPr eaLnBrk="0" hangingPunct="0"/>
            <a:r>
              <a:rPr lang="it-IT" sz="3600">
                <a:solidFill>
                  <a:srgbClr val="FFFF00"/>
                </a:solidFill>
              </a:rPr>
              <a:t>                   DANNI  DA  FUMO</a:t>
            </a:r>
          </a:p>
          <a:p>
            <a:pPr eaLnBrk="0" hangingPunct="0">
              <a:buFontTx/>
              <a:buChar char="-"/>
            </a:pPr>
            <a:r>
              <a:rPr lang="it-IT" sz="2400">
                <a:solidFill>
                  <a:schemeClr val="bg1"/>
                </a:solidFill>
              </a:rPr>
              <a:t> </a:t>
            </a:r>
            <a:r>
              <a:rPr lang="it-IT" sz="2000">
                <a:solidFill>
                  <a:schemeClr val="bg1"/>
                </a:solidFill>
              </a:rPr>
              <a:t>GRAVI  DANNI  ALLE  ARTERIE  CON  ALTO  RISCHIO</a:t>
            </a:r>
          </a:p>
          <a:p>
            <a:pPr eaLnBrk="0" hangingPunct="0"/>
            <a:r>
              <a:rPr lang="it-IT" sz="2000">
                <a:solidFill>
                  <a:srgbClr val="FFFF00"/>
                </a:solidFill>
              </a:rPr>
              <a:t>   </a:t>
            </a:r>
            <a:r>
              <a:rPr lang="it-IT" sz="2000">
                <a:solidFill>
                  <a:schemeClr val="bg1"/>
                </a:solidFill>
              </a:rPr>
              <a:t>DI  INFARTI  E  DI  ICTUS + ARTERIOPATIE  PERIFERICHE</a:t>
            </a:r>
          </a:p>
          <a:p>
            <a:pPr eaLnBrk="0" hangingPunct="0"/>
            <a:endParaRPr lang="it-IT" sz="2000">
              <a:solidFill>
                <a:schemeClr val="bg1"/>
              </a:solidFill>
            </a:endParaRPr>
          </a:p>
          <a:p>
            <a:pPr eaLnBrk="0" hangingPunct="0">
              <a:buFontTx/>
              <a:buChar char="-"/>
            </a:pPr>
            <a:r>
              <a:rPr lang="it-IT" sz="2000">
                <a:solidFill>
                  <a:schemeClr val="bg1"/>
                </a:solidFill>
              </a:rPr>
              <a:t> I  DANNI  MAGGIORI  SI  HANNO  A  LIVELLO  RESPIRATORIO</a:t>
            </a:r>
          </a:p>
          <a:p>
            <a:pPr eaLnBrk="0" hangingPunct="0"/>
            <a:r>
              <a:rPr lang="it-IT" sz="2000">
                <a:solidFill>
                  <a:schemeClr val="bg1"/>
                </a:solidFill>
              </a:rPr>
              <a:t>  CON  COMPARSA  DI  BRONCHITE  CRONICA,  ENFISEMA</a:t>
            </a:r>
          </a:p>
          <a:p>
            <a:pPr eaLnBrk="0" hangingPunct="0"/>
            <a:r>
              <a:rPr lang="it-IT" sz="2000">
                <a:solidFill>
                  <a:schemeClr val="bg1"/>
                </a:solidFill>
              </a:rPr>
              <a:t>  FINO  ALL’INSUFFICIENZA  RESPIRATORIA  CONCLAMATA</a:t>
            </a:r>
          </a:p>
          <a:p>
            <a:pPr eaLnBrk="0" hangingPunct="0"/>
            <a:endParaRPr lang="it-IT" sz="2000">
              <a:solidFill>
                <a:schemeClr val="bg1"/>
              </a:solidFill>
            </a:endParaRPr>
          </a:p>
          <a:p>
            <a:pPr eaLnBrk="0" hangingPunct="0">
              <a:buFontTx/>
              <a:buChar char="-"/>
            </a:pPr>
            <a:r>
              <a:rPr lang="it-IT" sz="2000">
                <a:solidFill>
                  <a:schemeClr val="bg1"/>
                </a:solidFill>
              </a:rPr>
              <a:t> POTENTE  EFFETTO  CANCEROGENO  SU  TUTTO</a:t>
            </a:r>
          </a:p>
          <a:p>
            <a:pPr eaLnBrk="0" hangingPunct="0"/>
            <a:r>
              <a:rPr lang="it-IT" sz="2000">
                <a:solidFill>
                  <a:schemeClr val="bg1"/>
                </a:solidFill>
              </a:rPr>
              <a:t>  L’APPARATO  RESPIRATORIO (LABBRA, LINGUA,  LARINGE,</a:t>
            </a:r>
          </a:p>
          <a:p>
            <a:pPr eaLnBrk="0" hangingPunct="0"/>
            <a:r>
              <a:rPr lang="it-IT" sz="2000">
                <a:solidFill>
                  <a:schemeClr val="bg1"/>
                </a:solidFill>
              </a:rPr>
              <a:t>  BRONCHI  E  POLMONI)</a:t>
            </a:r>
          </a:p>
          <a:p>
            <a:pPr eaLnBrk="0" hangingPunct="0"/>
            <a:endParaRPr lang="it-IT" sz="2000">
              <a:solidFill>
                <a:schemeClr val="bg1"/>
              </a:solidFill>
            </a:endParaRPr>
          </a:p>
          <a:p>
            <a:pPr eaLnBrk="0" hangingPunct="0">
              <a:buFontTx/>
              <a:buChar char="-"/>
            </a:pPr>
            <a:r>
              <a:rPr lang="it-IT" sz="2000">
                <a:solidFill>
                  <a:schemeClr val="bg1"/>
                </a:solidFill>
              </a:rPr>
              <a:t> AUMENTO  DEL  RISCHIO  TUMORALE  A  LIVELLO  DELLA</a:t>
            </a:r>
          </a:p>
          <a:p>
            <a:pPr eaLnBrk="0" hangingPunct="0"/>
            <a:r>
              <a:rPr lang="it-IT" sz="2000">
                <a:solidFill>
                  <a:schemeClr val="bg1"/>
                </a:solidFill>
              </a:rPr>
              <a:t>  VESCICA,  STOMACO,  PANCREAS,  UTERO  E  RENI</a:t>
            </a:r>
          </a:p>
          <a:p>
            <a:pPr eaLnBrk="0" hangingPunct="0"/>
            <a:endParaRPr lang="it-IT" sz="2000">
              <a:solidFill>
                <a:schemeClr val="bg1"/>
              </a:solidFill>
            </a:endParaRPr>
          </a:p>
          <a:p>
            <a:pPr eaLnBrk="0" hangingPunct="0">
              <a:buFontTx/>
              <a:buChar char="-"/>
            </a:pPr>
            <a:r>
              <a:rPr lang="it-IT" sz="2000">
                <a:solidFill>
                  <a:schemeClr val="bg1"/>
                </a:solidFill>
              </a:rPr>
              <a:t> AUMENTO  DELLA  PRESSIONE  ARTERIOSA</a:t>
            </a:r>
          </a:p>
          <a:p>
            <a:pPr eaLnBrk="0" hangingPunct="0">
              <a:buFontTx/>
              <a:buChar char="-"/>
            </a:pPr>
            <a:endParaRPr lang="it-IT" sz="2000">
              <a:solidFill>
                <a:schemeClr val="bg1"/>
              </a:solidFill>
            </a:endParaRPr>
          </a:p>
          <a:p>
            <a:pPr eaLnBrk="0" hangingPunct="0">
              <a:buFontTx/>
              <a:buChar char="-"/>
            </a:pPr>
            <a:r>
              <a:rPr lang="it-IT" sz="2000">
                <a:solidFill>
                  <a:schemeClr val="bg1"/>
                </a:solidFill>
              </a:rPr>
              <a:t> FAVORISCE  LA  SEDENTARIETA’</a:t>
            </a:r>
          </a:p>
          <a:p>
            <a:pPr eaLnBrk="0" hangingPunct="0"/>
            <a:endParaRPr lang="it-IT" sz="2000">
              <a:solidFill>
                <a:schemeClr val="bg1"/>
              </a:solidFill>
            </a:endParaRPr>
          </a:p>
          <a:p>
            <a:pPr eaLnBrk="0" hangingPunct="0">
              <a:buFontTx/>
              <a:buChar char="-"/>
            </a:pPr>
            <a:r>
              <a:rPr lang="it-IT" sz="2000">
                <a:solidFill>
                  <a:schemeClr val="bg1"/>
                </a:solidFill>
              </a:rPr>
              <a:t> RIDUCE  IL  LIVELLO  DEL  COLESTEROLO  HDL ( IL BUONO) </a:t>
            </a:r>
          </a:p>
        </p:txBody>
      </p:sp>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2117725" y="498475"/>
            <a:ext cx="184150" cy="457200"/>
          </a:xfrm>
          <a:prstGeom prst="rect">
            <a:avLst/>
          </a:prstGeom>
          <a:noFill/>
          <a:ln w="9525">
            <a:noFill/>
            <a:miter lim="800000"/>
            <a:headEnd/>
            <a:tailEnd/>
          </a:ln>
          <a:effectLst/>
        </p:spPr>
        <p:txBody>
          <a:bodyPr wrap="none">
            <a:spAutoFit/>
          </a:bodyPr>
          <a:lstStyle/>
          <a:p>
            <a:pPr eaLnBrk="0" hangingPunct="0"/>
            <a:endParaRPr lang="it-IT" sz="2400">
              <a:solidFill>
                <a:srgbClr val="FFFF00"/>
              </a:solidFill>
            </a:endParaRPr>
          </a:p>
        </p:txBody>
      </p:sp>
      <p:sp>
        <p:nvSpPr>
          <p:cNvPr id="197635" name="Text Box 3"/>
          <p:cNvSpPr txBox="1">
            <a:spLocks noChangeArrowheads="1"/>
          </p:cNvSpPr>
          <p:nvPr/>
        </p:nvSpPr>
        <p:spPr bwMode="auto">
          <a:xfrm>
            <a:off x="1974850" y="228600"/>
            <a:ext cx="2597150" cy="641350"/>
          </a:xfrm>
          <a:prstGeom prst="rect">
            <a:avLst/>
          </a:prstGeom>
          <a:noFill/>
          <a:ln w="9525">
            <a:noFill/>
            <a:miter lim="800000"/>
            <a:headEnd/>
            <a:tailEnd/>
          </a:ln>
          <a:effectLst/>
        </p:spPr>
        <p:txBody>
          <a:bodyPr>
            <a:spAutoFit/>
          </a:bodyPr>
          <a:lstStyle/>
          <a:p>
            <a:pPr eaLnBrk="0" hangingPunct="0"/>
            <a:r>
              <a:rPr lang="it-IT" sz="3600">
                <a:solidFill>
                  <a:srgbClr val="FFFF00"/>
                </a:solidFill>
              </a:rPr>
              <a:t>INOLTRE…</a:t>
            </a:r>
          </a:p>
        </p:txBody>
      </p:sp>
      <p:sp>
        <p:nvSpPr>
          <p:cNvPr id="197636" name="Text Box 4"/>
          <p:cNvSpPr txBox="1">
            <a:spLocks noChangeArrowheads="1"/>
          </p:cNvSpPr>
          <p:nvPr/>
        </p:nvSpPr>
        <p:spPr bwMode="auto">
          <a:xfrm>
            <a:off x="0" y="1371600"/>
            <a:ext cx="9144000" cy="4893647"/>
          </a:xfrm>
          <a:prstGeom prst="rect">
            <a:avLst/>
          </a:prstGeom>
          <a:noFill/>
          <a:ln w="9525">
            <a:noFill/>
            <a:miter lim="800000"/>
            <a:headEnd/>
            <a:tailEnd/>
          </a:ln>
          <a:effectLst/>
        </p:spPr>
        <p:txBody>
          <a:bodyPr>
            <a:spAutoFit/>
          </a:bodyPr>
          <a:lstStyle/>
          <a:p>
            <a:pPr eaLnBrk="0" hangingPunct="0"/>
            <a:r>
              <a:rPr lang="it-IT" sz="2400" dirty="0">
                <a:solidFill>
                  <a:schemeClr val="bg1"/>
                </a:solidFill>
              </a:rPr>
              <a:t>-</a:t>
            </a:r>
            <a:r>
              <a:rPr lang="it-IT" sz="2400" dirty="0">
                <a:solidFill>
                  <a:srgbClr val="FFFF00"/>
                </a:solidFill>
              </a:rPr>
              <a:t> </a:t>
            </a:r>
            <a:r>
              <a:rPr lang="it-IT" sz="2400" dirty="0">
                <a:solidFill>
                  <a:schemeClr val="bg1"/>
                </a:solidFill>
              </a:rPr>
              <a:t>IL FUMO  E’  MOLTO  DANNOSO  IN  GRAVIDANZA</a:t>
            </a:r>
          </a:p>
          <a:p>
            <a:pPr eaLnBrk="0" hangingPunct="0"/>
            <a:endParaRPr lang="it-IT" sz="2400" dirty="0">
              <a:solidFill>
                <a:schemeClr val="bg1"/>
              </a:solidFill>
            </a:endParaRPr>
          </a:p>
          <a:p>
            <a:pPr eaLnBrk="0" hangingPunct="0">
              <a:buFontTx/>
              <a:buChar char="-"/>
            </a:pPr>
            <a:r>
              <a:rPr lang="it-IT" sz="2400" dirty="0">
                <a:solidFill>
                  <a:schemeClr val="bg1"/>
                </a:solidFill>
              </a:rPr>
              <a:t> C’E’ UN AUMENTO  DEL  RISCHIO </a:t>
            </a:r>
            <a:r>
              <a:rPr lang="it-IT" sz="2400" dirty="0" smtClean="0">
                <a:solidFill>
                  <a:schemeClr val="bg1"/>
                </a:solidFill>
              </a:rPr>
              <a:t> VASCOLARE  </a:t>
            </a:r>
            <a:r>
              <a:rPr lang="it-IT" sz="2400" dirty="0">
                <a:solidFill>
                  <a:schemeClr val="bg1"/>
                </a:solidFill>
              </a:rPr>
              <a:t>CEREBRALE</a:t>
            </a:r>
          </a:p>
          <a:p>
            <a:pPr eaLnBrk="0" hangingPunct="0"/>
            <a:r>
              <a:rPr lang="it-IT" sz="2400" dirty="0">
                <a:solidFill>
                  <a:schemeClr val="bg1"/>
                </a:solidFill>
              </a:rPr>
              <a:t>  (ICTUS) NELLE DONNE  CHE  UTILIZZANO CONTRACCETTIVI </a:t>
            </a:r>
          </a:p>
          <a:p>
            <a:pPr eaLnBrk="0" hangingPunct="0"/>
            <a:r>
              <a:rPr lang="it-IT" sz="2400" dirty="0">
                <a:solidFill>
                  <a:schemeClr val="bg1"/>
                </a:solidFill>
              </a:rPr>
              <a:t>   ORALI  (PILLOLA)</a:t>
            </a:r>
          </a:p>
          <a:p>
            <a:pPr eaLnBrk="0" hangingPunct="0"/>
            <a:endParaRPr lang="it-IT" sz="2400" dirty="0">
              <a:solidFill>
                <a:schemeClr val="bg1"/>
              </a:solidFill>
            </a:endParaRPr>
          </a:p>
          <a:p>
            <a:pPr eaLnBrk="0" hangingPunct="0">
              <a:buFontTx/>
              <a:buChar char="-"/>
            </a:pPr>
            <a:r>
              <a:rPr lang="it-IT" sz="2400" dirty="0">
                <a:solidFill>
                  <a:schemeClr val="bg1"/>
                </a:solidFill>
              </a:rPr>
              <a:t> DA’  UN  COLORE  GIALLASTRO  ALLA  PELLE</a:t>
            </a:r>
          </a:p>
          <a:p>
            <a:pPr eaLnBrk="0" hangingPunct="0">
              <a:buFontTx/>
              <a:buChar char="-"/>
            </a:pPr>
            <a:endParaRPr lang="it-IT" sz="2400" dirty="0">
              <a:solidFill>
                <a:schemeClr val="bg1"/>
              </a:solidFill>
            </a:endParaRPr>
          </a:p>
          <a:p>
            <a:pPr eaLnBrk="0" hangingPunct="0">
              <a:buFontTx/>
              <a:buChar char="-"/>
            </a:pPr>
            <a:r>
              <a:rPr lang="it-IT" sz="2400" dirty="0">
                <a:solidFill>
                  <a:schemeClr val="bg1"/>
                </a:solidFill>
              </a:rPr>
              <a:t> DETERMINA  LA  FORMAZIONE  </a:t>
            </a:r>
            <a:r>
              <a:rPr lang="it-IT" sz="2400" dirty="0" err="1">
                <a:solidFill>
                  <a:schemeClr val="bg1"/>
                </a:solidFill>
              </a:rPr>
              <a:t>DI</a:t>
            </a:r>
            <a:r>
              <a:rPr lang="it-IT" sz="2400" dirty="0">
                <a:solidFill>
                  <a:schemeClr val="bg1"/>
                </a:solidFill>
              </a:rPr>
              <a:t>  RUGHE  DEL  VISO</a:t>
            </a:r>
          </a:p>
          <a:p>
            <a:pPr eaLnBrk="0" hangingPunct="0">
              <a:buFontTx/>
              <a:buChar char="-"/>
            </a:pPr>
            <a:endParaRPr lang="it-IT" sz="2400" dirty="0">
              <a:solidFill>
                <a:schemeClr val="bg1"/>
              </a:solidFill>
            </a:endParaRPr>
          </a:p>
          <a:p>
            <a:pPr eaLnBrk="0" hangingPunct="0"/>
            <a:r>
              <a:rPr lang="it-IT" sz="2400" dirty="0">
                <a:solidFill>
                  <a:schemeClr val="bg1"/>
                </a:solidFill>
              </a:rPr>
              <a:t>- FAVORISCE  LA COMPARSA  DELLA  “CELLULITE”</a:t>
            </a:r>
            <a:r>
              <a:rPr lang="it-IT" sz="2400" dirty="0">
                <a:solidFill>
                  <a:srgbClr val="FFFF00"/>
                </a:solidFill>
              </a:rPr>
              <a:t> </a:t>
            </a:r>
          </a:p>
          <a:p>
            <a:pPr eaLnBrk="0" hangingPunct="0">
              <a:buFontTx/>
              <a:buChar char="-"/>
            </a:pPr>
            <a:endParaRPr lang="it-IT" sz="2400" dirty="0">
              <a:solidFill>
                <a:srgbClr val="FFFF00"/>
              </a:solidFill>
            </a:endParaRPr>
          </a:p>
          <a:p>
            <a:pPr eaLnBrk="0" hangingPunct="0"/>
            <a:endParaRPr lang="it-IT" sz="2400" dirty="0">
              <a:solidFill>
                <a:srgbClr val="FFFF00"/>
              </a:solidFill>
            </a:endParaRPr>
          </a:p>
        </p:txBody>
      </p:sp>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1508125" y="120650"/>
            <a:ext cx="2838450" cy="641350"/>
          </a:xfrm>
          <a:prstGeom prst="rect">
            <a:avLst/>
          </a:prstGeom>
          <a:noFill/>
          <a:ln w="9525">
            <a:noFill/>
            <a:miter lim="800000"/>
            <a:headEnd/>
            <a:tailEnd/>
          </a:ln>
          <a:effectLst/>
        </p:spPr>
        <p:txBody>
          <a:bodyPr wrap="none">
            <a:spAutoFit/>
          </a:bodyPr>
          <a:lstStyle/>
          <a:p>
            <a:pPr eaLnBrk="0" hangingPunct="0"/>
            <a:r>
              <a:rPr lang="it-IT" sz="3600">
                <a:solidFill>
                  <a:srgbClr val="FFFF00"/>
                </a:solidFill>
              </a:rPr>
              <a:t>E  ANCHE …</a:t>
            </a:r>
          </a:p>
        </p:txBody>
      </p:sp>
      <p:sp>
        <p:nvSpPr>
          <p:cNvPr id="198659" name="Text Box 3"/>
          <p:cNvSpPr txBox="1">
            <a:spLocks noChangeArrowheads="1"/>
          </p:cNvSpPr>
          <p:nvPr/>
        </p:nvSpPr>
        <p:spPr bwMode="auto">
          <a:xfrm>
            <a:off x="0" y="1752600"/>
            <a:ext cx="9144000" cy="2100263"/>
          </a:xfrm>
          <a:prstGeom prst="rect">
            <a:avLst/>
          </a:prstGeom>
          <a:noFill/>
          <a:ln w="9525">
            <a:noFill/>
            <a:miter lim="800000"/>
            <a:headEnd/>
            <a:tailEnd/>
          </a:ln>
          <a:effectLst/>
        </p:spPr>
        <p:txBody>
          <a:bodyPr>
            <a:spAutoFit/>
          </a:bodyPr>
          <a:lstStyle/>
          <a:p>
            <a:pPr eaLnBrk="0" hangingPunct="0">
              <a:spcBef>
                <a:spcPct val="50000"/>
              </a:spcBef>
              <a:buFontTx/>
              <a:buChar char="-"/>
            </a:pPr>
            <a:r>
              <a:rPr lang="it-IT" sz="2400">
                <a:solidFill>
                  <a:schemeClr val="bg1"/>
                </a:solidFill>
              </a:rPr>
              <a:t> NETTA  RIDUZIONE  DELLE  PRESTAZIONI  SPORTIVE</a:t>
            </a:r>
            <a:r>
              <a:rPr lang="it-IT" sz="2400">
                <a:solidFill>
                  <a:srgbClr val="FFFF00"/>
                </a:solidFill>
              </a:rPr>
              <a:t> </a:t>
            </a:r>
          </a:p>
          <a:p>
            <a:pPr eaLnBrk="0" hangingPunct="0">
              <a:spcBef>
                <a:spcPct val="50000"/>
              </a:spcBef>
              <a:buFontTx/>
              <a:buChar char="-"/>
            </a:pPr>
            <a:endParaRPr lang="it-IT" sz="2400">
              <a:solidFill>
                <a:srgbClr val="FFFF00"/>
              </a:solidFill>
            </a:endParaRPr>
          </a:p>
          <a:p>
            <a:pPr eaLnBrk="0" hangingPunct="0">
              <a:spcBef>
                <a:spcPct val="50000"/>
              </a:spcBef>
              <a:buFontTx/>
              <a:buChar char="-"/>
            </a:pPr>
            <a:r>
              <a:rPr lang="it-IT" sz="2400">
                <a:solidFill>
                  <a:schemeClr val="bg1"/>
                </a:solidFill>
              </a:rPr>
              <a:t> RISCHIO  DI  COMPARSA  DI  DISFUNZIONE  ERETTILE</a:t>
            </a:r>
            <a:r>
              <a:rPr lang="it-IT" sz="2400">
                <a:solidFill>
                  <a:srgbClr val="FFFF00"/>
                </a:solidFill>
              </a:rPr>
              <a:t>  </a:t>
            </a:r>
          </a:p>
          <a:p>
            <a:pPr eaLnBrk="0" hangingPunct="0">
              <a:spcBef>
                <a:spcPct val="50000"/>
              </a:spcBef>
            </a:pPr>
            <a:r>
              <a:rPr lang="it-IT" sz="2400">
                <a:solidFill>
                  <a:srgbClr val="FFFF00"/>
                </a:solidFill>
              </a:rPr>
              <a:t>                                          ( IMPOTENZA )</a:t>
            </a:r>
          </a:p>
        </p:txBody>
      </p:sp>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78" name="Picture 2"/>
          <p:cNvPicPr>
            <a:picLocks noChangeAspect="1" noChangeArrowheads="1"/>
          </p:cNvPicPr>
          <p:nvPr/>
        </p:nvPicPr>
        <p:blipFill>
          <a:blip r:embed="rId2" cstate="print"/>
          <a:srcRect/>
          <a:stretch>
            <a:fillRect/>
          </a:stretch>
        </p:blipFill>
        <p:spPr bwMode="auto">
          <a:xfrm>
            <a:off x="1714500" y="571500"/>
            <a:ext cx="5715000" cy="5715000"/>
          </a:xfrm>
          <a:prstGeom prst="rect">
            <a:avLst/>
          </a:prstGeom>
          <a:noFill/>
          <a:ln w="9525">
            <a:noFill/>
            <a:miter lim="800000"/>
            <a:headEnd/>
            <a:tailEnd/>
          </a:ln>
          <a:effectLst/>
        </p:spPr>
      </p:pic>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2" name="Picture 6" descr="C:\Users\Utente\Desktop\Dati recuperati\Desktop\THE BEST DIAPO\DIAPO MEDICHE\FUMO DANNI IMPOTENZA.jpg"/>
          <p:cNvPicPr>
            <a:picLocks noChangeAspect="1" noChangeArrowheads="1"/>
          </p:cNvPicPr>
          <p:nvPr/>
        </p:nvPicPr>
        <p:blipFill>
          <a:blip r:embed="rId2" cstate="print"/>
          <a:srcRect/>
          <a:stretch>
            <a:fillRect/>
          </a:stretch>
        </p:blipFill>
        <p:spPr bwMode="auto">
          <a:xfrm>
            <a:off x="395536" y="332656"/>
            <a:ext cx="3810000" cy="3810000"/>
          </a:xfrm>
          <a:prstGeom prst="rect">
            <a:avLst/>
          </a:prstGeom>
          <a:noFill/>
        </p:spPr>
      </p:pic>
      <p:pic>
        <p:nvPicPr>
          <p:cNvPr id="10" name="Picture 3" descr="C:\Users\Utente\Desktop\Dati recuperati\Desktop\THE BEST DIAPO\DIAPO MEDICHE\FUMO IMPOTENZA.jpg"/>
          <p:cNvPicPr>
            <a:picLocks noChangeAspect="1" noChangeArrowheads="1"/>
          </p:cNvPicPr>
          <p:nvPr/>
        </p:nvPicPr>
        <p:blipFill>
          <a:blip r:embed="rId3" cstate="print"/>
          <a:srcRect/>
          <a:stretch>
            <a:fillRect/>
          </a:stretch>
        </p:blipFill>
        <p:spPr bwMode="auto">
          <a:xfrm>
            <a:off x="4860032" y="3068706"/>
            <a:ext cx="3816424" cy="2862318"/>
          </a:xfrm>
          <a:prstGeom prst="rect">
            <a:avLst/>
          </a:prstGeom>
          <a:noFill/>
        </p:spPr>
      </p:pic>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5346" name="Picture 2" descr="Immagine correlata"/>
          <p:cNvPicPr>
            <a:picLocks noChangeAspect="1" noChangeArrowheads="1"/>
          </p:cNvPicPr>
          <p:nvPr/>
        </p:nvPicPr>
        <p:blipFill>
          <a:blip r:embed="rId2" cstate="print"/>
          <a:srcRect/>
          <a:stretch>
            <a:fillRect/>
          </a:stretch>
        </p:blipFill>
        <p:spPr bwMode="auto">
          <a:xfrm>
            <a:off x="1187624" y="1052736"/>
            <a:ext cx="6768752" cy="5076564"/>
          </a:xfrm>
          <a:prstGeom prst="rect">
            <a:avLst/>
          </a:prstGeom>
          <a:noFill/>
        </p:spPr>
      </p:pic>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Text Box 2"/>
          <p:cNvSpPr txBox="1">
            <a:spLocks noChangeArrowheads="1"/>
          </p:cNvSpPr>
          <p:nvPr/>
        </p:nvSpPr>
        <p:spPr bwMode="auto">
          <a:xfrm>
            <a:off x="0" y="228600"/>
            <a:ext cx="9144000" cy="6093976"/>
          </a:xfrm>
          <a:prstGeom prst="rect">
            <a:avLst/>
          </a:prstGeom>
          <a:noFill/>
          <a:ln w="9525">
            <a:noFill/>
            <a:miter lim="800000"/>
            <a:headEnd/>
            <a:tailEnd/>
          </a:ln>
          <a:effectLst/>
        </p:spPr>
        <p:txBody>
          <a:bodyPr>
            <a:spAutoFit/>
          </a:bodyPr>
          <a:lstStyle/>
          <a:p>
            <a:pPr eaLnBrk="0" hangingPunct="0">
              <a:spcBef>
                <a:spcPct val="50000"/>
              </a:spcBef>
            </a:pPr>
            <a:r>
              <a:rPr lang="it-IT" sz="2800" b="1" dirty="0" smtClean="0">
                <a:solidFill>
                  <a:srgbClr val="FFFF00"/>
                </a:solidFill>
              </a:rPr>
              <a:t>   </a:t>
            </a:r>
            <a:r>
              <a:rPr lang="it-IT" sz="2800" dirty="0" smtClean="0">
                <a:solidFill>
                  <a:srgbClr val="FFFF00"/>
                </a:solidFill>
              </a:rPr>
              <a:t>VANTAGGI  </a:t>
            </a:r>
            <a:r>
              <a:rPr lang="it-IT" sz="2800" dirty="0">
                <a:solidFill>
                  <a:srgbClr val="FFFF00"/>
                </a:solidFill>
              </a:rPr>
              <a:t>DERIVANTI  </a:t>
            </a:r>
            <a:r>
              <a:rPr lang="it-IT" sz="2800" dirty="0" smtClean="0">
                <a:solidFill>
                  <a:srgbClr val="FFFF00"/>
                </a:solidFill>
              </a:rPr>
              <a:t>DALLO </a:t>
            </a:r>
            <a:r>
              <a:rPr lang="it-IT" sz="2800" dirty="0">
                <a:solidFill>
                  <a:srgbClr val="FFFF00"/>
                </a:solidFill>
              </a:rPr>
              <a:t>SMETTERE </a:t>
            </a:r>
            <a:r>
              <a:rPr lang="it-IT" sz="2800" dirty="0" smtClean="0">
                <a:solidFill>
                  <a:srgbClr val="FFFF00"/>
                </a:solidFill>
              </a:rPr>
              <a:t>DIFUMARE</a:t>
            </a:r>
            <a:endParaRPr lang="it-IT" sz="2800" dirty="0">
              <a:solidFill>
                <a:srgbClr val="FFFF00"/>
              </a:solidFill>
            </a:endParaRPr>
          </a:p>
          <a:p>
            <a:pPr eaLnBrk="0" hangingPunct="0">
              <a:spcBef>
                <a:spcPct val="50000"/>
              </a:spcBef>
            </a:pPr>
            <a:r>
              <a:rPr lang="it-IT" sz="2400" dirty="0">
                <a:solidFill>
                  <a:schemeClr val="bg1"/>
                </a:solidFill>
              </a:rPr>
              <a:t>AUMENTO  DELLA  DURATA  DELLA  VITA  E  MIGLIORE    QUALITA’ DELLA  STESSA (MIGLIORAMENTO </a:t>
            </a:r>
            <a:r>
              <a:rPr lang="it-IT" sz="2400" dirty="0" err="1">
                <a:solidFill>
                  <a:schemeClr val="bg1"/>
                </a:solidFill>
              </a:rPr>
              <a:t>DI</a:t>
            </a:r>
            <a:r>
              <a:rPr lang="it-IT" sz="2400" dirty="0">
                <a:solidFill>
                  <a:schemeClr val="bg1"/>
                </a:solidFill>
              </a:rPr>
              <a:t>  TUTTI  I  SENSI :  ODORATO,   GUSTO  </a:t>
            </a:r>
            <a:r>
              <a:rPr lang="it-IT" sz="2400" dirty="0" err="1">
                <a:solidFill>
                  <a:schemeClr val="bg1"/>
                </a:solidFill>
              </a:rPr>
              <a:t>ECC…</a:t>
            </a:r>
            <a:r>
              <a:rPr lang="it-IT" sz="2400" dirty="0">
                <a:solidFill>
                  <a:schemeClr val="bg1"/>
                </a:solidFill>
              </a:rPr>
              <a:t>) </a:t>
            </a:r>
          </a:p>
          <a:p>
            <a:pPr eaLnBrk="0" hangingPunct="0">
              <a:spcBef>
                <a:spcPct val="50000"/>
              </a:spcBef>
            </a:pPr>
            <a:r>
              <a:rPr lang="it-IT" sz="2400" dirty="0">
                <a:solidFill>
                  <a:schemeClr val="bg1"/>
                </a:solidFill>
              </a:rPr>
              <a:t>MAGGIORE  CAPACITA’  E  FUNZIONALITA’  RESPIRATORIA</a:t>
            </a:r>
          </a:p>
          <a:p>
            <a:pPr eaLnBrk="0" hangingPunct="0">
              <a:spcBef>
                <a:spcPct val="50000"/>
              </a:spcBef>
            </a:pPr>
            <a:r>
              <a:rPr lang="it-IT" sz="2400" dirty="0">
                <a:solidFill>
                  <a:schemeClr val="bg1"/>
                </a:solidFill>
              </a:rPr>
              <a:t>MAGGIORI  ENERGIE  E  MIGLIORE  RESA  SPORTIVA  </a:t>
            </a:r>
            <a:endParaRPr lang="it-IT" sz="2400" dirty="0" smtClean="0">
              <a:solidFill>
                <a:schemeClr val="bg1"/>
              </a:solidFill>
            </a:endParaRPr>
          </a:p>
          <a:p>
            <a:pPr eaLnBrk="0" hangingPunct="0">
              <a:spcBef>
                <a:spcPct val="50000"/>
              </a:spcBef>
            </a:pPr>
            <a:endParaRPr lang="it-IT" sz="2400" dirty="0">
              <a:solidFill>
                <a:schemeClr val="bg1"/>
              </a:solidFill>
            </a:endParaRPr>
          </a:p>
          <a:p>
            <a:pPr eaLnBrk="0" hangingPunct="0">
              <a:spcBef>
                <a:spcPct val="50000"/>
              </a:spcBef>
            </a:pPr>
            <a:r>
              <a:rPr lang="it-IT" sz="2400" dirty="0">
                <a:solidFill>
                  <a:srgbClr val="FF3300"/>
                </a:solidFill>
              </a:rPr>
              <a:t>E  </a:t>
            </a:r>
            <a:r>
              <a:rPr lang="it-IT" sz="2400" dirty="0" err="1">
                <a:solidFill>
                  <a:srgbClr val="FF3300"/>
                </a:solidFill>
              </a:rPr>
              <a:t>INOLTRE…</a:t>
            </a:r>
            <a:endParaRPr lang="it-IT" sz="2400" dirty="0">
              <a:solidFill>
                <a:srgbClr val="FF3300"/>
              </a:solidFill>
            </a:endParaRPr>
          </a:p>
          <a:p>
            <a:pPr eaLnBrk="0" hangingPunct="0">
              <a:spcBef>
                <a:spcPct val="50000"/>
              </a:spcBef>
            </a:pPr>
            <a:r>
              <a:rPr lang="it-IT" sz="2800" dirty="0">
                <a:solidFill>
                  <a:srgbClr val="FFFF00"/>
                </a:solidFill>
              </a:rPr>
              <a:t>USCITA  DALLA  TOSSICODIPENDENZA  CON  IL  RECUPERO  COMPLETO  </a:t>
            </a:r>
            <a:r>
              <a:rPr lang="it-IT" sz="2800" dirty="0" err="1">
                <a:solidFill>
                  <a:srgbClr val="FFFF00"/>
                </a:solidFill>
              </a:rPr>
              <a:t>DI</a:t>
            </a:r>
            <a:r>
              <a:rPr lang="it-IT" sz="2800" dirty="0">
                <a:solidFill>
                  <a:srgbClr val="FFFF00"/>
                </a:solidFill>
              </a:rPr>
              <a:t>  SE’, POTENZIAMENTO DELL</a:t>
            </a:r>
            <a:r>
              <a:rPr lang="it-IT" sz="2800" dirty="0" smtClean="0">
                <a:solidFill>
                  <a:srgbClr val="FFFF00"/>
                </a:solidFill>
              </a:rPr>
              <a:t>’ AUTOSTIMA  </a:t>
            </a:r>
            <a:r>
              <a:rPr lang="it-IT" sz="2800" dirty="0">
                <a:solidFill>
                  <a:srgbClr val="FFFF00"/>
                </a:solidFill>
              </a:rPr>
              <a:t>E  RIACQUISTO  DELLA  LIBERTA’</a:t>
            </a:r>
          </a:p>
          <a:p>
            <a:pPr eaLnBrk="0" hangingPunct="0">
              <a:spcBef>
                <a:spcPct val="50000"/>
              </a:spcBef>
            </a:pPr>
            <a:endParaRPr lang="it-IT" sz="2400" b="1" dirty="0">
              <a:solidFill>
                <a:schemeClr val="bg1"/>
              </a:solidFill>
            </a:endParaRPr>
          </a:p>
        </p:txBody>
      </p:sp>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2306"/>
                                        </p:tgtEl>
                                        <p:attrNameLst>
                                          <p:attrName>style.visibility</p:attrName>
                                        </p:attrNameLst>
                                      </p:cBhvr>
                                      <p:to>
                                        <p:strVal val="visible"/>
                                      </p:to>
                                    </p:set>
                                    <p:animEffect transition="in" filter="dissolve">
                                      <p:cBhvr>
                                        <p:cTn id="7" dur="500"/>
                                        <p:tgtEl>
                                          <p:spTgt spid="48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6"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ChangeArrowheads="1"/>
          </p:cNvSpPr>
          <p:nvPr/>
        </p:nvSpPr>
        <p:spPr bwMode="auto">
          <a:xfrm>
            <a:off x="0" y="3017838"/>
            <a:ext cx="9144000" cy="0"/>
          </a:xfrm>
          <a:prstGeom prst="rect">
            <a:avLst/>
          </a:prstGeom>
          <a:noFill/>
          <a:ln w="9525">
            <a:noFill/>
            <a:miter lim="800000"/>
            <a:headEnd/>
            <a:tailEnd/>
          </a:ln>
          <a:effectLst/>
        </p:spPr>
        <p:txBody>
          <a:bodyPr>
            <a:spAutoFit/>
          </a:bodyPr>
          <a:lstStyle/>
          <a:p>
            <a:endParaRPr lang="it-IT"/>
          </a:p>
        </p:txBody>
      </p:sp>
      <p:sp>
        <p:nvSpPr>
          <p:cNvPr id="484355" name="Rectangle 3"/>
          <p:cNvSpPr>
            <a:spLocks noChangeArrowheads="1"/>
          </p:cNvSpPr>
          <p:nvPr/>
        </p:nvSpPr>
        <p:spPr bwMode="auto">
          <a:xfrm>
            <a:off x="1219200" y="4038600"/>
            <a:ext cx="6934200" cy="946150"/>
          </a:xfrm>
          <a:prstGeom prst="rect">
            <a:avLst/>
          </a:prstGeom>
          <a:noFill/>
          <a:ln w="9525">
            <a:noFill/>
            <a:miter lim="800000"/>
            <a:headEnd/>
            <a:tailEnd/>
          </a:ln>
          <a:effectLst/>
        </p:spPr>
        <p:txBody>
          <a:bodyPr>
            <a:spAutoFit/>
          </a:bodyPr>
          <a:lstStyle/>
          <a:p>
            <a:r>
              <a:rPr lang="it-IT" sz="2800" b="1">
                <a:solidFill>
                  <a:srgbClr val="FFFF00"/>
                </a:solidFill>
                <a:latin typeface="Trebuchet MS" pitchFamily="34" charset="0"/>
              </a:rPr>
              <a:t>  (e ci guadagna in salute, in autostima e</a:t>
            </a:r>
          </a:p>
          <a:p>
            <a:r>
              <a:rPr lang="it-IT" sz="2800" b="1">
                <a:solidFill>
                  <a:srgbClr val="FFFF00"/>
                </a:solidFill>
                <a:latin typeface="Trebuchet MS" pitchFamily="34" charset="0"/>
              </a:rPr>
              <a:t>              anche  economicamente…!)</a:t>
            </a:r>
          </a:p>
        </p:txBody>
      </p:sp>
      <p:sp>
        <p:nvSpPr>
          <p:cNvPr id="484356" name="Rectangle 4"/>
          <p:cNvSpPr>
            <a:spLocks noChangeArrowheads="1"/>
          </p:cNvSpPr>
          <p:nvPr/>
        </p:nvSpPr>
        <p:spPr bwMode="auto">
          <a:xfrm>
            <a:off x="806450" y="1600200"/>
            <a:ext cx="7529513" cy="1311275"/>
          </a:xfrm>
          <a:prstGeom prst="rect">
            <a:avLst/>
          </a:prstGeom>
          <a:noFill/>
          <a:ln w="9525">
            <a:noFill/>
            <a:miter lim="800000"/>
            <a:headEnd/>
            <a:tailEnd/>
          </a:ln>
          <a:effectLst/>
        </p:spPr>
        <p:txBody>
          <a:bodyPr>
            <a:spAutoFit/>
          </a:bodyPr>
          <a:lstStyle/>
          <a:p>
            <a:r>
              <a:rPr lang="it-IT" sz="3600" b="1">
                <a:solidFill>
                  <a:srgbClr val="FF3300"/>
                </a:solidFill>
                <a:latin typeface="Trebuchet MS" pitchFamily="34" charset="0"/>
              </a:rPr>
              <a:t>      </a:t>
            </a:r>
            <a:r>
              <a:rPr lang="it-IT" sz="4000" b="1">
                <a:solidFill>
                  <a:srgbClr val="FF3300"/>
                </a:solidFill>
                <a:latin typeface="Trebuchet MS" pitchFamily="34" charset="0"/>
              </a:rPr>
              <a:t>chi smette di fumare è un             </a:t>
            </a:r>
          </a:p>
          <a:p>
            <a:r>
              <a:rPr lang="it-IT" sz="4000" b="1">
                <a:solidFill>
                  <a:srgbClr val="FF3300"/>
                </a:solidFill>
                <a:latin typeface="Trebuchet MS" pitchFamily="34" charset="0"/>
              </a:rPr>
              <a:t>                   vincente ! !</a:t>
            </a:r>
          </a:p>
        </p:txBody>
      </p:sp>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nudo,  uomo,  &#10;legato,  su,  &#10;pungente,  filo, &#10; detenere,  sigaretta. &#10;fotosearch - cerca &#10;foto, illustrazioni, &#10;immagini e foto &#10;clipart"/>
          <p:cNvPicPr>
            <a:picLocks noChangeAspect="1" noChangeArrowheads="1"/>
          </p:cNvPicPr>
          <p:nvPr/>
        </p:nvPicPr>
        <p:blipFill>
          <a:blip r:embed="rId2" cstate="print"/>
          <a:srcRect/>
          <a:stretch>
            <a:fillRect/>
          </a:stretch>
        </p:blipFill>
        <p:spPr bwMode="auto">
          <a:xfrm>
            <a:off x="2514600" y="609600"/>
            <a:ext cx="4027488" cy="5140325"/>
          </a:xfrm>
          <a:prstGeom prst="rect">
            <a:avLst/>
          </a:prstGeom>
          <a:noFill/>
        </p:spPr>
      </p:pic>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1212850" y="1674813"/>
            <a:ext cx="9144000" cy="0"/>
          </a:xfrm>
          <a:prstGeom prst="rect">
            <a:avLst/>
          </a:prstGeom>
          <a:noFill/>
          <a:ln w="9525">
            <a:noFill/>
            <a:miter lim="800000"/>
            <a:headEnd/>
            <a:tailEnd/>
          </a:ln>
          <a:effectLst/>
        </p:spPr>
        <p:txBody>
          <a:bodyPr>
            <a:spAutoFit/>
          </a:bodyPr>
          <a:lstStyle/>
          <a:p>
            <a:endParaRPr lang="it-IT"/>
          </a:p>
        </p:txBody>
      </p:sp>
      <p:pic>
        <p:nvPicPr>
          <p:cNvPr id="142340" name="Picture 4" descr="http://kidslink.bo.cnr.it/besta/fumo/auto.gif"/>
          <p:cNvPicPr>
            <a:picLocks noChangeAspect="1" noChangeArrowheads="1"/>
          </p:cNvPicPr>
          <p:nvPr/>
        </p:nvPicPr>
        <p:blipFill>
          <a:blip r:embed="rId2" cstate="print"/>
          <a:srcRect/>
          <a:stretch>
            <a:fillRect/>
          </a:stretch>
        </p:blipFill>
        <p:spPr bwMode="auto">
          <a:xfrm>
            <a:off x="2522538" y="1089025"/>
            <a:ext cx="4098925" cy="4679950"/>
          </a:xfrm>
          <a:prstGeom prst="rect">
            <a:avLst/>
          </a:prstGeom>
          <a:noFill/>
        </p:spPr>
      </p:pic>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81013" y="1897063"/>
            <a:ext cx="9144001" cy="0"/>
          </a:xfrm>
          <a:prstGeom prst="rect">
            <a:avLst/>
          </a:prstGeom>
          <a:noFill/>
          <a:ln w="9525">
            <a:noFill/>
            <a:miter lim="800000"/>
            <a:headEnd/>
            <a:tailEnd/>
          </a:ln>
          <a:effectLst/>
        </p:spPr>
        <p:txBody>
          <a:bodyPr>
            <a:spAutoFit/>
          </a:bodyPr>
          <a:lstStyle/>
          <a:p>
            <a:endParaRPr lang="it-IT"/>
          </a:p>
        </p:txBody>
      </p:sp>
      <p:pic>
        <p:nvPicPr>
          <p:cNvPr id="143364" name="Picture 4" descr="http://kidslink.bo.cnr.it/besta/fumo/fumoper.gif"/>
          <p:cNvPicPr>
            <a:picLocks noChangeAspect="1" noChangeArrowheads="1"/>
          </p:cNvPicPr>
          <p:nvPr/>
        </p:nvPicPr>
        <p:blipFill>
          <a:blip r:embed="rId2" cstate="print"/>
          <a:srcRect/>
          <a:stretch>
            <a:fillRect/>
          </a:stretch>
        </p:blipFill>
        <p:spPr bwMode="auto">
          <a:xfrm>
            <a:off x="2481263" y="1200150"/>
            <a:ext cx="4181475" cy="4456113"/>
          </a:xfrm>
          <a:prstGeom prst="rect">
            <a:avLst/>
          </a:prstGeom>
          <a:noFill/>
        </p:spPr>
      </p:pic>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1044575" y="2079625"/>
            <a:ext cx="9144000" cy="0"/>
          </a:xfrm>
          <a:prstGeom prst="rect">
            <a:avLst/>
          </a:prstGeom>
          <a:noFill/>
          <a:ln w="9525">
            <a:noFill/>
            <a:miter lim="800000"/>
            <a:headEnd/>
            <a:tailEnd/>
          </a:ln>
          <a:effectLst/>
        </p:spPr>
        <p:txBody>
          <a:bodyPr>
            <a:spAutoFit/>
          </a:bodyPr>
          <a:lstStyle/>
          <a:p>
            <a:endParaRPr lang="it-IT"/>
          </a:p>
        </p:txBody>
      </p:sp>
      <p:pic>
        <p:nvPicPr>
          <p:cNvPr id="144388" name="Picture 4" descr="http://kidslink.bo.cnr.it/besta/fumo/fugino.gif"/>
          <p:cNvPicPr>
            <a:picLocks noChangeAspect="1" noChangeArrowheads="1"/>
          </p:cNvPicPr>
          <p:nvPr/>
        </p:nvPicPr>
        <p:blipFill>
          <a:blip r:embed="rId2" cstate="print"/>
          <a:srcRect/>
          <a:stretch>
            <a:fillRect/>
          </a:stretch>
        </p:blipFill>
        <p:spPr bwMode="auto">
          <a:xfrm>
            <a:off x="2144713" y="1473200"/>
            <a:ext cx="4854575" cy="3911600"/>
          </a:xfrm>
          <a:prstGeom prst="rect">
            <a:avLst/>
          </a:prstGeom>
          <a:noFill/>
        </p:spPr>
      </p:pic>
      <p:sp>
        <p:nvSpPr>
          <p:cNvPr id="4"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ChangeArrowheads="1"/>
          </p:cNvSpPr>
          <p:nvPr/>
        </p:nvSpPr>
        <p:spPr bwMode="auto">
          <a:xfrm>
            <a:off x="1475656" y="620688"/>
            <a:ext cx="6248400" cy="4893647"/>
          </a:xfrm>
          <a:prstGeom prst="rect">
            <a:avLst/>
          </a:prstGeom>
          <a:noFill/>
          <a:ln w="9525">
            <a:noFill/>
            <a:miter lim="800000"/>
            <a:headEnd/>
            <a:tailEnd/>
          </a:ln>
          <a:effectLst/>
        </p:spPr>
        <p:txBody>
          <a:bodyPr>
            <a:spAutoFit/>
          </a:bodyPr>
          <a:lstStyle/>
          <a:p>
            <a:pPr>
              <a:spcBef>
                <a:spcPct val="50000"/>
              </a:spcBef>
            </a:pPr>
            <a:r>
              <a:rPr lang="it-IT" sz="2400" dirty="0">
                <a:solidFill>
                  <a:srgbClr val="FFFF00"/>
                </a:solidFill>
                <a:latin typeface="Tahoma" pitchFamily="34" charset="0"/>
              </a:rPr>
              <a:t>Il business del tabacco muove milioni di euro, parte dal tabaccaio </a:t>
            </a:r>
            <a:r>
              <a:rPr lang="it-IT" sz="2400" dirty="0" smtClean="0">
                <a:solidFill>
                  <a:srgbClr val="FFFF00"/>
                </a:solidFill>
                <a:latin typeface="Tahoma" pitchFamily="34" charset="0"/>
              </a:rPr>
              <a:t>del </a:t>
            </a:r>
            <a:r>
              <a:rPr lang="it-IT" sz="2400" dirty="0">
                <a:solidFill>
                  <a:srgbClr val="FFFF00"/>
                </a:solidFill>
                <a:latin typeface="Tahoma" pitchFamily="34" charset="0"/>
              </a:rPr>
              <a:t>quartiere e arriva fino in Cina, il grande mercato del futuro. Ma c’è un problema: un fumatore di  sigarette su due finisce per morire precocemente proprio per i danni da fumo. Per continuare il business occorre sostituirlo con un nuovo compratore. I nuovi si pescano fra i </a:t>
            </a:r>
            <a:r>
              <a:rPr lang="it-IT" sz="2400" dirty="0" smtClean="0">
                <a:solidFill>
                  <a:srgbClr val="FFFF00"/>
                </a:solidFill>
                <a:latin typeface="Tahoma" pitchFamily="34" charset="0"/>
              </a:rPr>
              <a:t>ragazzi, </a:t>
            </a:r>
            <a:r>
              <a:rPr lang="it-IT" sz="2400" dirty="0">
                <a:solidFill>
                  <a:srgbClr val="FFFF00"/>
                </a:solidFill>
                <a:latin typeface="Tahoma" pitchFamily="34" charset="0"/>
              </a:rPr>
              <a:t>la maggior parte dei fumatori inizia tra gli 11 e i 15 anni. E allora inceppiamo il </a:t>
            </a:r>
            <a:r>
              <a:rPr lang="it-IT" sz="2400" dirty="0" smtClean="0">
                <a:solidFill>
                  <a:srgbClr val="FFFF00"/>
                </a:solidFill>
                <a:latin typeface="Tahoma" pitchFamily="34" charset="0"/>
              </a:rPr>
              <a:t>meccanismo. </a:t>
            </a:r>
            <a:r>
              <a:rPr lang="it-IT" sz="2400" dirty="0">
                <a:solidFill>
                  <a:srgbClr val="FFFF00"/>
                </a:solidFill>
                <a:latin typeface="Tahoma" pitchFamily="34" charset="0"/>
              </a:rPr>
              <a:t>Diciamo “no!” al fumo con forza e convinzione e aiutiamo i più giovani a farlo senza timidezze.</a:t>
            </a:r>
          </a:p>
        </p:txBody>
      </p:sp>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ChangeArrowheads="1"/>
          </p:cNvSpPr>
          <p:nvPr/>
        </p:nvSpPr>
        <p:spPr bwMode="auto">
          <a:xfrm>
            <a:off x="1600200" y="604838"/>
            <a:ext cx="5943600" cy="5586145"/>
          </a:xfrm>
          <a:prstGeom prst="rect">
            <a:avLst/>
          </a:prstGeom>
          <a:noFill/>
          <a:ln w="9525">
            <a:noFill/>
            <a:miter lim="800000"/>
            <a:headEnd/>
            <a:tailEnd/>
          </a:ln>
          <a:effectLst/>
        </p:spPr>
        <p:txBody>
          <a:bodyPr>
            <a:spAutoFit/>
          </a:bodyPr>
          <a:lstStyle/>
          <a:p>
            <a:pPr>
              <a:spcBef>
                <a:spcPct val="50000"/>
              </a:spcBef>
            </a:pPr>
            <a:r>
              <a:rPr lang="it-IT" sz="2400" dirty="0">
                <a:solidFill>
                  <a:srgbClr val="FFFF00"/>
                </a:solidFill>
                <a:latin typeface="Tahoma" pitchFamily="34" charset="0"/>
              </a:rPr>
              <a:t>I danni da fumo sono un po' come un elastico: si tira, si tira nel corso degli anni perché non ci si rende conto del male che ci stiamo facendo. Poi un giorno, improvvisamente, l'elastico si può spezzare, ed è un dramma, per noi e per chi ci vuol bene. Un infarto, un tumore, la necessità della bombola dell'ossigeno per un enfisema: tutta la nostra vita ne resta condizionata nella sua qualità, se non nella sua durata, e tutto per colpa di una "scelta" fatta tanti anni prima, forse per noia, per emulazione o per gioco</a:t>
            </a:r>
            <a:r>
              <a:rPr lang="it-IT" sz="2400" dirty="0">
                <a:solidFill>
                  <a:srgbClr val="FFFF00"/>
                </a:solidFill>
                <a:latin typeface="Verdana" pitchFamily="34" charset="0"/>
              </a:rPr>
              <a:t>.</a:t>
            </a:r>
            <a:br>
              <a:rPr lang="it-IT" sz="2400" dirty="0">
                <a:solidFill>
                  <a:srgbClr val="FFFF00"/>
                </a:solidFill>
                <a:latin typeface="Verdana" pitchFamily="34" charset="0"/>
              </a:rPr>
            </a:br>
            <a:endParaRPr lang="it-IT" sz="2400" dirty="0">
              <a:solidFill>
                <a:srgbClr val="FFFF00"/>
              </a:solidFill>
              <a:latin typeface="Verdana" pitchFamily="34" charset="0"/>
            </a:endParaRPr>
          </a:p>
          <a:p>
            <a:pPr eaLnBrk="0" hangingPunct="0">
              <a:spcBef>
                <a:spcPct val="50000"/>
              </a:spcBef>
            </a:pPr>
            <a:endParaRPr lang="it-IT" sz="1400" dirty="0"/>
          </a:p>
        </p:txBody>
      </p:sp>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Text Box 2"/>
          <p:cNvSpPr txBox="1">
            <a:spLocks noChangeArrowheads="1"/>
          </p:cNvSpPr>
          <p:nvPr/>
        </p:nvSpPr>
        <p:spPr bwMode="auto">
          <a:xfrm>
            <a:off x="914400" y="1143152"/>
            <a:ext cx="7315200" cy="374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50000"/>
              </a:spcBef>
              <a:spcAft>
                <a:spcPct val="0"/>
              </a:spcAft>
            </a:pPr>
            <a:r>
              <a:rPr lang="it-IT" sz="3200">
                <a:solidFill>
                  <a:srgbClr val="FFFFFF"/>
                </a:solidFill>
              </a:rPr>
              <a:t>   Dobbiamo favorire la diffusione di una</a:t>
            </a:r>
          </a:p>
          <a:p>
            <a:pPr eaLnBrk="1" fontAlgn="base" hangingPunct="1">
              <a:spcBef>
                <a:spcPct val="50000"/>
              </a:spcBef>
              <a:spcAft>
                <a:spcPct val="0"/>
              </a:spcAft>
            </a:pPr>
            <a:r>
              <a:rPr lang="it-IT" sz="3200" b="1" i="1">
                <a:solidFill>
                  <a:srgbClr val="FFFF00"/>
                </a:solidFill>
              </a:rPr>
              <a:t>            “Cultura del Benessere”</a:t>
            </a:r>
          </a:p>
          <a:p>
            <a:pPr eaLnBrk="1" fontAlgn="base" hangingPunct="1">
              <a:spcBef>
                <a:spcPct val="50000"/>
              </a:spcBef>
              <a:spcAft>
                <a:spcPct val="0"/>
              </a:spcAft>
            </a:pPr>
            <a:r>
              <a:rPr lang="it-IT" sz="3200">
                <a:solidFill>
                  <a:srgbClr val="FFFFFF"/>
                </a:solidFill>
              </a:rPr>
              <a:t>in grado di indirizzare la popolazione verso   comportamenti e stili di vita consapevoli,  		corretti ed equilibrati </a:t>
            </a:r>
          </a:p>
          <a:p>
            <a:pPr eaLnBrk="1" fontAlgn="base" hangingPunct="1">
              <a:spcBef>
                <a:spcPct val="50000"/>
              </a:spcBef>
              <a:spcAft>
                <a:spcPct val="0"/>
              </a:spcAft>
            </a:pPr>
            <a:endParaRPr lang="it-IT" sz="3200">
              <a:solidFill>
                <a:srgbClr val="FFFFFF"/>
              </a:solidFill>
            </a:endParaRPr>
          </a:p>
        </p:txBody>
      </p:sp>
      <p:sp>
        <p:nvSpPr>
          <p:cNvPr id="3"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4651153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olo 4"/>
          <p:cNvSpPr>
            <a:spLocks noGrp="1"/>
          </p:cNvSpPr>
          <p:nvPr>
            <p:ph type="title"/>
          </p:nvPr>
        </p:nvSpPr>
        <p:spPr>
          <a:xfrm>
            <a:off x="720731" y="981075"/>
            <a:ext cx="7702550" cy="4114800"/>
          </a:xfrm>
        </p:spPr>
        <p:txBody>
          <a:bodyPr/>
          <a:lstStyle/>
          <a:p>
            <a:r>
              <a:rPr lang="it-IT" sz="3200" i="1" dirty="0" smtClean="0">
                <a:solidFill>
                  <a:srgbClr val="FFFF00"/>
                </a:solidFill>
              </a:rPr>
              <a:t>Non è tempo, ormai, che ognuno di noi si assuma la responsabilità del proprio benessere, acquisendo finalmente la consapevolezza che la causa di molti mali non è da ricercarsi fra le stelle, ma qui vicino a noi e spesso dentro di noi?</a:t>
            </a:r>
          </a:p>
        </p:txBody>
      </p:sp>
      <p:sp>
        <p:nvSpPr>
          <p:cNvPr id="205828" name="CasellaDiTesto 5"/>
          <p:cNvSpPr txBox="1">
            <a:spLocks noChangeArrowheads="1"/>
          </p:cNvSpPr>
          <p:nvPr/>
        </p:nvSpPr>
        <p:spPr bwMode="auto">
          <a:xfrm>
            <a:off x="6227763" y="6181725"/>
            <a:ext cx="23050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0"/>
              </a:spcBef>
              <a:spcAft>
                <a:spcPct val="0"/>
              </a:spcAft>
            </a:pPr>
            <a:endParaRPr lang="it-IT" sz="1800">
              <a:solidFill>
                <a:srgbClr val="FFFFFF"/>
              </a:solidFill>
            </a:endParaRPr>
          </a:p>
        </p:txBody>
      </p:sp>
      <p:sp>
        <p:nvSpPr>
          <p:cNvPr id="205829" name="CasellaDiTesto 6"/>
          <p:cNvSpPr txBox="1">
            <a:spLocks noChangeArrowheads="1"/>
          </p:cNvSpPr>
          <p:nvPr/>
        </p:nvSpPr>
        <p:spPr bwMode="auto">
          <a:xfrm>
            <a:off x="5957888" y="5300663"/>
            <a:ext cx="2590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fontAlgn="base" hangingPunct="1">
              <a:spcBef>
                <a:spcPct val="0"/>
              </a:spcBef>
              <a:spcAft>
                <a:spcPct val="0"/>
              </a:spcAft>
            </a:pPr>
            <a:r>
              <a:rPr lang="it-IT" sz="2000">
                <a:solidFill>
                  <a:srgbClr val="FFFFFF"/>
                </a:solidFill>
              </a:rPr>
              <a:t>A. Tripodina</a:t>
            </a:r>
          </a:p>
        </p:txBody>
      </p:sp>
      <p:sp>
        <p:nvSpPr>
          <p:cNvPr id="5" name="Segnaposto piè di pagina 3"/>
          <p:cNvSpPr txBox="1">
            <a:spLocks/>
          </p:cNvSpPr>
          <p:nvPr/>
        </p:nvSpPr>
        <p:spPr>
          <a:xfrm>
            <a:off x="-396552"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schemeClr val="tx1"/>
                </a:solidFill>
                <a:effectLst/>
                <a:uLnTx/>
                <a:uFillTx/>
                <a:latin typeface="+mn-lt"/>
                <a:ea typeface="+mn-ea"/>
                <a:cs typeface="+mn-cs"/>
              </a:rPr>
              <a:t>Dott: G. Baglioni</a:t>
            </a:r>
            <a:endParaRPr kumimoji="0" lang="it-IT"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961144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3272</Words>
  <Application>Microsoft Office PowerPoint</Application>
  <PresentationFormat>Presentazione su schermo (4:3)</PresentationFormat>
  <Paragraphs>612</Paragraphs>
  <Slides>105</Slides>
  <Notes>4</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105</vt:i4>
      </vt:variant>
    </vt:vector>
  </HeadingPairs>
  <TitlesOfParts>
    <vt:vector size="107" baseType="lpstr">
      <vt:lpstr>Tema di Office</vt:lpstr>
      <vt:lpstr>Diapositiva</vt:lpstr>
      <vt:lpstr>Donazione Responsabile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L’adozione di stili di vita non corretti rappresenta oggi una vera e propria  emergenza sanitaria</vt:lpstr>
      <vt:lpstr>L’età media della popolazione va aumentando, con la conseguente dilatazione della spesa sanitaria che nessuna società, anche ricca, può permettersi. E’ necessario (e urgente) attivare un intelligente piano di prevenzione, specie primaria, mediante la promozione di una cultura della salute. </vt:lpstr>
      <vt:lpstr>Diapositiva 26</vt:lpstr>
      <vt:lpstr>Diapositiva 27</vt:lpstr>
      <vt:lpstr>Diapositiva 28</vt:lpstr>
      <vt:lpstr>Diapositiva 29</vt:lpstr>
      <vt:lpstr>Diapositiva 30</vt:lpstr>
      <vt:lpstr>Diapositiva 31</vt:lpstr>
      <vt:lpstr>Definizione di Prevenzione</vt:lpstr>
      <vt:lpstr>Fattori di rischio</vt:lpstr>
      <vt:lpstr>Diapositiva 34</vt:lpstr>
      <vt:lpstr>Diapositiva 35</vt:lpstr>
      <vt:lpstr>Diapositiva 36</vt:lpstr>
      <vt:lpstr>Diapositiva 37</vt:lpstr>
      <vt:lpstr>Diapositiva 38</vt:lpstr>
      <vt:lpstr>Diapositiva 39</vt:lpstr>
      <vt:lpstr>Fattori di Rischio Emergenti</vt:lpstr>
      <vt:lpstr>…Ultimi  arrivi…</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Se non trovate il tempo  per badare alla vostra salute  lo troverete per la vostra malattia …</vt:lpstr>
      <vt:lpstr>Diapositiva 56</vt:lpstr>
      <vt:lpstr>Diapositiva 57</vt:lpstr>
      <vt:lpstr>Diapositiva 58</vt:lpstr>
      <vt:lpstr>Diapositiva 59</vt:lpstr>
      <vt:lpstr>Diapositiva 60</vt:lpstr>
      <vt:lpstr>Diapositiva 61</vt:lpstr>
      <vt:lpstr>La prevenzione</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La prevenzione … in sintesi</vt:lpstr>
      <vt:lpstr>Diapositiva 74</vt:lpstr>
      <vt:lpstr>Diapositiva 75</vt:lpstr>
      <vt:lpstr>Ipertensione arteriosa</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Non è tempo, ormai, che ognuno di noi si assuma la responsabilità del proprio benessere, acquisendo finalmente la consapevolezza che la causa di molti mali non è da ricercarsi fra le stelle, ma qui vicino a noi e spesso dentro di noi?</vt:lpstr>
      <vt:lpstr>Diapositiva 100</vt:lpstr>
      <vt:lpstr> Ricordiamoci sempre che….</vt:lpstr>
      <vt:lpstr>Diapositiva 102</vt:lpstr>
      <vt:lpstr>Diapositiva 103</vt:lpstr>
      <vt:lpstr>Diapositiva 104</vt:lpstr>
      <vt:lpstr>Diapositiva 105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 Windows</dc:creator>
  <cp:lastModifiedBy>Utente Windows</cp:lastModifiedBy>
  <cp:revision>39</cp:revision>
  <dcterms:created xsi:type="dcterms:W3CDTF">2018-11-15T13:01:48Z</dcterms:created>
  <dcterms:modified xsi:type="dcterms:W3CDTF">2018-12-04T17:24:30Z</dcterms:modified>
</cp:coreProperties>
</file>