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0" r:id="rId2"/>
    <p:sldMasterId id="2147483795" r:id="rId3"/>
    <p:sldMasterId id="2147483807" r:id="rId4"/>
  </p:sldMasterIdLst>
  <p:notesMasterIdLst>
    <p:notesMasterId r:id="rId121"/>
  </p:notesMasterIdLst>
  <p:sldIdLst>
    <p:sldId id="256" r:id="rId5"/>
    <p:sldId id="325" r:id="rId6"/>
    <p:sldId id="476" r:id="rId7"/>
    <p:sldId id="480" r:id="rId8"/>
    <p:sldId id="475" r:id="rId9"/>
    <p:sldId id="262" r:id="rId10"/>
    <p:sldId id="324" r:id="rId11"/>
    <p:sldId id="371" r:id="rId12"/>
    <p:sldId id="344" r:id="rId13"/>
    <p:sldId id="481" r:id="rId14"/>
    <p:sldId id="437" r:id="rId15"/>
    <p:sldId id="345" r:id="rId16"/>
    <p:sldId id="346" r:id="rId17"/>
    <p:sldId id="347" r:id="rId18"/>
    <p:sldId id="444" r:id="rId19"/>
    <p:sldId id="445" r:id="rId20"/>
    <p:sldId id="492" r:id="rId21"/>
    <p:sldId id="479" r:id="rId22"/>
    <p:sldId id="478" r:id="rId23"/>
    <p:sldId id="348" r:id="rId24"/>
    <p:sldId id="417" r:id="rId25"/>
    <p:sldId id="418" r:id="rId26"/>
    <p:sldId id="419" r:id="rId27"/>
    <p:sldId id="422" r:id="rId28"/>
    <p:sldId id="438" r:id="rId29"/>
    <p:sldId id="440" r:id="rId30"/>
    <p:sldId id="360" r:id="rId31"/>
    <p:sldId id="361" r:id="rId32"/>
    <p:sldId id="362" r:id="rId33"/>
    <p:sldId id="363" r:id="rId34"/>
    <p:sldId id="364" r:id="rId35"/>
    <p:sldId id="359" r:id="rId36"/>
    <p:sldId id="321" r:id="rId37"/>
    <p:sldId id="335" r:id="rId38"/>
    <p:sldId id="268" r:id="rId39"/>
    <p:sldId id="269" r:id="rId40"/>
    <p:sldId id="338" r:id="rId41"/>
    <p:sldId id="336" r:id="rId42"/>
    <p:sldId id="334" r:id="rId43"/>
    <p:sldId id="399" r:id="rId44"/>
    <p:sldId id="398" r:id="rId45"/>
    <p:sldId id="424" r:id="rId46"/>
    <p:sldId id="318" r:id="rId47"/>
    <p:sldId id="319" r:id="rId48"/>
    <p:sldId id="317" r:id="rId49"/>
    <p:sldId id="340" r:id="rId50"/>
    <p:sldId id="402" r:id="rId51"/>
    <p:sldId id="430" r:id="rId52"/>
    <p:sldId id="431" r:id="rId53"/>
    <p:sldId id="432" r:id="rId54"/>
    <p:sldId id="433" r:id="rId55"/>
    <p:sldId id="434" r:id="rId56"/>
    <p:sldId id="435" r:id="rId57"/>
    <p:sldId id="427" r:id="rId58"/>
    <p:sldId id="428" r:id="rId59"/>
    <p:sldId id="429" r:id="rId60"/>
    <p:sldId id="279" r:id="rId61"/>
    <p:sldId id="529" r:id="rId62"/>
    <p:sldId id="530" r:id="rId63"/>
    <p:sldId id="531" r:id="rId64"/>
    <p:sldId id="280" r:id="rId65"/>
    <p:sldId id="281" r:id="rId66"/>
    <p:sldId id="341" r:id="rId67"/>
    <p:sldId id="342" r:id="rId68"/>
    <p:sldId id="343" r:id="rId69"/>
    <p:sldId id="291" r:id="rId70"/>
    <p:sldId id="292" r:id="rId71"/>
    <p:sldId id="295" r:id="rId72"/>
    <p:sldId id="373" r:id="rId73"/>
    <p:sldId id="374" r:id="rId74"/>
    <p:sldId id="296" r:id="rId75"/>
    <p:sldId id="299" r:id="rId76"/>
    <p:sldId id="376" r:id="rId77"/>
    <p:sldId id="377" r:id="rId78"/>
    <p:sldId id="367" r:id="rId79"/>
    <p:sldId id="372" r:id="rId80"/>
    <p:sldId id="307" r:id="rId81"/>
    <p:sldId id="484" r:id="rId82"/>
    <p:sldId id="380" r:id="rId83"/>
    <p:sldId id="493" r:id="rId84"/>
    <p:sldId id="486" r:id="rId85"/>
    <p:sldId id="487" r:id="rId86"/>
    <p:sldId id="488" r:id="rId87"/>
    <p:sldId id="312" r:id="rId88"/>
    <p:sldId id="352" r:id="rId89"/>
    <p:sldId id="520" r:id="rId90"/>
    <p:sldId id="490" r:id="rId91"/>
    <p:sldId id="494" r:id="rId92"/>
    <p:sldId id="495" r:id="rId93"/>
    <p:sldId id="496" r:id="rId94"/>
    <p:sldId id="497" r:id="rId95"/>
    <p:sldId id="508" r:id="rId96"/>
    <p:sldId id="498" r:id="rId97"/>
    <p:sldId id="509" r:id="rId98"/>
    <p:sldId id="510" r:id="rId99"/>
    <p:sldId id="511" r:id="rId100"/>
    <p:sldId id="512" r:id="rId101"/>
    <p:sldId id="513" r:id="rId102"/>
    <p:sldId id="522" r:id="rId103"/>
    <p:sldId id="523" r:id="rId104"/>
    <p:sldId id="524" r:id="rId105"/>
    <p:sldId id="526" r:id="rId106"/>
    <p:sldId id="527" r:id="rId107"/>
    <p:sldId id="514" r:id="rId108"/>
    <p:sldId id="515" r:id="rId109"/>
    <p:sldId id="516" r:id="rId110"/>
    <p:sldId id="517" r:id="rId111"/>
    <p:sldId id="518" r:id="rId112"/>
    <p:sldId id="519" r:id="rId113"/>
    <p:sldId id="528" r:id="rId114"/>
    <p:sldId id="521" r:id="rId115"/>
    <p:sldId id="351" r:id="rId116"/>
    <p:sldId id="403" r:id="rId117"/>
    <p:sldId id="370" r:id="rId118"/>
    <p:sldId id="375" r:id="rId119"/>
    <p:sldId id="369" r:id="rId1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zione predefinita" id="{F6BFD41A-4559-4417-97E7-C45391E8724B}">
          <p14:sldIdLst>
            <p14:sldId id="256"/>
            <p14:sldId id="325"/>
            <p14:sldId id="260"/>
            <p14:sldId id="264"/>
            <p14:sldId id="262"/>
            <p14:sldId id="324"/>
            <p14:sldId id="371"/>
            <p14:sldId id="344"/>
            <p14:sldId id="436"/>
            <p14:sldId id="437"/>
            <p14:sldId id="345"/>
            <p14:sldId id="346"/>
            <p14:sldId id="347"/>
            <p14:sldId id="348"/>
            <p14:sldId id="349"/>
            <p14:sldId id="417"/>
            <p14:sldId id="418"/>
            <p14:sldId id="419"/>
            <p14:sldId id="422"/>
            <p14:sldId id="360"/>
            <p14:sldId id="361"/>
            <p14:sldId id="362"/>
            <p14:sldId id="363"/>
            <p14:sldId id="364"/>
            <p14:sldId id="359"/>
            <p14:sldId id="321"/>
            <p14:sldId id="335"/>
            <p14:sldId id="268"/>
            <p14:sldId id="267"/>
            <p14:sldId id="269"/>
            <p14:sldId id="338"/>
            <p14:sldId id="336"/>
            <p14:sldId id="334"/>
            <p14:sldId id="399"/>
            <p14:sldId id="398"/>
            <p14:sldId id="378"/>
            <p14:sldId id="424"/>
            <p14:sldId id="318"/>
            <p14:sldId id="319"/>
            <p14:sldId id="317"/>
            <p14:sldId id="340"/>
            <p14:sldId id="402"/>
            <p14:sldId id="411"/>
            <p14:sldId id="412"/>
            <p14:sldId id="413"/>
            <p14:sldId id="414"/>
            <p14:sldId id="415"/>
            <p14:sldId id="416"/>
            <p14:sldId id="430"/>
            <p14:sldId id="431"/>
            <p14:sldId id="432"/>
            <p14:sldId id="433"/>
            <p14:sldId id="434"/>
            <p14:sldId id="435"/>
            <p14:sldId id="427"/>
            <p14:sldId id="428"/>
            <p14:sldId id="429"/>
            <p14:sldId id="279"/>
            <p14:sldId id="280"/>
            <p14:sldId id="281"/>
            <p14:sldId id="341"/>
            <p14:sldId id="342"/>
            <p14:sldId id="343"/>
            <p14:sldId id="291"/>
            <p14:sldId id="292"/>
            <p14:sldId id="404"/>
            <p14:sldId id="395"/>
            <p14:sldId id="379"/>
            <p14:sldId id="295"/>
            <p14:sldId id="333"/>
            <p14:sldId id="373"/>
            <p14:sldId id="374"/>
            <p14:sldId id="296"/>
            <p14:sldId id="297"/>
            <p14:sldId id="299"/>
            <p14:sldId id="298"/>
            <p14:sldId id="376"/>
            <p14:sldId id="377"/>
            <p14:sldId id="367"/>
            <p14:sldId id="372"/>
            <p14:sldId id="307"/>
            <p14:sldId id="380"/>
            <p14:sldId id="381"/>
            <p14:sldId id="312"/>
            <p14:sldId id="352"/>
            <p14:sldId id="351"/>
            <p14:sldId id="403"/>
            <p14:sldId id="370"/>
            <p14:sldId id="375"/>
            <p14:sldId id="369"/>
          </p14:sldIdLst>
        </p14:section>
        <p14:section name="Sezione senza titolo" id="{049CBEC1-15D7-4375-88AF-460F8F6A88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33"/>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73" d="100"/>
          <a:sy n="73" d="100"/>
        </p:scale>
        <p:origin x="-17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94EA2-9D23-49AC-BE43-0A98DA3C2882}" type="datetimeFigureOut">
              <a:rPr lang="it-IT" smtClean="0"/>
              <a:pPr/>
              <a:t>05/02/2019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C5D28-DEA2-47EB-BDE4-C26DF90FB663}" type="slidenum">
              <a:rPr lang="it-IT" smtClean="0"/>
              <a:pPr/>
              <a:t>‹N›</a:t>
            </a:fld>
            <a:endParaRPr lang="it-IT"/>
          </a:p>
        </p:txBody>
      </p:sp>
    </p:spTree>
    <p:extLst>
      <p:ext uri="{BB962C8B-B14F-4D97-AF65-F5344CB8AC3E}">
        <p14:creationId xmlns:p14="http://schemas.microsoft.com/office/powerpoint/2010/main" xmlns="" val="78618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miter lim="800000"/>
            <a:headEnd/>
            <a:tailEnd/>
          </a:ln>
        </p:spPr>
        <p:txBody>
          <a:bodyPr/>
          <a:lstStyle/>
          <a:p>
            <a:fld id="{E12E0C4C-F757-44A1-B8D0-1B7E5AF989D5}" type="slidenum">
              <a:rPr lang="it-IT" altLang="it-IT"/>
              <a:pPr/>
              <a:t>26</a:t>
            </a:fld>
            <a:endParaRPr lang="it-IT" altLang="it-IT"/>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p:spPr>
        <p:txBody>
          <a:bodyPr/>
          <a:lstStyle/>
          <a:p>
            <a:pPr eaLnBrk="1" hangingPunct="1"/>
            <a:r>
              <a:rPr lang="it-IT" altLang="it-IT" smtClean="0"/>
              <a:t>Funzioni del cibo: 1) nutrizionale, 2)gratificante, 3)culturale, familiare, 3)socializzante, 4) di potere, ricchezza, abbondanza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egnaposto immagine diapositiva 1"/>
          <p:cNvSpPr>
            <a:spLocks noGrp="1" noRot="1" noChangeAspect="1" noTextEdit="1"/>
          </p:cNvSpPr>
          <p:nvPr>
            <p:ph type="sldImg"/>
          </p:nvPr>
        </p:nvSpPr>
        <p:spPr>
          <a:xfrm>
            <a:off x="1143000" y="685800"/>
            <a:ext cx="4572000" cy="3429000"/>
          </a:xfrm>
          <a:ln/>
        </p:spPr>
      </p:sp>
      <p:sp>
        <p:nvSpPr>
          <p:cNvPr id="218115" name="Segnaposto note 2"/>
          <p:cNvSpPr>
            <a:spLocks noGrp="1"/>
          </p:cNvSpPr>
          <p:nvPr>
            <p:ph type="body" idx="1"/>
          </p:nvPr>
        </p:nvSpPr>
        <p:spPr>
          <a:noFill/>
        </p:spPr>
        <p:txBody>
          <a:bodyPr/>
          <a:lstStyle/>
          <a:p>
            <a:endParaRPr lang="it-IT" smtClean="0"/>
          </a:p>
        </p:txBody>
      </p:sp>
      <p:sp>
        <p:nvSpPr>
          <p:cNvPr id="218116" name="Segnaposto piè di pagina 3"/>
          <p:cNvSpPr>
            <a:spLocks noGrp="1"/>
          </p:cNvSpPr>
          <p:nvPr>
            <p:ph type="ftr" sz="quarter" idx="4"/>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a:solidFill>
                  <a:prstClr val="black"/>
                </a:solidFill>
              </a:rPr>
              <a:t>Dott. G Baglioni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D3A1D-8F12-4E1B-8AAB-A829C85760BE}" type="slidenum">
              <a:rPr lang="it-IT"/>
              <a:pPr/>
              <a:t>83</a:t>
            </a:fld>
            <a:endParaRPr lang="it-IT"/>
          </a:p>
        </p:txBody>
      </p:sp>
      <p:sp>
        <p:nvSpPr>
          <p:cNvPr id="167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it-IT"/>
              <a:t>30.000 MORTI CARDIOV L'ANNO NEGLI USA</a:t>
            </a:r>
          </a:p>
          <a:p>
            <a:r>
              <a:rPr lang="it-IT"/>
              <a:t>RESPONSABILI DI MOLTE PATOLOGIE </a:t>
            </a:r>
          </a:p>
          <a:p>
            <a:r>
              <a:rPr lang="it-IT"/>
              <a:t>HANNO LA CARATTERISTICA DI NON ESSERE BEN </a:t>
            </a:r>
          </a:p>
          <a:p>
            <a:r>
              <a:rPr lang="it-IT"/>
              <a:t>RICONOSCIUTI DAL NS CORPO CON DANNI ALLE</a:t>
            </a:r>
          </a:p>
          <a:p>
            <a:r>
              <a:rPr lang="it-IT"/>
              <a:t>MEMBRANE CELLULARI ECC</a:t>
            </a:r>
          </a:p>
          <a:p>
            <a:r>
              <a:rPr lang="it-IT"/>
              <a:t>INOLTRE ENTRANO IN CIBI DI SCARSA QUALITA'</a:t>
            </a:r>
          </a:p>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F44BF7-C8D4-4033-8CF2-0A3E90427102}" type="datetime1">
              <a:rPr lang="it-IT" smtClean="0"/>
              <a:pPr/>
              <a:t>05/02/2019</a:t>
            </a:fld>
            <a:endParaRPr lang="it-IT"/>
          </a:p>
        </p:txBody>
      </p:sp>
      <p:sp>
        <p:nvSpPr>
          <p:cNvPr id="5" name="Footer Placeholder 4"/>
          <p:cNvSpPr>
            <a:spLocks noGrp="1"/>
          </p:cNvSpPr>
          <p:nvPr>
            <p:ph type="ftr" sz="quarter" idx="11"/>
          </p:nvPr>
        </p:nvSpPr>
        <p:spPr/>
        <p:txBody>
          <a:bodyPr/>
          <a:lstStyle/>
          <a:p>
            <a:r>
              <a:rPr lang="it-IT" smtClean="0"/>
              <a:t>Dott. Baglioni Gabriele</a:t>
            </a:r>
            <a:endParaRPr lang="it-IT"/>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4970896-06F0-49D3-90A6-0B7AF2B082E3}" type="datetime1">
              <a:rPr lang="it-IT" smtClean="0"/>
              <a:pPr/>
              <a:t>05/02/2019</a:t>
            </a:fld>
            <a:endParaRPr lang="it-IT"/>
          </a:p>
        </p:txBody>
      </p:sp>
      <p:sp>
        <p:nvSpPr>
          <p:cNvPr id="5" name="Footer Placeholder 4"/>
          <p:cNvSpPr>
            <a:spLocks noGrp="1"/>
          </p:cNvSpPr>
          <p:nvPr>
            <p:ph type="ftr" sz="quarter" idx="11"/>
          </p:nvPr>
        </p:nvSpPr>
        <p:spPr/>
        <p:txBody>
          <a:bodyPr/>
          <a:lstStyle/>
          <a:p>
            <a:r>
              <a:rPr lang="it-IT" smtClean="0"/>
              <a:t>Dott. Baglioni Gabriele</a:t>
            </a:r>
            <a:endParaRPr lang="it-IT"/>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93B91AC-8922-41EA-A0C6-E445D833C1D6}" type="datetime1">
              <a:rPr lang="it-IT" smtClean="0"/>
              <a:pPr/>
              <a:t>05/02/2019</a:t>
            </a:fld>
            <a:endParaRPr lang="it-IT"/>
          </a:p>
        </p:txBody>
      </p:sp>
      <p:sp>
        <p:nvSpPr>
          <p:cNvPr id="5" name="Footer Placeholder 4"/>
          <p:cNvSpPr>
            <a:spLocks noGrp="1"/>
          </p:cNvSpPr>
          <p:nvPr>
            <p:ph type="ftr" sz="quarter" idx="11"/>
          </p:nvPr>
        </p:nvSpPr>
        <p:spPr/>
        <p:txBody>
          <a:bodyPr/>
          <a:lstStyle/>
          <a:p>
            <a:r>
              <a:rPr lang="it-IT" smtClean="0"/>
              <a:t>Dott. Baglioni Gabriele</a:t>
            </a:r>
            <a:endParaRPr lang="it-IT"/>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607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F44BF7-C8D4-4033-8CF2-0A3E90427102}"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xmlns="" val="107882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44B768-971C-4D77-8A29-51653AEC08A7}"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89481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10E6C527-92B8-4FAC-9FCD-88A60CD260D0}" type="datetime1">
              <a:rPr lang="it-IT" smtClean="0">
                <a:solidFill>
                  <a:srgbClr val="1D3641"/>
                </a:solidFill>
              </a:rPr>
              <a:pPr/>
              <a:t>05/02/2019</a:t>
            </a:fld>
            <a:endParaRPr lang="it-IT">
              <a:solidFill>
                <a:srgbClr val="1D3641"/>
              </a:solidFill>
            </a:endParaRPr>
          </a:p>
        </p:txBody>
      </p:sp>
      <p:sp>
        <p:nvSpPr>
          <p:cNvPr id="91" name="Footer Placeholder 90"/>
          <p:cNvSpPr>
            <a:spLocks noGrp="1"/>
          </p:cNvSpPr>
          <p:nvPr>
            <p:ph type="ftr" sz="quarter" idx="11"/>
          </p:nvPr>
        </p:nvSpPr>
        <p:spPr/>
        <p:txBody>
          <a:bodyPr/>
          <a:lstStyle/>
          <a:p>
            <a:r>
              <a:rPr lang="it-IT" smtClean="0">
                <a:solidFill>
                  <a:srgbClr val="1D3641"/>
                </a:solidFill>
              </a:rPr>
              <a:t>Dott. Baglioni Gabriele</a:t>
            </a:r>
            <a:endParaRPr lang="it-IT">
              <a:solidFill>
                <a:srgbClr val="1D3641"/>
              </a:solidFill>
            </a:endParaRPr>
          </a:p>
        </p:txBody>
      </p:sp>
      <p:sp>
        <p:nvSpPr>
          <p:cNvPr id="92" name="Slide Number Placeholder 91"/>
          <p:cNvSpPr>
            <a:spLocks noGrp="1"/>
          </p:cNvSpPr>
          <p:nvPr>
            <p:ph type="sldNum" sz="quarter" idx="12"/>
          </p:nvPr>
        </p:nvSpPr>
        <p:spPr/>
        <p:txBody>
          <a:bodyPr/>
          <a:lstStyle/>
          <a:p>
            <a:fld id="{B05C3E81-0775-4B03-95B4-5F65BE2EBD10}" type="slidenum">
              <a:rPr lang="it-IT" smtClean="0">
                <a:solidFill>
                  <a:srgbClr val="1D3641"/>
                </a:solidFill>
              </a:rPr>
              <a:pPr/>
              <a:t>‹N›</a:t>
            </a:fld>
            <a:endParaRPr lang="it-IT">
              <a:solidFill>
                <a:srgbClr val="1D3641"/>
              </a:solidFill>
            </a:endParaRPr>
          </a:p>
        </p:txBody>
      </p:sp>
    </p:spTree>
    <p:extLst>
      <p:ext uri="{BB962C8B-B14F-4D97-AF65-F5344CB8AC3E}">
        <p14:creationId xmlns:p14="http://schemas.microsoft.com/office/powerpoint/2010/main" xmlns="" val="15938389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72839CA-29F2-4254-8FB9-6E8A0300A3AF}"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370935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19A59234-6AB3-4DBF-B312-41D283BBCCB8}" type="datetime1">
              <a:rPr lang="it-IT" smtClean="0">
                <a:solidFill>
                  <a:srgbClr val="DFE6D0"/>
                </a:solidFill>
              </a:rPr>
              <a:pPr/>
              <a:t>05/02/2019</a:t>
            </a:fld>
            <a:endParaRPr lang="it-IT">
              <a:solidFill>
                <a:srgbClr val="DFE6D0"/>
              </a:solidFill>
            </a:endParaRPr>
          </a:p>
        </p:txBody>
      </p:sp>
      <p:sp>
        <p:nvSpPr>
          <p:cNvPr id="8" name="Footer Placeholder 7"/>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9" name="Slide Number Placeholder 8"/>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462598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5A356CC-0E67-4E73-AF85-7D5624FFE4CC}" type="datetime1">
              <a:rPr lang="it-IT" smtClean="0">
                <a:solidFill>
                  <a:srgbClr val="DFE6D0"/>
                </a:solidFill>
              </a:rPr>
              <a:pPr/>
              <a:t>05/02/2019</a:t>
            </a:fld>
            <a:endParaRPr lang="it-IT">
              <a:solidFill>
                <a:srgbClr val="DFE6D0"/>
              </a:solidFill>
            </a:endParaRPr>
          </a:p>
        </p:txBody>
      </p:sp>
      <p:sp>
        <p:nvSpPr>
          <p:cNvPr id="4" name="Footer Placeholder 3"/>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5" name="Slide Number Placeholder 4"/>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53466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E40-0CF4-4354-A318-FD5EFD980392}" type="datetime1">
              <a:rPr lang="it-IT" smtClean="0">
                <a:solidFill>
                  <a:srgbClr val="DFE6D0"/>
                </a:solidFill>
              </a:rPr>
              <a:pPr/>
              <a:t>05/02/2019</a:t>
            </a:fld>
            <a:endParaRPr lang="it-IT">
              <a:solidFill>
                <a:srgbClr val="DFE6D0"/>
              </a:solidFill>
            </a:endParaRPr>
          </a:p>
        </p:txBody>
      </p:sp>
      <p:sp>
        <p:nvSpPr>
          <p:cNvPr id="3" name="Footer Placeholder 2"/>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4" name="Slide Number Placeholder 3"/>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8044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44B768-971C-4D77-8A29-51653AEC08A7}" type="datetime1">
              <a:rPr lang="it-IT" smtClean="0"/>
              <a:pPr/>
              <a:t>05/02/2019</a:t>
            </a:fld>
            <a:endParaRPr lang="it-IT"/>
          </a:p>
        </p:txBody>
      </p:sp>
      <p:sp>
        <p:nvSpPr>
          <p:cNvPr id="5" name="Footer Placeholder 4"/>
          <p:cNvSpPr>
            <a:spLocks noGrp="1"/>
          </p:cNvSpPr>
          <p:nvPr>
            <p:ph type="ftr" sz="quarter" idx="11"/>
          </p:nvPr>
        </p:nvSpPr>
        <p:spPr/>
        <p:txBody>
          <a:bodyPr/>
          <a:lstStyle/>
          <a:p>
            <a:r>
              <a:rPr lang="it-IT" smtClean="0"/>
              <a:t>Dott. Baglioni Gabriele</a:t>
            </a:r>
            <a:endParaRPr lang="it-IT"/>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A1502C6-6AAB-4E78-8891-4C66E81C7750}"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82417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B8713686-F08E-48BE-88DB-B1777F4E5CEE}"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50779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4970896-06F0-49D3-90A6-0B7AF2B082E3}"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37438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93B91AC-8922-41EA-A0C6-E445D833C1D6}"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64208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it-IT">
                <a:solidFill>
                  <a:srgbClr val="000000"/>
                </a:solidFill>
              </a:rPr>
              <a:t>Dott. G Baglioni</a:t>
            </a: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Dott. G Baglioni</a:t>
            </a:r>
          </a:p>
        </p:txBody>
      </p:sp>
      <p:sp>
        <p:nvSpPr>
          <p:cNvPr id="6" name="Rectangle 6"/>
          <p:cNvSpPr>
            <a:spLocks noGrp="1" noChangeArrowheads="1"/>
          </p:cNvSpPr>
          <p:nvPr>
            <p:ph type="sldNum" sz="quarter" idx="12"/>
          </p:nvPr>
        </p:nvSpPr>
        <p:spPr>
          <a:ln/>
        </p:spPr>
        <p:txBody>
          <a:bodyPr/>
          <a:lstStyle>
            <a:lvl1pPr>
              <a:defRPr/>
            </a:lvl1pPr>
          </a:lstStyle>
          <a:p>
            <a:pPr>
              <a:defRPr/>
            </a:pPr>
            <a:fld id="{01EACCAD-7467-4087-9413-F71266CB068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96970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F44BF7-C8D4-4033-8CF2-0A3E90427102}"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xmlns="" val="274858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44B768-971C-4D77-8A29-51653AEC08A7}"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410404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10E6C527-92B8-4FAC-9FCD-88A60CD260D0}" type="datetime1">
              <a:rPr lang="it-IT" smtClean="0">
                <a:solidFill>
                  <a:srgbClr val="1D3641"/>
                </a:solidFill>
              </a:rPr>
              <a:pPr/>
              <a:t>05/02/2019</a:t>
            </a:fld>
            <a:endParaRPr lang="it-IT">
              <a:solidFill>
                <a:srgbClr val="1D3641"/>
              </a:solidFill>
            </a:endParaRPr>
          </a:p>
        </p:txBody>
      </p:sp>
      <p:sp>
        <p:nvSpPr>
          <p:cNvPr id="91" name="Footer Placeholder 90"/>
          <p:cNvSpPr>
            <a:spLocks noGrp="1"/>
          </p:cNvSpPr>
          <p:nvPr>
            <p:ph type="ftr" sz="quarter" idx="11"/>
          </p:nvPr>
        </p:nvSpPr>
        <p:spPr/>
        <p:txBody>
          <a:bodyPr/>
          <a:lstStyle/>
          <a:p>
            <a:r>
              <a:rPr lang="it-IT" smtClean="0">
                <a:solidFill>
                  <a:srgbClr val="1D3641"/>
                </a:solidFill>
              </a:rPr>
              <a:t>Dott. Baglioni Gabriele</a:t>
            </a:r>
            <a:endParaRPr lang="it-IT">
              <a:solidFill>
                <a:srgbClr val="1D3641"/>
              </a:solidFill>
            </a:endParaRPr>
          </a:p>
        </p:txBody>
      </p:sp>
      <p:sp>
        <p:nvSpPr>
          <p:cNvPr id="92" name="Slide Number Placeholder 91"/>
          <p:cNvSpPr>
            <a:spLocks noGrp="1"/>
          </p:cNvSpPr>
          <p:nvPr>
            <p:ph type="sldNum" sz="quarter" idx="12"/>
          </p:nvPr>
        </p:nvSpPr>
        <p:spPr/>
        <p:txBody>
          <a:bodyPr/>
          <a:lstStyle/>
          <a:p>
            <a:fld id="{B05C3E81-0775-4B03-95B4-5F65BE2EBD10}" type="slidenum">
              <a:rPr lang="it-IT" smtClean="0">
                <a:solidFill>
                  <a:srgbClr val="1D3641"/>
                </a:solidFill>
              </a:rPr>
              <a:pPr/>
              <a:t>‹N›</a:t>
            </a:fld>
            <a:endParaRPr lang="it-IT">
              <a:solidFill>
                <a:srgbClr val="1D3641"/>
              </a:solidFill>
            </a:endParaRPr>
          </a:p>
        </p:txBody>
      </p:sp>
    </p:spTree>
    <p:extLst>
      <p:ext uri="{BB962C8B-B14F-4D97-AF65-F5344CB8AC3E}">
        <p14:creationId xmlns:p14="http://schemas.microsoft.com/office/powerpoint/2010/main" xmlns="" val="340067562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72839CA-29F2-4254-8FB9-6E8A0300A3AF}"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620557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19A59234-6AB3-4DBF-B312-41D283BBCCB8}" type="datetime1">
              <a:rPr lang="it-IT" smtClean="0">
                <a:solidFill>
                  <a:srgbClr val="DFE6D0"/>
                </a:solidFill>
              </a:rPr>
              <a:pPr/>
              <a:t>05/02/2019</a:t>
            </a:fld>
            <a:endParaRPr lang="it-IT">
              <a:solidFill>
                <a:srgbClr val="DFE6D0"/>
              </a:solidFill>
            </a:endParaRPr>
          </a:p>
        </p:txBody>
      </p:sp>
      <p:sp>
        <p:nvSpPr>
          <p:cNvPr id="8" name="Footer Placeholder 7"/>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9" name="Slide Number Placeholder 8"/>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3770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10E6C527-92B8-4FAC-9FCD-88A60CD260D0}" type="datetime1">
              <a:rPr lang="it-IT" smtClean="0"/>
              <a:pPr/>
              <a:t>05/02/2019</a:t>
            </a:fld>
            <a:endParaRPr lang="it-IT"/>
          </a:p>
        </p:txBody>
      </p:sp>
      <p:sp>
        <p:nvSpPr>
          <p:cNvPr id="91" name="Footer Placeholder 90"/>
          <p:cNvSpPr>
            <a:spLocks noGrp="1"/>
          </p:cNvSpPr>
          <p:nvPr>
            <p:ph type="ftr" sz="quarter" idx="11"/>
          </p:nvPr>
        </p:nvSpPr>
        <p:spPr/>
        <p:txBody>
          <a:bodyPr/>
          <a:lstStyle/>
          <a:p>
            <a:r>
              <a:rPr lang="it-IT" smtClean="0"/>
              <a:t>Dott. Baglioni Gabriele</a:t>
            </a:r>
            <a:endParaRPr lang="it-IT"/>
          </a:p>
        </p:txBody>
      </p:sp>
      <p:sp>
        <p:nvSpPr>
          <p:cNvPr id="92" name="Slide Number Placeholder 91"/>
          <p:cNvSpPr>
            <a:spLocks noGrp="1"/>
          </p:cNvSpPr>
          <p:nvPr>
            <p:ph type="sldNum" sz="quarter" idx="12"/>
          </p:nvPr>
        </p:nvSpPr>
        <p:spPr/>
        <p:txBody>
          <a:bodyPr/>
          <a:lstStyle/>
          <a:p>
            <a:fld id="{B05C3E81-0775-4B03-95B4-5F65BE2EBD10}"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5A356CC-0E67-4E73-AF85-7D5624FFE4CC}" type="datetime1">
              <a:rPr lang="it-IT" smtClean="0">
                <a:solidFill>
                  <a:srgbClr val="DFE6D0"/>
                </a:solidFill>
              </a:rPr>
              <a:pPr/>
              <a:t>05/02/2019</a:t>
            </a:fld>
            <a:endParaRPr lang="it-IT">
              <a:solidFill>
                <a:srgbClr val="DFE6D0"/>
              </a:solidFill>
            </a:endParaRPr>
          </a:p>
        </p:txBody>
      </p:sp>
      <p:sp>
        <p:nvSpPr>
          <p:cNvPr id="4" name="Footer Placeholder 3"/>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5" name="Slide Number Placeholder 4"/>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82997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E40-0CF4-4354-A318-FD5EFD980392}" type="datetime1">
              <a:rPr lang="it-IT" smtClean="0">
                <a:solidFill>
                  <a:srgbClr val="DFE6D0"/>
                </a:solidFill>
              </a:rPr>
              <a:pPr/>
              <a:t>05/02/2019</a:t>
            </a:fld>
            <a:endParaRPr lang="it-IT">
              <a:solidFill>
                <a:srgbClr val="DFE6D0"/>
              </a:solidFill>
            </a:endParaRPr>
          </a:p>
        </p:txBody>
      </p:sp>
      <p:sp>
        <p:nvSpPr>
          <p:cNvPr id="3" name="Footer Placeholder 2"/>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4" name="Slide Number Placeholder 3"/>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833854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A1502C6-6AAB-4E78-8891-4C66E81C7750}"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37448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B8713686-F08E-48BE-88DB-B1777F4E5CEE}"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6665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4970896-06F0-49D3-90A6-0B7AF2B082E3}"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787517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93B91AC-8922-41EA-A0C6-E445D833C1D6}"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3406702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F44BF7-C8D4-4033-8CF2-0A3E90427102}"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xmlns="" val="270646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44B768-971C-4D77-8A29-51653AEC08A7}"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541645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10E6C527-92B8-4FAC-9FCD-88A60CD260D0}" type="datetime1">
              <a:rPr lang="it-IT" smtClean="0">
                <a:solidFill>
                  <a:srgbClr val="1D3641"/>
                </a:solidFill>
              </a:rPr>
              <a:pPr/>
              <a:t>05/02/2019</a:t>
            </a:fld>
            <a:endParaRPr lang="it-IT">
              <a:solidFill>
                <a:srgbClr val="1D3641"/>
              </a:solidFill>
            </a:endParaRPr>
          </a:p>
        </p:txBody>
      </p:sp>
      <p:sp>
        <p:nvSpPr>
          <p:cNvPr id="91" name="Footer Placeholder 90"/>
          <p:cNvSpPr>
            <a:spLocks noGrp="1"/>
          </p:cNvSpPr>
          <p:nvPr>
            <p:ph type="ftr" sz="quarter" idx="11"/>
          </p:nvPr>
        </p:nvSpPr>
        <p:spPr/>
        <p:txBody>
          <a:bodyPr/>
          <a:lstStyle/>
          <a:p>
            <a:r>
              <a:rPr lang="it-IT" smtClean="0">
                <a:solidFill>
                  <a:srgbClr val="1D3641"/>
                </a:solidFill>
              </a:rPr>
              <a:t>Dott. Baglioni Gabriele</a:t>
            </a:r>
            <a:endParaRPr lang="it-IT">
              <a:solidFill>
                <a:srgbClr val="1D3641"/>
              </a:solidFill>
            </a:endParaRPr>
          </a:p>
        </p:txBody>
      </p:sp>
      <p:sp>
        <p:nvSpPr>
          <p:cNvPr id="92" name="Slide Number Placeholder 91"/>
          <p:cNvSpPr>
            <a:spLocks noGrp="1"/>
          </p:cNvSpPr>
          <p:nvPr>
            <p:ph type="sldNum" sz="quarter" idx="12"/>
          </p:nvPr>
        </p:nvSpPr>
        <p:spPr/>
        <p:txBody>
          <a:bodyPr/>
          <a:lstStyle/>
          <a:p>
            <a:fld id="{B05C3E81-0775-4B03-95B4-5F65BE2EBD10}" type="slidenum">
              <a:rPr lang="it-IT" smtClean="0">
                <a:solidFill>
                  <a:srgbClr val="1D3641"/>
                </a:solidFill>
              </a:rPr>
              <a:pPr/>
              <a:t>‹N›</a:t>
            </a:fld>
            <a:endParaRPr lang="it-IT">
              <a:solidFill>
                <a:srgbClr val="1D3641"/>
              </a:solidFill>
            </a:endParaRPr>
          </a:p>
        </p:txBody>
      </p:sp>
    </p:spTree>
    <p:extLst>
      <p:ext uri="{BB962C8B-B14F-4D97-AF65-F5344CB8AC3E}">
        <p14:creationId xmlns:p14="http://schemas.microsoft.com/office/powerpoint/2010/main" xmlns="" val="222010224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72839CA-29F2-4254-8FB9-6E8A0300A3AF}"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685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72839CA-29F2-4254-8FB9-6E8A0300A3AF}" type="datetime1">
              <a:rPr lang="it-IT" smtClean="0"/>
              <a:pPr/>
              <a:t>05/02/2019</a:t>
            </a:fld>
            <a:endParaRPr lang="it-IT"/>
          </a:p>
        </p:txBody>
      </p:sp>
      <p:sp>
        <p:nvSpPr>
          <p:cNvPr id="6" name="Footer Placeholder 5"/>
          <p:cNvSpPr>
            <a:spLocks noGrp="1"/>
          </p:cNvSpPr>
          <p:nvPr>
            <p:ph type="ftr" sz="quarter" idx="11"/>
          </p:nvPr>
        </p:nvSpPr>
        <p:spPr/>
        <p:txBody>
          <a:bodyPr/>
          <a:lstStyle/>
          <a:p>
            <a:r>
              <a:rPr lang="it-IT" smtClean="0"/>
              <a:t>Dott. Baglioni Gabriele</a:t>
            </a:r>
            <a:endParaRPr lang="it-IT"/>
          </a:p>
        </p:txBody>
      </p:sp>
      <p:sp>
        <p:nvSpPr>
          <p:cNvPr id="7" name="Slide Number Placeholder 6"/>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19A59234-6AB3-4DBF-B312-41D283BBCCB8}" type="datetime1">
              <a:rPr lang="it-IT" smtClean="0">
                <a:solidFill>
                  <a:srgbClr val="DFE6D0"/>
                </a:solidFill>
              </a:rPr>
              <a:pPr/>
              <a:t>05/02/2019</a:t>
            </a:fld>
            <a:endParaRPr lang="it-IT">
              <a:solidFill>
                <a:srgbClr val="DFE6D0"/>
              </a:solidFill>
            </a:endParaRPr>
          </a:p>
        </p:txBody>
      </p:sp>
      <p:sp>
        <p:nvSpPr>
          <p:cNvPr id="8" name="Footer Placeholder 7"/>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9" name="Slide Number Placeholder 8"/>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481615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5A356CC-0E67-4E73-AF85-7D5624FFE4CC}" type="datetime1">
              <a:rPr lang="it-IT" smtClean="0">
                <a:solidFill>
                  <a:srgbClr val="DFE6D0"/>
                </a:solidFill>
              </a:rPr>
              <a:pPr/>
              <a:t>05/02/2019</a:t>
            </a:fld>
            <a:endParaRPr lang="it-IT">
              <a:solidFill>
                <a:srgbClr val="DFE6D0"/>
              </a:solidFill>
            </a:endParaRPr>
          </a:p>
        </p:txBody>
      </p:sp>
      <p:sp>
        <p:nvSpPr>
          <p:cNvPr id="4" name="Footer Placeholder 3"/>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5" name="Slide Number Placeholder 4"/>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448366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E40-0CF4-4354-A318-FD5EFD980392}" type="datetime1">
              <a:rPr lang="it-IT" smtClean="0">
                <a:solidFill>
                  <a:srgbClr val="DFE6D0"/>
                </a:solidFill>
              </a:rPr>
              <a:pPr/>
              <a:t>05/02/2019</a:t>
            </a:fld>
            <a:endParaRPr lang="it-IT">
              <a:solidFill>
                <a:srgbClr val="DFE6D0"/>
              </a:solidFill>
            </a:endParaRPr>
          </a:p>
        </p:txBody>
      </p:sp>
      <p:sp>
        <p:nvSpPr>
          <p:cNvPr id="3" name="Footer Placeholder 2"/>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4" name="Slide Number Placeholder 3"/>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97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A1502C6-6AAB-4E78-8891-4C66E81C7750}"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69422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B8713686-F08E-48BE-88DB-B1777F4E5CEE}" type="datetime1">
              <a:rPr lang="it-IT" smtClean="0">
                <a:solidFill>
                  <a:srgbClr val="DFE6D0"/>
                </a:solidFill>
              </a:rPr>
              <a:pPr/>
              <a:t>05/02/2019</a:t>
            </a:fld>
            <a:endParaRPr lang="it-IT">
              <a:solidFill>
                <a:srgbClr val="DFE6D0"/>
              </a:solidFill>
            </a:endParaRPr>
          </a:p>
        </p:txBody>
      </p:sp>
      <p:sp>
        <p:nvSpPr>
          <p:cNvPr id="6" name="Footer Placeholder 5"/>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7" name="Slide Number Placeholder 6"/>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835023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4970896-06F0-49D3-90A6-0B7AF2B082E3}"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149718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93B91AC-8922-41EA-A0C6-E445D833C1D6}"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279262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19A59234-6AB3-4DBF-B312-41D283BBCCB8}" type="datetime1">
              <a:rPr lang="it-IT" smtClean="0"/>
              <a:pPr/>
              <a:t>05/02/2019</a:t>
            </a:fld>
            <a:endParaRPr lang="it-IT"/>
          </a:p>
        </p:txBody>
      </p:sp>
      <p:sp>
        <p:nvSpPr>
          <p:cNvPr id="8" name="Footer Placeholder 7"/>
          <p:cNvSpPr>
            <a:spLocks noGrp="1"/>
          </p:cNvSpPr>
          <p:nvPr>
            <p:ph type="ftr" sz="quarter" idx="11"/>
          </p:nvPr>
        </p:nvSpPr>
        <p:spPr/>
        <p:txBody>
          <a:bodyPr/>
          <a:lstStyle/>
          <a:p>
            <a:r>
              <a:rPr lang="it-IT" smtClean="0"/>
              <a:t>Dott. Baglioni Gabriele</a:t>
            </a:r>
            <a:endParaRPr lang="it-IT"/>
          </a:p>
        </p:txBody>
      </p:sp>
      <p:sp>
        <p:nvSpPr>
          <p:cNvPr id="9" name="Slide Number Placeholder 8"/>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5A356CC-0E67-4E73-AF85-7D5624FFE4CC}" type="datetime1">
              <a:rPr lang="it-IT" smtClean="0"/>
              <a:pPr/>
              <a:t>05/02/2019</a:t>
            </a:fld>
            <a:endParaRPr lang="it-IT"/>
          </a:p>
        </p:txBody>
      </p:sp>
      <p:sp>
        <p:nvSpPr>
          <p:cNvPr id="4" name="Footer Placeholder 3"/>
          <p:cNvSpPr>
            <a:spLocks noGrp="1"/>
          </p:cNvSpPr>
          <p:nvPr>
            <p:ph type="ftr" sz="quarter" idx="11"/>
          </p:nvPr>
        </p:nvSpPr>
        <p:spPr/>
        <p:txBody>
          <a:bodyPr/>
          <a:lstStyle/>
          <a:p>
            <a:r>
              <a:rPr lang="it-IT" smtClean="0"/>
              <a:t>Dott. Baglioni Gabriele</a:t>
            </a:r>
            <a:endParaRPr lang="it-IT"/>
          </a:p>
        </p:txBody>
      </p:sp>
      <p:sp>
        <p:nvSpPr>
          <p:cNvPr id="5" name="Slide Number Placeholder 4"/>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E40-0CF4-4354-A318-FD5EFD980392}" type="datetime1">
              <a:rPr lang="it-IT" smtClean="0"/>
              <a:pPr/>
              <a:t>05/02/2019</a:t>
            </a:fld>
            <a:endParaRPr lang="it-IT"/>
          </a:p>
        </p:txBody>
      </p:sp>
      <p:sp>
        <p:nvSpPr>
          <p:cNvPr id="3" name="Footer Placeholder 2"/>
          <p:cNvSpPr>
            <a:spLocks noGrp="1"/>
          </p:cNvSpPr>
          <p:nvPr>
            <p:ph type="ftr" sz="quarter" idx="11"/>
          </p:nvPr>
        </p:nvSpPr>
        <p:spPr/>
        <p:txBody>
          <a:bodyPr/>
          <a:lstStyle/>
          <a:p>
            <a:r>
              <a:rPr lang="it-IT" smtClean="0"/>
              <a:t>Dott. Baglioni Gabriele</a:t>
            </a:r>
            <a:endParaRPr lang="it-IT"/>
          </a:p>
        </p:txBody>
      </p:sp>
      <p:sp>
        <p:nvSpPr>
          <p:cNvPr id="4" name="Slide Number Placeholder 3"/>
          <p:cNvSpPr>
            <a:spLocks noGrp="1"/>
          </p:cNvSpPr>
          <p:nvPr>
            <p:ph type="sldNum" sz="quarter" idx="12"/>
          </p:nvPr>
        </p:nvSpPr>
        <p:spPr/>
        <p:txBody>
          <a:bodyPr/>
          <a:lstStyle/>
          <a:p>
            <a:fld id="{B05C3E81-0775-4B03-95B4-5F65BE2EBD1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A1502C6-6AAB-4E78-8891-4C66E81C7750}" type="datetime1">
              <a:rPr lang="it-IT" smtClean="0"/>
              <a:pPr/>
              <a:t>05/02/2019</a:t>
            </a:fld>
            <a:endParaRPr lang="it-IT"/>
          </a:p>
        </p:txBody>
      </p:sp>
      <p:sp>
        <p:nvSpPr>
          <p:cNvPr id="6" name="Footer Placeholder 5"/>
          <p:cNvSpPr>
            <a:spLocks noGrp="1"/>
          </p:cNvSpPr>
          <p:nvPr>
            <p:ph type="ftr" sz="quarter" idx="11"/>
          </p:nvPr>
        </p:nvSpPr>
        <p:spPr/>
        <p:txBody>
          <a:bodyPr/>
          <a:lstStyle/>
          <a:p>
            <a:r>
              <a:rPr lang="it-IT" smtClean="0"/>
              <a:t>Dott. Baglioni Gabriele</a:t>
            </a:r>
            <a:endParaRPr lang="it-IT"/>
          </a:p>
        </p:txBody>
      </p:sp>
      <p:sp>
        <p:nvSpPr>
          <p:cNvPr id="7" name="Slide Number Placeholder 6"/>
          <p:cNvSpPr>
            <a:spLocks noGrp="1"/>
          </p:cNvSpPr>
          <p:nvPr>
            <p:ph type="sldNum" sz="quarter" idx="12"/>
          </p:nvPr>
        </p:nvSpPr>
        <p:spPr/>
        <p:txBody>
          <a:bodyPr/>
          <a:lstStyle/>
          <a:p>
            <a:fld id="{B05C3E81-0775-4B03-95B4-5F65BE2EBD10}" type="slidenum">
              <a:rPr lang="it-IT" smtClean="0"/>
              <a:pPr/>
              <a:t>‹N›</a:t>
            </a:fld>
            <a:endParaRPr lang="it-IT"/>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B8713686-F08E-48BE-88DB-B1777F4E5CEE}" type="datetime1">
              <a:rPr lang="it-IT" smtClean="0"/>
              <a:pPr/>
              <a:t>05/02/2019</a:t>
            </a:fld>
            <a:endParaRPr lang="it-IT"/>
          </a:p>
        </p:txBody>
      </p:sp>
      <p:sp>
        <p:nvSpPr>
          <p:cNvPr id="6" name="Footer Placeholder 5"/>
          <p:cNvSpPr>
            <a:spLocks noGrp="1"/>
          </p:cNvSpPr>
          <p:nvPr>
            <p:ph type="ftr" sz="quarter" idx="11"/>
          </p:nvPr>
        </p:nvSpPr>
        <p:spPr/>
        <p:txBody>
          <a:bodyPr/>
          <a:lstStyle/>
          <a:p>
            <a:r>
              <a:rPr lang="it-IT" smtClean="0"/>
              <a:t>Dott. Baglioni Gabriele</a:t>
            </a:r>
            <a:endParaRPr lang="it-IT"/>
          </a:p>
        </p:txBody>
      </p:sp>
      <p:sp>
        <p:nvSpPr>
          <p:cNvPr id="7" name="Slide Number Placeholder 6"/>
          <p:cNvSpPr>
            <a:spLocks noGrp="1"/>
          </p:cNvSpPr>
          <p:nvPr>
            <p:ph type="sldNum" sz="quarter" idx="12"/>
          </p:nvPr>
        </p:nvSpPr>
        <p:spPr/>
        <p:txBody>
          <a:bodyPr/>
          <a:lstStyle/>
          <a:p>
            <a:fld id="{B05C3E81-0775-4B03-95B4-5F65BE2EBD10}" type="slidenum">
              <a:rPr lang="it-IT" smtClean="0"/>
              <a:pPr/>
              <a:t>‹N›</a:t>
            </a:fld>
            <a:endParaRPr lang="it-IT"/>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6000">
              <a:srgbClr val="0A128C"/>
            </a:gs>
            <a:gs pos="67000">
              <a:srgbClr val="181CC7"/>
            </a:gs>
            <a:gs pos="91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C60E25A-64ED-4CAA-B557-E43FF5B24009}" type="datetime1">
              <a:rPr lang="it-IT" smtClean="0"/>
              <a:pPr/>
              <a:t>05/02/2019</a:t>
            </a:fld>
            <a:endParaRPr lang="it-IT"/>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it-IT" smtClean="0"/>
              <a:t>Dott. Baglioni Gabriele</a:t>
            </a:r>
            <a:endParaRPr lang="it-IT"/>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05C3E81-0775-4B03-95B4-5F65BE2EBD10}"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831" r:id="rId12"/>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6000">
              <a:srgbClr val="0A128C"/>
            </a:gs>
            <a:gs pos="67000">
              <a:srgbClr val="181CC7"/>
            </a:gs>
            <a:gs pos="91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C60E25A-64ED-4CAA-B557-E43FF5B24009}"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3709914173"/>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6000">
              <a:srgbClr val="0A128C"/>
            </a:gs>
            <a:gs pos="67000">
              <a:srgbClr val="181CC7"/>
            </a:gs>
            <a:gs pos="91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C60E25A-64ED-4CAA-B557-E43FF5B24009}"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456604450"/>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6000">
              <a:srgbClr val="0A128C"/>
            </a:gs>
            <a:gs pos="67000">
              <a:srgbClr val="181CC7"/>
            </a:gs>
            <a:gs pos="91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C60E25A-64ED-4CAA-B557-E43FF5B24009}" type="datetime1">
              <a:rPr lang="it-IT" smtClean="0">
                <a:solidFill>
                  <a:srgbClr val="DFE6D0"/>
                </a:solidFill>
              </a:rPr>
              <a:pPr/>
              <a:t>05/02/2019</a:t>
            </a:fld>
            <a:endParaRPr lang="it-IT">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it-IT" smtClean="0">
                <a:solidFill>
                  <a:srgbClr val="DFE6D0"/>
                </a:solidFill>
              </a:rPr>
              <a:t>Dott. Baglioni Gabriele</a:t>
            </a:r>
            <a:endParaRPr lang="it-IT">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xmlns="" val="1741681148"/>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hyperlink" Target="https://www.albanesi.it/salute/ortoressia.htm"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9631" y="1628800"/>
            <a:ext cx="4584700" cy="459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4" name="CasellaDiTesto 3"/>
          <p:cNvSpPr txBox="1"/>
          <p:nvPr/>
        </p:nvSpPr>
        <p:spPr>
          <a:xfrm>
            <a:off x="539552" y="476672"/>
            <a:ext cx="7776864" cy="1200329"/>
          </a:xfrm>
          <a:prstGeom prst="rect">
            <a:avLst/>
          </a:prstGeom>
          <a:noFill/>
        </p:spPr>
        <p:txBody>
          <a:bodyPr wrap="square" rtlCol="0">
            <a:spAutoFit/>
          </a:bodyPr>
          <a:lstStyle/>
          <a:p>
            <a:r>
              <a:rPr lang="it-IT" sz="3600" dirty="0" smtClean="0">
                <a:solidFill>
                  <a:srgbClr val="FFFF00"/>
                </a:solidFill>
              </a:rPr>
              <a:t>                   Il cibo oltre il cibo</a:t>
            </a:r>
          </a:p>
          <a:p>
            <a:r>
              <a:rPr lang="it-IT" sz="3600" dirty="0" smtClean="0">
                <a:solidFill>
                  <a:srgbClr val="FFFF00"/>
                </a:solidFill>
              </a:rPr>
              <a:t>    Una visione diversa dell’alimentazione</a:t>
            </a:r>
            <a:endParaRPr lang="it-IT" sz="3600" dirty="0">
              <a:solidFill>
                <a:srgbClr val="FFFF00"/>
              </a:solidFill>
            </a:endParaRPr>
          </a:p>
        </p:txBody>
      </p:sp>
    </p:spTree>
    <p:extLst>
      <p:ext uri="{BB962C8B-B14F-4D97-AF65-F5344CB8AC3E}">
        <p14:creationId xmlns:p14="http://schemas.microsoft.com/office/powerpoint/2010/main" xmlns="" val="2026715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1115616" y="2204864"/>
            <a:ext cx="7128792" cy="1384995"/>
          </a:xfrm>
          <a:prstGeom prst="rect">
            <a:avLst/>
          </a:prstGeom>
          <a:noFill/>
        </p:spPr>
        <p:txBody>
          <a:bodyPr wrap="square" rtlCol="0">
            <a:spAutoFit/>
          </a:bodyPr>
          <a:lstStyle/>
          <a:p>
            <a:r>
              <a:rPr lang="it-IT" sz="2800" dirty="0" smtClean="0">
                <a:solidFill>
                  <a:srgbClr val="FFFF00"/>
                </a:solidFill>
              </a:rPr>
              <a:t>Il filosofo Ludwig </a:t>
            </a:r>
            <a:r>
              <a:rPr lang="it-IT" sz="2800" dirty="0" err="1" smtClean="0">
                <a:solidFill>
                  <a:srgbClr val="FFFF00"/>
                </a:solidFill>
              </a:rPr>
              <a:t>Feuerbach</a:t>
            </a:r>
            <a:r>
              <a:rPr lang="it-IT" sz="2800" dirty="0" smtClean="0">
                <a:solidFill>
                  <a:srgbClr val="FFFF00"/>
                </a:solidFill>
              </a:rPr>
              <a:t> diceva: “Siamo quello che mangiamo, ma mangiamo anche per quello che siamo dal punto di vista culturale” </a:t>
            </a:r>
            <a:endParaRPr lang="it-IT" sz="2800" dirty="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82750" y="371475"/>
            <a:ext cx="5786438" cy="5248275"/>
            <a:chOff x="0" y="2880"/>
            <a:chExt cx="3645" cy="3306"/>
          </a:xfrm>
        </p:grpSpPr>
        <p:sp>
          <p:nvSpPr>
            <p:cNvPr id="130051" name="Rectangle 3"/>
            <p:cNvSpPr>
              <a:spLocks noChangeArrowheads="1"/>
            </p:cNvSpPr>
            <p:nvPr/>
          </p:nvSpPr>
          <p:spPr bwMode="auto">
            <a:xfrm>
              <a:off x="0" y="2880"/>
              <a:ext cx="3639" cy="2880"/>
            </a:xfrm>
            <a:prstGeom prst="rect">
              <a:avLst/>
            </a:prstGeom>
            <a:noFill/>
            <a:ln w="9525">
              <a:noFill/>
              <a:miter lim="800000"/>
              <a:headEnd/>
              <a:tailEnd/>
            </a:ln>
            <a:effectLst/>
          </p:spPr>
          <p:txBody>
            <a:bodyPr>
              <a:spAutoFit/>
            </a:bodyPr>
            <a:lstStyle/>
            <a:p>
              <a:endParaRPr lang="it-IT"/>
            </a:p>
          </p:txBody>
        </p:sp>
        <p:grpSp>
          <p:nvGrpSpPr>
            <p:cNvPr id="3" name="Group 4"/>
            <p:cNvGrpSpPr>
              <a:grpSpLocks/>
            </p:cNvGrpSpPr>
            <p:nvPr/>
          </p:nvGrpSpPr>
          <p:grpSpPr bwMode="auto">
            <a:xfrm>
              <a:off x="0" y="2880"/>
              <a:ext cx="3645" cy="3306"/>
              <a:chOff x="0" y="3268"/>
              <a:chExt cx="3645" cy="3306"/>
            </a:xfrm>
          </p:grpSpPr>
          <p:sp>
            <p:nvSpPr>
              <p:cNvPr id="130053" name="Rectangle 5"/>
              <p:cNvSpPr>
                <a:spLocks noChangeArrowheads="1"/>
              </p:cNvSpPr>
              <p:nvPr/>
            </p:nvSpPr>
            <p:spPr bwMode="auto">
              <a:xfrm>
                <a:off x="0" y="3268"/>
                <a:ext cx="3639" cy="388"/>
              </a:xfrm>
              <a:prstGeom prst="rect">
                <a:avLst/>
              </a:prstGeom>
              <a:noFill/>
              <a:ln w="9525">
                <a:noFill/>
                <a:miter lim="800000"/>
                <a:headEnd/>
                <a:tailEnd/>
              </a:ln>
              <a:effectLst/>
            </p:spPr>
            <p:txBody>
              <a:bodyPr>
                <a:spAutoFit/>
              </a:bodyPr>
              <a:lstStyle/>
              <a:p>
                <a:endParaRPr lang="it-IT"/>
              </a:p>
            </p:txBody>
          </p:sp>
          <p:sp>
            <p:nvSpPr>
              <p:cNvPr id="130054" name="Rectangle 6"/>
              <p:cNvSpPr>
                <a:spLocks noChangeArrowheads="1"/>
              </p:cNvSpPr>
              <p:nvPr/>
            </p:nvSpPr>
            <p:spPr bwMode="auto">
              <a:xfrm>
                <a:off x="6" y="3697"/>
                <a:ext cx="3639" cy="2877"/>
              </a:xfrm>
              <a:prstGeom prst="rect">
                <a:avLst/>
              </a:prstGeom>
              <a:noFill/>
              <a:ln w="9525">
                <a:noFill/>
                <a:miter lim="800000"/>
                <a:headEnd/>
                <a:tailEnd/>
              </a:ln>
              <a:effectLst/>
            </p:spPr>
            <p:txBody>
              <a:bodyPr lIns="133308" rIns="133308" bIns="88872">
                <a:spAutoFit/>
              </a:bodyPr>
              <a:lstStyle/>
              <a:p>
                <a:r>
                  <a:rPr lang="it-IT" sz="2400" dirty="0">
                    <a:solidFill>
                      <a:srgbClr val="FFFF00"/>
                    </a:solidFill>
                    <a:latin typeface="Verdana" pitchFamily="34" charset="0"/>
                  </a:rPr>
                  <a:t>Nell'immaginario collettivo le popolazioni mediterranee vivevano di pane, pasta, olio di oliva, </a:t>
                </a:r>
                <a:r>
                  <a:rPr lang="it-IT" sz="2400" dirty="0" smtClean="0">
                    <a:solidFill>
                      <a:srgbClr val="FFFF00"/>
                    </a:solidFill>
                    <a:latin typeface="Verdana" pitchFamily="34" charset="0"/>
                  </a:rPr>
                  <a:t>pesce, ortaggi </a:t>
                </a:r>
                <a:r>
                  <a:rPr lang="it-IT" sz="2400" dirty="0">
                    <a:solidFill>
                      <a:srgbClr val="FFFF00"/>
                    </a:solidFill>
                    <a:latin typeface="Verdana" pitchFamily="34" charset="0"/>
                  </a:rPr>
                  <a:t>e frutta. Almeno così ce li hanno dipinti i nutrizionisti sostenitori della dieta mediterranea. Ma se si analizza a fondo cosa mangiavano e come vivevano quelle genti, si scopre che le cose stanno diversamente. </a:t>
                </a:r>
                <a:r>
                  <a:rPr lang="it-IT" sz="2400" dirty="0">
                    <a:latin typeface="Verdana" pitchFamily="34" charset="0"/>
                  </a:rPr>
                  <a:t>La "dieta mediterranea", in realtà, potrebbe non essere mai esistita.</a:t>
                </a:r>
                <a:endParaRPr lang="it-IT" sz="2400" dirty="0"/>
              </a:p>
            </p:txBody>
          </p:sp>
        </p:grpSp>
      </p:grpSp>
      <p:sp>
        <p:nvSpPr>
          <p:cNvPr id="7"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asellaDiTesto 8"/>
          <p:cNvSpPr txBox="1"/>
          <p:nvPr/>
        </p:nvSpPr>
        <p:spPr>
          <a:xfrm>
            <a:off x="7452320"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81000"/>
            <a:ext cx="9144000" cy="5484814"/>
            <a:chOff x="0" y="2880"/>
            <a:chExt cx="3639" cy="3455"/>
          </a:xfrm>
        </p:grpSpPr>
        <p:sp>
          <p:nvSpPr>
            <p:cNvPr id="131075" name="Rectangle 3"/>
            <p:cNvSpPr>
              <a:spLocks noChangeArrowheads="1"/>
            </p:cNvSpPr>
            <p:nvPr/>
          </p:nvSpPr>
          <p:spPr bwMode="auto">
            <a:xfrm>
              <a:off x="0" y="2880"/>
              <a:ext cx="3639" cy="2880"/>
            </a:xfrm>
            <a:prstGeom prst="rect">
              <a:avLst/>
            </a:prstGeom>
            <a:noFill/>
            <a:ln w="9525">
              <a:noFill/>
              <a:miter lim="800000"/>
              <a:headEnd/>
              <a:tailEnd/>
            </a:ln>
            <a:effectLst/>
          </p:spPr>
          <p:txBody>
            <a:bodyPr>
              <a:spAutoFit/>
            </a:bodyPr>
            <a:lstStyle/>
            <a:p>
              <a:endParaRPr lang="it-IT"/>
            </a:p>
          </p:txBody>
        </p:sp>
        <p:grpSp>
          <p:nvGrpSpPr>
            <p:cNvPr id="3" name="Group 4"/>
            <p:cNvGrpSpPr>
              <a:grpSpLocks/>
            </p:cNvGrpSpPr>
            <p:nvPr/>
          </p:nvGrpSpPr>
          <p:grpSpPr bwMode="auto">
            <a:xfrm>
              <a:off x="0" y="2880"/>
              <a:ext cx="3639" cy="3455"/>
              <a:chOff x="0" y="3268"/>
              <a:chExt cx="3639" cy="3455"/>
            </a:xfrm>
          </p:grpSpPr>
          <p:sp>
            <p:nvSpPr>
              <p:cNvPr id="131077" name="Rectangle 5"/>
              <p:cNvSpPr>
                <a:spLocks noChangeArrowheads="1"/>
              </p:cNvSpPr>
              <p:nvPr/>
            </p:nvSpPr>
            <p:spPr bwMode="auto">
              <a:xfrm>
                <a:off x="0" y="3268"/>
                <a:ext cx="3639" cy="388"/>
              </a:xfrm>
              <a:prstGeom prst="rect">
                <a:avLst/>
              </a:prstGeom>
              <a:noFill/>
              <a:ln w="9525">
                <a:noFill/>
                <a:miter lim="800000"/>
                <a:headEnd/>
                <a:tailEnd/>
              </a:ln>
              <a:effectLst/>
            </p:spPr>
            <p:txBody>
              <a:bodyPr>
                <a:spAutoFit/>
              </a:bodyPr>
              <a:lstStyle/>
              <a:p>
                <a:endParaRPr lang="it-IT"/>
              </a:p>
            </p:txBody>
          </p:sp>
          <p:sp>
            <p:nvSpPr>
              <p:cNvPr id="131078" name="Rectangle 6"/>
              <p:cNvSpPr>
                <a:spLocks noChangeArrowheads="1"/>
              </p:cNvSpPr>
              <p:nvPr/>
            </p:nvSpPr>
            <p:spPr bwMode="auto">
              <a:xfrm>
                <a:off x="186" y="3873"/>
                <a:ext cx="3252" cy="2850"/>
              </a:xfrm>
              <a:prstGeom prst="rect">
                <a:avLst/>
              </a:prstGeom>
              <a:noFill/>
              <a:ln w="9525">
                <a:noFill/>
                <a:miter lim="800000"/>
                <a:headEnd/>
                <a:tailEnd/>
              </a:ln>
              <a:effectLst/>
            </p:spPr>
            <p:txBody>
              <a:bodyPr wrap="square" lIns="133308" rIns="88872">
                <a:spAutoFit/>
              </a:bodyPr>
              <a:lstStyle/>
              <a:p>
                <a:r>
                  <a:rPr lang="it-IT" sz="2400" dirty="0">
                    <a:latin typeface="Verdana" pitchFamily="34" charset="0"/>
                  </a:rPr>
                  <a:t>Gli</a:t>
                </a:r>
                <a:r>
                  <a:rPr lang="it-IT" sz="2400" dirty="0">
                    <a:solidFill>
                      <a:srgbClr val="FFFF00"/>
                    </a:solidFill>
                    <a:latin typeface="Verdana" pitchFamily="34" charset="0"/>
                  </a:rPr>
                  <a:t> atteggiamenti virtuosi </a:t>
                </a:r>
                <a:r>
                  <a:rPr lang="it-IT" sz="2400" dirty="0">
                    <a:latin typeface="Verdana" pitchFamily="34" charset="0"/>
                  </a:rPr>
                  <a:t>delle popolazioni mediterranee nei confronti del cibo, con comportamenti cosi salutari per le arterie dei popoli del mezzogiorno erano il frutto di</a:t>
                </a:r>
                <a:r>
                  <a:rPr lang="it-IT" sz="2400" dirty="0">
                    <a:solidFill>
                      <a:srgbClr val="FFFF00"/>
                    </a:solidFill>
                    <a:latin typeface="Verdana" pitchFamily="34" charset="0"/>
                  </a:rPr>
                  <a:t> uno stato di precarietà costante, </a:t>
                </a:r>
                <a:r>
                  <a:rPr lang="it-IT" sz="2400" dirty="0">
                    <a:latin typeface="Verdana" pitchFamily="34" charset="0"/>
                  </a:rPr>
                  <a:t>che ha tartassato il meridione d'Italia per secoli, fino al boom economico degli anni '50.</a:t>
                </a:r>
                <a:r>
                  <a:rPr lang="it-IT" sz="2400" dirty="0">
                    <a:solidFill>
                      <a:srgbClr val="FFFF00"/>
                    </a:solidFill>
                    <a:latin typeface="Verdana" pitchFamily="34" charset="0"/>
                  </a:rPr>
                  <a:t> Essi non volevano mangiare in quel modo, semplicemente non avevano altra scelta.</a:t>
                </a:r>
                <a:br>
                  <a:rPr lang="it-IT" sz="2400" dirty="0">
                    <a:solidFill>
                      <a:srgbClr val="FFFF00"/>
                    </a:solidFill>
                    <a:latin typeface="Verdana" pitchFamily="34" charset="0"/>
                  </a:rPr>
                </a:br>
                <a:r>
                  <a:rPr lang="it-IT" sz="2400" dirty="0">
                    <a:solidFill>
                      <a:srgbClr val="FFFF00"/>
                    </a:solidFill>
                    <a:latin typeface="Verdana" pitchFamily="34" charset="0"/>
                  </a:rPr>
                  <a:t>Chi poteva (i ricchi), mangiava tantissimo e malissimo, e il grasso era il simbolo del potere.</a:t>
                </a:r>
                <a:br>
                  <a:rPr lang="it-IT" sz="2400" dirty="0">
                    <a:solidFill>
                      <a:srgbClr val="FFFF00"/>
                    </a:solidFill>
                    <a:latin typeface="Verdana" pitchFamily="34" charset="0"/>
                  </a:rPr>
                </a:br>
                <a:endParaRPr lang="it-IT" sz="2400" dirty="0">
                  <a:solidFill>
                    <a:srgbClr val="FFFF00"/>
                  </a:solidFill>
                  <a:latin typeface="Verdana" pitchFamily="34" charset="0"/>
                </a:endParaRPr>
              </a:p>
            </p:txBody>
          </p:sp>
        </p:grpSp>
      </p:grpSp>
      <p:sp>
        <p:nvSpPr>
          <p:cNvPr id="7"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asellaDiTesto 8"/>
          <p:cNvSpPr txBox="1"/>
          <p:nvPr/>
        </p:nvSpPr>
        <p:spPr>
          <a:xfrm>
            <a:off x="7452320" y="6165304"/>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75656" y="548680"/>
            <a:ext cx="5776913" cy="4572000"/>
            <a:chOff x="0" y="2880"/>
            <a:chExt cx="3639" cy="2880"/>
          </a:xfrm>
        </p:grpSpPr>
        <p:sp>
          <p:nvSpPr>
            <p:cNvPr id="133123" name="Rectangle 3"/>
            <p:cNvSpPr>
              <a:spLocks noChangeArrowheads="1"/>
            </p:cNvSpPr>
            <p:nvPr/>
          </p:nvSpPr>
          <p:spPr bwMode="auto">
            <a:xfrm>
              <a:off x="0" y="2880"/>
              <a:ext cx="3639" cy="2880"/>
            </a:xfrm>
            <a:prstGeom prst="rect">
              <a:avLst/>
            </a:prstGeom>
            <a:noFill/>
            <a:ln w="9525">
              <a:noFill/>
              <a:miter lim="800000"/>
              <a:headEnd/>
              <a:tailEnd/>
            </a:ln>
            <a:effectLst/>
          </p:spPr>
          <p:txBody>
            <a:bodyPr>
              <a:spAutoFit/>
            </a:bodyPr>
            <a:lstStyle/>
            <a:p>
              <a:endParaRPr lang="it-IT"/>
            </a:p>
          </p:txBody>
        </p:sp>
        <p:grpSp>
          <p:nvGrpSpPr>
            <p:cNvPr id="3" name="Group 4"/>
            <p:cNvGrpSpPr>
              <a:grpSpLocks/>
            </p:cNvGrpSpPr>
            <p:nvPr/>
          </p:nvGrpSpPr>
          <p:grpSpPr bwMode="auto">
            <a:xfrm>
              <a:off x="0" y="2880"/>
              <a:ext cx="3639" cy="533"/>
              <a:chOff x="0" y="3268"/>
              <a:chExt cx="3639" cy="533"/>
            </a:xfrm>
          </p:grpSpPr>
          <p:sp>
            <p:nvSpPr>
              <p:cNvPr id="133125" name="Rectangle 5"/>
              <p:cNvSpPr>
                <a:spLocks noChangeArrowheads="1"/>
              </p:cNvSpPr>
              <p:nvPr/>
            </p:nvSpPr>
            <p:spPr bwMode="auto">
              <a:xfrm>
                <a:off x="0" y="3268"/>
                <a:ext cx="3639" cy="388"/>
              </a:xfrm>
              <a:prstGeom prst="rect">
                <a:avLst/>
              </a:prstGeom>
              <a:noFill/>
              <a:ln w="9525">
                <a:noFill/>
                <a:miter lim="800000"/>
                <a:headEnd/>
                <a:tailEnd/>
              </a:ln>
              <a:effectLst/>
            </p:spPr>
            <p:txBody>
              <a:bodyPr>
                <a:spAutoFit/>
              </a:bodyPr>
              <a:lstStyle/>
              <a:p>
                <a:endParaRPr lang="it-IT"/>
              </a:p>
            </p:txBody>
          </p:sp>
          <p:sp>
            <p:nvSpPr>
              <p:cNvPr id="133126" name="Rectangle 6"/>
              <p:cNvSpPr>
                <a:spLocks noChangeArrowheads="1"/>
              </p:cNvSpPr>
              <p:nvPr/>
            </p:nvSpPr>
            <p:spPr bwMode="auto">
              <a:xfrm>
                <a:off x="0" y="3268"/>
                <a:ext cx="3639" cy="306"/>
              </a:xfrm>
              <a:prstGeom prst="rect">
                <a:avLst/>
              </a:prstGeom>
              <a:noFill/>
              <a:ln w="9525">
                <a:noFill/>
                <a:miter lim="800000"/>
                <a:headEnd/>
                <a:tailEnd/>
              </a:ln>
              <a:effectLst/>
            </p:spPr>
            <p:txBody>
              <a:bodyPr lIns="133308" tIns="88872" bIns="26979">
                <a:spAutoFit/>
              </a:bodyPr>
              <a:lstStyle/>
              <a:p>
                <a:r>
                  <a:rPr lang="it-IT" sz="2400" dirty="0">
                    <a:solidFill>
                      <a:srgbClr val="FF0000"/>
                    </a:solidFill>
                    <a:latin typeface="Verdana" pitchFamily="34" charset="0"/>
                  </a:rPr>
                  <a:t>L'OLIO </a:t>
                </a:r>
                <a:r>
                  <a:rPr lang="it-IT" sz="2400" dirty="0" err="1">
                    <a:solidFill>
                      <a:srgbClr val="FF0000"/>
                    </a:solidFill>
                    <a:latin typeface="Verdana" pitchFamily="34" charset="0"/>
                  </a:rPr>
                  <a:t>DI</a:t>
                </a:r>
                <a:r>
                  <a:rPr lang="it-IT" sz="2400" dirty="0">
                    <a:solidFill>
                      <a:srgbClr val="FF0000"/>
                    </a:solidFill>
                    <a:latin typeface="Verdana" pitchFamily="34" charset="0"/>
                  </a:rPr>
                  <a:t> OLIVA</a:t>
                </a:r>
                <a:endParaRPr lang="it-IT" sz="2400" dirty="0">
                  <a:solidFill>
                    <a:srgbClr val="FF0000"/>
                  </a:solidFill>
                </a:endParaRPr>
              </a:p>
            </p:txBody>
          </p:sp>
          <p:sp>
            <p:nvSpPr>
              <p:cNvPr id="133127" name="Rectangle 7"/>
              <p:cNvSpPr>
                <a:spLocks noChangeArrowheads="1"/>
              </p:cNvSpPr>
              <p:nvPr/>
            </p:nvSpPr>
            <p:spPr bwMode="auto">
              <a:xfrm>
                <a:off x="0" y="3427"/>
                <a:ext cx="3639" cy="374"/>
              </a:xfrm>
              <a:prstGeom prst="rect">
                <a:avLst/>
              </a:prstGeom>
              <a:noFill/>
              <a:ln w="9525">
                <a:noFill/>
                <a:miter lim="800000"/>
                <a:headEnd/>
                <a:tailEnd/>
              </a:ln>
              <a:effectLst/>
            </p:spPr>
            <p:txBody>
              <a:bodyPr lIns="133308" rIns="88872">
                <a:spAutoFit/>
              </a:bodyPr>
              <a:lstStyle/>
              <a:p>
                <a:r>
                  <a:rPr lang="it-IT" sz="900" b="1">
                    <a:solidFill>
                      <a:srgbClr val="000000"/>
                    </a:solidFill>
                    <a:latin typeface="Verdana" pitchFamily="34" charset="0"/>
                  </a:rPr>
                  <a:t> </a:t>
                </a:r>
                <a:r>
                  <a:rPr lang="it-IT" sz="900">
                    <a:solidFill>
                      <a:srgbClr val="000000"/>
                    </a:solidFill>
                    <a:latin typeface="Verdana" pitchFamily="34" charset="0"/>
                  </a:rPr>
                  <a:t/>
                </a:r>
                <a:br>
                  <a:rPr lang="it-IT" sz="900">
                    <a:solidFill>
                      <a:srgbClr val="000000"/>
                    </a:solidFill>
                    <a:latin typeface="Verdana" pitchFamily="34" charset="0"/>
                  </a:rPr>
                </a:br>
                <a:endParaRPr lang="it-IT" sz="2400"/>
              </a:p>
            </p:txBody>
          </p:sp>
        </p:grpSp>
      </p:grpSp>
      <p:sp>
        <p:nvSpPr>
          <p:cNvPr id="133128" name="Rectangle 8"/>
          <p:cNvSpPr>
            <a:spLocks noChangeArrowheads="1"/>
          </p:cNvSpPr>
          <p:nvPr/>
        </p:nvSpPr>
        <p:spPr bwMode="auto">
          <a:xfrm>
            <a:off x="863080" y="1268760"/>
            <a:ext cx="8280920" cy="830997"/>
          </a:xfrm>
          <a:prstGeom prst="rect">
            <a:avLst/>
          </a:prstGeom>
          <a:noFill/>
          <a:ln w="9525">
            <a:noFill/>
            <a:miter lim="800000"/>
            <a:headEnd/>
            <a:tailEnd/>
          </a:ln>
          <a:effectLst/>
        </p:spPr>
        <p:txBody>
          <a:bodyPr wrap="square">
            <a:spAutoFit/>
          </a:bodyPr>
          <a:lstStyle/>
          <a:p>
            <a:r>
              <a:rPr lang="it-IT" sz="2400" dirty="0">
                <a:latin typeface="Verdana" pitchFamily="34" charset="0"/>
              </a:rPr>
              <a:t>L'alimento principe della dieta mediterranea, è in </a:t>
            </a:r>
            <a:r>
              <a:rPr lang="it-IT" sz="2400" dirty="0" smtClean="0">
                <a:latin typeface="Verdana" pitchFamily="34" charset="0"/>
              </a:rPr>
              <a:t>realtà </a:t>
            </a:r>
            <a:r>
              <a:rPr lang="it-IT" sz="2400" dirty="0">
                <a:solidFill>
                  <a:srgbClr val="FFFF00"/>
                </a:solidFill>
                <a:latin typeface="Verdana" pitchFamily="34" charset="0"/>
              </a:rPr>
              <a:t>un alimento da ricchi</a:t>
            </a:r>
          </a:p>
        </p:txBody>
      </p:sp>
      <p:grpSp>
        <p:nvGrpSpPr>
          <p:cNvPr id="4" name="Group 9"/>
          <p:cNvGrpSpPr>
            <a:grpSpLocks/>
          </p:cNvGrpSpPr>
          <p:nvPr/>
        </p:nvGrpSpPr>
        <p:grpSpPr bwMode="auto">
          <a:xfrm>
            <a:off x="0" y="3276600"/>
            <a:ext cx="6604001" cy="4572000"/>
            <a:chOff x="0" y="2880"/>
            <a:chExt cx="4160" cy="2880"/>
          </a:xfrm>
        </p:grpSpPr>
        <p:sp>
          <p:nvSpPr>
            <p:cNvPr id="133130" name="Rectangle 10"/>
            <p:cNvSpPr>
              <a:spLocks noChangeArrowheads="1"/>
            </p:cNvSpPr>
            <p:nvPr/>
          </p:nvSpPr>
          <p:spPr bwMode="auto">
            <a:xfrm>
              <a:off x="0" y="2880"/>
              <a:ext cx="3639" cy="2880"/>
            </a:xfrm>
            <a:prstGeom prst="rect">
              <a:avLst/>
            </a:prstGeom>
            <a:noFill/>
            <a:ln w="9525">
              <a:noFill/>
              <a:miter lim="800000"/>
              <a:headEnd/>
              <a:tailEnd/>
            </a:ln>
            <a:effectLst/>
          </p:spPr>
          <p:txBody>
            <a:bodyPr>
              <a:spAutoFit/>
            </a:bodyPr>
            <a:lstStyle/>
            <a:p>
              <a:endParaRPr lang="it-IT"/>
            </a:p>
          </p:txBody>
        </p:sp>
        <p:grpSp>
          <p:nvGrpSpPr>
            <p:cNvPr id="5" name="Group 11"/>
            <p:cNvGrpSpPr>
              <a:grpSpLocks/>
            </p:cNvGrpSpPr>
            <p:nvPr/>
          </p:nvGrpSpPr>
          <p:grpSpPr bwMode="auto">
            <a:xfrm>
              <a:off x="0" y="2880"/>
              <a:ext cx="4160" cy="1776"/>
              <a:chOff x="0" y="3268"/>
              <a:chExt cx="4160" cy="1776"/>
            </a:xfrm>
          </p:grpSpPr>
          <p:sp>
            <p:nvSpPr>
              <p:cNvPr id="133132" name="Rectangle 12"/>
              <p:cNvSpPr>
                <a:spLocks noChangeArrowheads="1"/>
              </p:cNvSpPr>
              <p:nvPr/>
            </p:nvSpPr>
            <p:spPr bwMode="auto">
              <a:xfrm>
                <a:off x="0" y="3268"/>
                <a:ext cx="3639" cy="388"/>
              </a:xfrm>
              <a:prstGeom prst="rect">
                <a:avLst/>
              </a:prstGeom>
              <a:noFill/>
              <a:ln w="9525">
                <a:noFill/>
                <a:miter lim="800000"/>
                <a:headEnd/>
                <a:tailEnd/>
              </a:ln>
              <a:effectLst/>
            </p:spPr>
            <p:txBody>
              <a:bodyPr>
                <a:spAutoFit/>
              </a:bodyPr>
              <a:lstStyle/>
              <a:p>
                <a:endParaRPr lang="it-IT"/>
              </a:p>
            </p:txBody>
          </p:sp>
          <p:sp>
            <p:nvSpPr>
              <p:cNvPr id="133133" name="Rectangle 13"/>
              <p:cNvSpPr>
                <a:spLocks noChangeArrowheads="1"/>
              </p:cNvSpPr>
              <p:nvPr/>
            </p:nvSpPr>
            <p:spPr bwMode="auto">
              <a:xfrm>
                <a:off x="0" y="3268"/>
                <a:ext cx="3639" cy="303"/>
              </a:xfrm>
              <a:prstGeom prst="rect">
                <a:avLst/>
              </a:prstGeom>
              <a:noFill/>
              <a:ln w="9525">
                <a:noFill/>
                <a:miter lim="800000"/>
                <a:headEnd/>
                <a:tailEnd/>
              </a:ln>
              <a:effectLst/>
            </p:spPr>
            <p:txBody>
              <a:bodyPr lIns="133308" tIns="88872" bIns="26979">
                <a:spAutoFit/>
              </a:bodyPr>
              <a:lstStyle/>
              <a:p>
                <a:endParaRPr lang="it-IT" sz="2400"/>
              </a:p>
            </p:txBody>
          </p:sp>
          <p:sp>
            <p:nvSpPr>
              <p:cNvPr id="133134" name="Rectangle 14"/>
              <p:cNvSpPr>
                <a:spLocks noChangeArrowheads="1"/>
              </p:cNvSpPr>
              <p:nvPr/>
            </p:nvSpPr>
            <p:spPr bwMode="auto">
              <a:xfrm>
                <a:off x="521" y="3319"/>
                <a:ext cx="3639" cy="1725"/>
              </a:xfrm>
              <a:prstGeom prst="rect">
                <a:avLst/>
              </a:prstGeom>
              <a:noFill/>
              <a:ln w="9525">
                <a:noFill/>
                <a:miter lim="800000"/>
                <a:headEnd/>
                <a:tailEnd/>
              </a:ln>
              <a:effectLst/>
            </p:spPr>
            <p:txBody>
              <a:bodyPr lIns="133308" rIns="88872">
                <a:spAutoFit/>
              </a:bodyPr>
              <a:lstStyle/>
              <a:p>
                <a:r>
                  <a:rPr lang="it-IT" sz="2400" dirty="0">
                    <a:solidFill>
                      <a:srgbClr val="FFFF00"/>
                    </a:solidFill>
                    <a:latin typeface="Verdana" pitchFamily="34" charset="0"/>
                  </a:rPr>
                  <a:t>Il consumo di pesce era limitato alle coste, </a:t>
                </a:r>
                <a:r>
                  <a:rPr lang="it-IT" sz="2400" dirty="0">
                    <a:latin typeface="Verdana" pitchFamily="34" charset="0"/>
                  </a:rPr>
                  <a:t>all'interno si consumava sporadicamente pesce conservato. Per molti, quindi, </a:t>
                </a:r>
                <a:r>
                  <a:rPr lang="it-IT" sz="2400" dirty="0">
                    <a:solidFill>
                      <a:srgbClr val="FFFF00"/>
                    </a:solidFill>
                    <a:latin typeface="Verdana" pitchFamily="34" charset="0"/>
                  </a:rPr>
                  <a:t>questo elemento non faceva parte della dieta quotidiana</a:t>
                </a:r>
                <a:r>
                  <a:rPr lang="it-IT" sz="2800" dirty="0">
                    <a:solidFill>
                      <a:srgbClr val="000000"/>
                    </a:solidFill>
                    <a:latin typeface="Verdana" pitchFamily="34" charset="0"/>
                  </a:rPr>
                  <a:t/>
                </a:r>
                <a:br>
                  <a:rPr lang="it-IT" sz="2800" dirty="0">
                    <a:solidFill>
                      <a:srgbClr val="000000"/>
                    </a:solidFill>
                    <a:latin typeface="Verdana" pitchFamily="34" charset="0"/>
                  </a:rPr>
                </a:br>
                <a:endParaRPr lang="it-IT" sz="2800" dirty="0">
                  <a:latin typeface="Verdana" pitchFamily="34" charset="0"/>
                </a:endParaRPr>
              </a:p>
            </p:txBody>
          </p:sp>
        </p:grpSp>
      </p:grpSp>
      <p:sp>
        <p:nvSpPr>
          <p:cNvPr id="133135" name="Rectangle 15"/>
          <p:cNvSpPr>
            <a:spLocks noChangeArrowheads="1"/>
          </p:cNvSpPr>
          <p:nvPr/>
        </p:nvSpPr>
        <p:spPr bwMode="auto">
          <a:xfrm>
            <a:off x="1619672" y="2564904"/>
            <a:ext cx="4070350" cy="461665"/>
          </a:xfrm>
          <a:prstGeom prst="rect">
            <a:avLst/>
          </a:prstGeom>
          <a:noFill/>
          <a:ln w="9525">
            <a:noFill/>
            <a:miter lim="800000"/>
            <a:headEnd/>
            <a:tailEnd/>
          </a:ln>
          <a:effectLst/>
        </p:spPr>
        <p:txBody>
          <a:bodyPr>
            <a:spAutoFit/>
          </a:bodyPr>
          <a:lstStyle/>
          <a:p>
            <a:r>
              <a:rPr lang="it-IT" sz="2400" dirty="0">
                <a:solidFill>
                  <a:srgbClr val="FF0000"/>
                </a:solidFill>
                <a:latin typeface="Verdana" pitchFamily="34" charset="0"/>
              </a:rPr>
              <a:t>IL PESCE</a:t>
            </a:r>
          </a:p>
        </p:txBody>
      </p:sp>
      <p:sp>
        <p:nvSpPr>
          <p:cNvPr id="16"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3568" y="620688"/>
            <a:ext cx="7885266" cy="4957763"/>
            <a:chOff x="0" y="2880"/>
            <a:chExt cx="3656" cy="3123"/>
          </a:xfrm>
        </p:grpSpPr>
        <p:sp>
          <p:nvSpPr>
            <p:cNvPr id="136195" name="Rectangle 3"/>
            <p:cNvSpPr>
              <a:spLocks noChangeArrowheads="1"/>
            </p:cNvSpPr>
            <p:nvPr/>
          </p:nvSpPr>
          <p:spPr bwMode="auto">
            <a:xfrm>
              <a:off x="0" y="2880"/>
              <a:ext cx="3639" cy="2880"/>
            </a:xfrm>
            <a:prstGeom prst="rect">
              <a:avLst/>
            </a:prstGeom>
            <a:noFill/>
            <a:ln w="9525">
              <a:noFill/>
              <a:miter lim="800000"/>
              <a:headEnd/>
              <a:tailEnd/>
            </a:ln>
            <a:effectLst/>
          </p:spPr>
          <p:txBody>
            <a:bodyPr>
              <a:spAutoFit/>
            </a:bodyPr>
            <a:lstStyle/>
            <a:p>
              <a:endParaRPr lang="it-IT"/>
            </a:p>
          </p:txBody>
        </p:sp>
        <p:grpSp>
          <p:nvGrpSpPr>
            <p:cNvPr id="3" name="Group 4"/>
            <p:cNvGrpSpPr>
              <a:grpSpLocks/>
            </p:cNvGrpSpPr>
            <p:nvPr/>
          </p:nvGrpSpPr>
          <p:grpSpPr bwMode="auto">
            <a:xfrm>
              <a:off x="0" y="2880"/>
              <a:ext cx="3656" cy="3123"/>
              <a:chOff x="0" y="3268"/>
              <a:chExt cx="3656" cy="3123"/>
            </a:xfrm>
          </p:grpSpPr>
          <p:sp>
            <p:nvSpPr>
              <p:cNvPr id="136197" name="Rectangle 5"/>
              <p:cNvSpPr>
                <a:spLocks noChangeArrowheads="1"/>
              </p:cNvSpPr>
              <p:nvPr/>
            </p:nvSpPr>
            <p:spPr bwMode="auto">
              <a:xfrm>
                <a:off x="0" y="3268"/>
                <a:ext cx="3639" cy="388"/>
              </a:xfrm>
              <a:prstGeom prst="rect">
                <a:avLst/>
              </a:prstGeom>
              <a:noFill/>
              <a:ln w="9525">
                <a:noFill/>
                <a:miter lim="800000"/>
                <a:headEnd/>
                <a:tailEnd/>
              </a:ln>
              <a:effectLst/>
            </p:spPr>
            <p:txBody>
              <a:bodyPr>
                <a:spAutoFit/>
              </a:bodyPr>
              <a:lstStyle/>
              <a:p>
                <a:endParaRPr lang="it-IT"/>
              </a:p>
            </p:txBody>
          </p:sp>
          <p:sp>
            <p:nvSpPr>
              <p:cNvPr id="136198" name="Rectangle 6"/>
              <p:cNvSpPr>
                <a:spLocks noChangeArrowheads="1"/>
              </p:cNvSpPr>
              <p:nvPr/>
            </p:nvSpPr>
            <p:spPr bwMode="auto">
              <a:xfrm>
                <a:off x="17" y="3502"/>
                <a:ext cx="3639" cy="2889"/>
              </a:xfrm>
              <a:prstGeom prst="rect">
                <a:avLst/>
              </a:prstGeom>
              <a:noFill/>
              <a:ln w="9525">
                <a:noFill/>
                <a:miter lim="800000"/>
                <a:headEnd/>
                <a:tailEnd/>
              </a:ln>
              <a:effectLst/>
            </p:spPr>
            <p:txBody>
              <a:bodyPr lIns="133308" rIns="88872">
                <a:spAutoFit/>
              </a:bodyPr>
              <a:lstStyle/>
              <a:p>
                <a:r>
                  <a:rPr lang="it-IT" sz="2400" dirty="0">
                    <a:latin typeface="Verdana" pitchFamily="34" charset="0"/>
                  </a:rPr>
                  <a:t>Per riuscire ad avere un regime alimentare corretto senza fare la fame bisogna eleggere ad</a:t>
                </a:r>
                <a:r>
                  <a:rPr lang="it-IT" sz="2400" dirty="0">
                    <a:solidFill>
                      <a:srgbClr val="FFFF00"/>
                    </a:solidFill>
                    <a:latin typeface="Verdana" pitchFamily="34" charset="0"/>
                  </a:rPr>
                  <a:t> </a:t>
                </a:r>
                <a:r>
                  <a:rPr lang="it-IT" sz="2400" i="1" dirty="0">
                    <a:solidFill>
                      <a:srgbClr val="FFFF00"/>
                    </a:solidFill>
                    <a:latin typeface="Verdana" pitchFamily="34" charset="0"/>
                  </a:rPr>
                  <a:t>alimento principe la verdura</a:t>
                </a:r>
                <a:r>
                  <a:rPr lang="it-IT" sz="2400" dirty="0">
                    <a:solidFill>
                      <a:srgbClr val="FFFF00"/>
                    </a:solidFill>
                    <a:latin typeface="Verdana" pitchFamily="34" charset="0"/>
                  </a:rPr>
                  <a:t> e gli alimenti sazianti in genere, </a:t>
                </a:r>
                <a:r>
                  <a:rPr lang="it-IT" sz="2400" dirty="0">
                    <a:latin typeface="Verdana" pitchFamily="34" charset="0"/>
                  </a:rPr>
                  <a:t>che ci consentono di mangiare tanto ed assumere poche calorie. </a:t>
                </a:r>
                <a:r>
                  <a:rPr lang="it-IT" sz="2400" dirty="0">
                    <a:solidFill>
                      <a:srgbClr val="FFFF00"/>
                    </a:solidFill>
                    <a:latin typeface="Verdana" pitchFamily="34" charset="0"/>
                  </a:rPr>
                  <a:t/>
                </a:r>
                <a:br>
                  <a:rPr lang="it-IT" sz="2400" dirty="0">
                    <a:solidFill>
                      <a:srgbClr val="FFFF00"/>
                    </a:solidFill>
                    <a:latin typeface="Verdana" pitchFamily="34" charset="0"/>
                  </a:rPr>
                </a:br>
                <a:r>
                  <a:rPr lang="it-IT" sz="2400" dirty="0">
                    <a:solidFill>
                      <a:srgbClr val="FFFF00"/>
                    </a:solidFill>
                    <a:latin typeface="Verdana" pitchFamily="34" charset="0"/>
                  </a:rPr>
                  <a:t/>
                </a:r>
                <a:br>
                  <a:rPr lang="it-IT" sz="2400" dirty="0">
                    <a:solidFill>
                      <a:srgbClr val="FFFF00"/>
                    </a:solidFill>
                    <a:latin typeface="Verdana" pitchFamily="34" charset="0"/>
                  </a:rPr>
                </a:br>
                <a:r>
                  <a:rPr lang="it-IT" sz="2400" dirty="0">
                    <a:latin typeface="Verdana" pitchFamily="34" charset="0"/>
                  </a:rPr>
                  <a:t>Occorre capire che </a:t>
                </a:r>
                <a:r>
                  <a:rPr lang="it-IT" sz="2400" dirty="0">
                    <a:solidFill>
                      <a:srgbClr val="FFFF00"/>
                    </a:solidFill>
                    <a:latin typeface="Verdana" pitchFamily="34" charset="0"/>
                  </a:rPr>
                  <a:t>mangiando pane e pasta senza fare attenzione alle porzioni è troppo facile eccedere con le calorie, poiché la pasta è un alimento poco saziante e come tale deve essere considerato.</a:t>
                </a:r>
                <a:r>
                  <a:rPr lang="it-IT" sz="2800" dirty="0">
                    <a:solidFill>
                      <a:srgbClr val="FFFF00"/>
                    </a:solidFill>
                    <a:latin typeface="Verdana" pitchFamily="34" charset="0"/>
                  </a:rPr>
                  <a:t/>
                </a:r>
                <a:br>
                  <a:rPr lang="it-IT" sz="2800" dirty="0">
                    <a:solidFill>
                      <a:srgbClr val="FFFF00"/>
                    </a:solidFill>
                    <a:latin typeface="Verdana" pitchFamily="34" charset="0"/>
                  </a:rPr>
                </a:br>
                <a:endParaRPr lang="it-IT" sz="2800" dirty="0">
                  <a:solidFill>
                    <a:srgbClr val="FFFF00"/>
                  </a:solidFill>
                  <a:latin typeface="Verdana" pitchFamily="34" charset="0"/>
                </a:endParaRPr>
              </a:p>
            </p:txBody>
          </p:sp>
        </p:grpSp>
      </p:grpSp>
      <p:sp>
        <p:nvSpPr>
          <p:cNvPr id="7"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asellaDiTesto 9"/>
          <p:cNvSpPr txBox="1"/>
          <p:nvPr/>
        </p:nvSpPr>
        <p:spPr>
          <a:xfrm>
            <a:off x="7452320" y="6165304"/>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2339752" y="332656"/>
            <a:ext cx="4572000" cy="6001643"/>
          </a:xfrm>
          <a:prstGeom prst="rect">
            <a:avLst/>
          </a:prstGeom>
        </p:spPr>
        <p:txBody>
          <a:bodyPr>
            <a:spAutoFit/>
          </a:bodyPr>
          <a:lstStyle/>
          <a:p>
            <a:r>
              <a:rPr lang="it-IT" sz="2400" b="1" i="1" dirty="0" smtClean="0">
                <a:solidFill>
                  <a:srgbClr val="FF9900"/>
                </a:solidFill>
              </a:rPr>
              <a:t>la dieta </a:t>
            </a:r>
            <a:r>
              <a:rPr lang="it-IT" sz="2400" b="1" i="1" dirty="0" smtClean="0">
                <a:solidFill>
                  <a:srgbClr val="FF9900"/>
                </a:solidFill>
              </a:rPr>
              <a:t>mediterranea </a:t>
            </a:r>
            <a:r>
              <a:rPr lang="it-IT" sz="2400" b="1" i="1" dirty="0" smtClean="0">
                <a:solidFill>
                  <a:srgbClr val="FF9900"/>
                </a:solidFill>
              </a:rPr>
              <a:t>non è un modello alimentare.</a:t>
            </a:r>
            <a:endParaRPr lang="it-IT" sz="2400" b="1" dirty="0" smtClean="0">
              <a:solidFill>
                <a:srgbClr val="FF9900"/>
              </a:solidFill>
            </a:endParaRPr>
          </a:p>
          <a:p>
            <a:r>
              <a:rPr lang="it-IT" sz="2400" dirty="0" smtClean="0"/>
              <a:t>Infatti un modello alimentare (e a maggior ragione una “dieta”) dovrebbe innanzitutto fissare i fabbisogni calorici (altrimenti che dieta è?) e la ripartizione dei macronutrienti, non genericamente spingere certi cibi (frutta, verdura, pane, pasta, olio ecc.). </a:t>
            </a:r>
            <a:r>
              <a:rPr lang="it-IT" sz="2400" i="1" u="sng" dirty="0" smtClean="0">
                <a:solidFill>
                  <a:srgbClr val="FFFF00"/>
                </a:solidFill>
              </a:rPr>
              <a:t>Si dovrebbe perciò parlare di indicazioni alimentari mediterranee e non di dieta</a:t>
            </a:r>
            <a:r>
              <a:rPr lang="it-IT" sz="2400" i="1" u="sng" dirty="0" smtClean="0"/>
              <a:t> </a:t>
            </a:r>
            <a:r>
              <a:rPr lang="it-IT" sz="2400" dirty="0" smtClean="0"/>
              <a:t>(tenetelo presente ogni volta che sentite un dietologo o presunto tale che magnifica la dieta mediterranea).</a:t>
            </a:r>
            <a:endParaRPr lang="it-IT" sz="2400" dirty="0"/>
          </a:p>
        </p:txBody>
      </p:sp>
      <p:sp>
        <p:nvSpPr>
          <p:cNvPr id="5" name="CasellaDiTesto 4"/>
          <p:cNvSpPr txBox="1"/>
          <p:nvPr/>
        </p:nvSpPr>
        <p:spPr>
          <a:xfrm>
            <a:off x="7596336" y="5877272"/>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7" name="Rettangolo 6"/>
          <p:cNvSpPr/>
          <p:nvPr/>
        </p:nvSpPr>
        <p:spPr>
          <a:xfrm>
            <a:off x="2267744" y="1484784"/>
            <a:ext cx="4572000" cy="4708981"/>
          </a:xfrm>
          <a:prstGeom prst="rect">
            <a:avLst/>
          </a:prstGeom>
          <a:noFill/>
        </p:spPr>
        <p:txBody>
          <a:bodyPr>
            <a:spAutoFit/>
          </a:bodyPr>
          <a:lstStyle/>
          <a:p>
            <a:pPr>
              <a:buFont typeface="Wingdings" pitchFamily="2" charset="2"/>
              <a:buChar char="Ø"/>
            </a:pPr>
            <a:r>
              <a:rPr lang="it-IT" dirty="0" smtClean="0"/>
              <a:t> </a:t>
            </a:r>
            <a:r>
              <a:rPr lang="it-IT" sz="2000" dirty="0" smtClean="0"/>
              <a:t>il fabbisogno calorico per essere normopeso non è considerato;</a:t>
            </a:r>
          </a:p>
          <a:p>
            <a:endParaRPr lang="it-IT" sz="2000" dirty="0" smtClean="0"/>
          </a:p>
          <a:p>
            <a:pPr>
              <a:buFont typeface="Wingdings" pitchFamily="2" charset="2"/>
              <a:buChar char="Ø"/>
            </a:pPr>
            <a:r>
              <a:rPr lang="it-IT" sz="2000" dirty="0" smtClean="0"/>
              <a:t> diminuendo i grassi non si dimagrisce, </a:t>
            </a:r>
            <a:r>
              <a:rPr lang="it-IT" sz="2000" dirty="0" err="1" smtClean="0"/>
              <a:t>vedasi</a:t>
            </a:r>
            <a:r>
              <a:rPr lang="it-IT" sz="2000" dirty="0" smtClean="0"/>
              <a:t> il fallimento del progetto del governo statunitense contro l’obesità;</a:t>
            </a:r>
          </a:p>
          <a:p>
            <a:endParaRPr lang="it-IT" sz="2000" dirty="0" smtClean="0"/>
          </a:p>
          <a:p>
            <a:pPr>
              <a:buFont typeface="Wingdings" pitchFamily="2" charset="2"/>
              <a:buChar char="Ø"/>
            </a:pPr>
            <a:r>
              <a:rPr lang="it-IT" sz="2000" dirty="0" smtClean="0"/>
              <a:t> non si notano significativi miglioramenti riguardo a molti fattori di rischio</a:t>
            </a:r>
          </a:p>
          <a:p>
            <a:r>
              <a:rPr lang="it-IT" sz="2000" dirty="0" smtClean="0"/>
              <a:t> </a:t>
            </a:r>
            <a:r>
              <a:rPr lang="it-IT" sz="2000" dirty="0" smtClean="0">
                <a:solidFill>
                  <a:srgbClr val="FFFF00"/>
                </a:solidFill>
              </a:rPr>
              <a:t>(Ipertensione, Colesterolo, Glicemia ecc..)</a:t>
            </a:r>
          </a:p>
          <a:p>
            <a:endParaRPr lang="it-IT" sz="2000" dirty="0" smtClean="0"/>
          </a:p>
          <a:p>
            <a:pPr>
              <a:buFont typeface="Wingdings" pitchFamily="2" charset="2"/>
              <a:buChar char="Ø"/>
            </a:pPr>
            <a:r>
              <a:rPr lang="it-IT" sz="2000" dirty="0" smtClean="0"/>
              <a:t> una “dieta” mediterranea è comunque   difficile da seguire perché non controlla lo stimolo della fame, essendo, a parità di calorie, troppo ricca in carboidrati.</a:t>
            </a:r>
            <a:endParaRPr lang="it-IT" sz="2000" dirty="0"/>
          </a:p>
        </p:txBody>
      </p:sp>
      <p:sp>
        <p:nvSpPr>
          <p:cNvPr id="5" name="CasellaDiTesto 4"/>
          <p:cNvSpPr txBox="1"/>
          <p:nvPr/>
        </p:nvSpPr>
        <p:spPr>
          <a:xfrm>
            <a:off x="2267744" y="404664"/>
            <a:ext cx="4608512" cy="461665"/>
          </a:xfrm>
          <a:prstGeom prst="rect">
            <a:avLst/>
          </a:prstGeom>
          <a:noFill/>
        </p:spPr>
        <p:txBody>
          <a:bodyPr wrap="square" rtlCol="0">
            <a:spAutoFit/>
          </a:bodyPr>
          <a:lstStyle/>
          <a:p>
            <a:r>
              <a:rPr lang="it-IT" sz="2400" dirty="0" smtClean="0">
                <a:solidFill>
                  <a:srgbClr val="FFFF00"/>
                </a:solidFill>
              </a:rPr>
              <a:t>Limiti della dieta mediterranea</a:t>
            </a:r>
            <a:endParaRPr lang="it-IT" sz="2400" dirty="0">
              <a:solidFill>
                <a:srgbClr val="FFFF00"/>
              </a:solidFill>
            </a:endParaRPr>
          </a:p>
        </p:txBody>
      </p:sp>
      <p:sp>
        <p:nvSpPr>
          <p:cNvPr id="8" name="CasellaDiTesto 7"/>
          <p:cNvSpPr txBox="1"/>
          <p:nvPr/>
        </p:nvSpPr>
        <p:spPr>
          <a:xfrm>
            <a:off x="1331640" y="908720"/>
            <a:ext cx="6696744" cy="369332"/>
          </a:xfrm>
          <a:prstGeom prst="rect">
            <a:avLst/>
          </a:prstGeom>
          <a:noFill/>
        </p:spPr>
        <p:txBody>
          <a:bodyPr wrap="square" rtlCol="0">
            <a:spAutoFit/>
          </a:bodyPr>
          <a:lstStyle/>
          <a:p>
            <a:r>
              <a:rPr lang="it-IT" dirty="0" smtClean="0">
                <a:solidFill>
                  <a:srgbClr val="FFFF00"/>
                </a:solidFill>
              </a:rPr>
              <a:t>Nella dieta mediterranea sono sostanzialmente quattro i punti negativi:</a:t>
            </a:r>
            <a:endParaRPr lang="it-IT" dirty="0">
              <a:solidFill>
                <a:srgbClr val="FFFF00"/>
              </a:solidFill>
            </a:endParaRPr>
          </a:p>
        </p:txBody>
      </p:sp>
      <p:sp>
        <p:nvSpPr>
          <p:cNvPr id="9" name="CasellaDiTesto 8"/>
          <p:cNvSpPr txBox="1"/>
          <p:nvPr/>
        </p:nvSpPr>
        <p:spPr>
          <a:xfrm>
            <a:off x="7596336" y="5877272"/>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2267744" y="548680"/>
            <a:ext cx="4320606" cy="461665"/>
          </a:xfrm>
          <a:prstGeom prst="rect">
            <a:avLst/>
          </a:prstGeom>
        </p:spPr>
        <p:txBody>
          <a:bodyPr wrap="none">
            <a:spAutoFit/>
          </a:bodyPr>
          <a:lstStyle/>
          <a:p>
            <a:r>
              <a:rPr lang="it-IT" sz="2400" i="1" u="sng" dirty="0" smtClean="0">
                <a:solidFill>
                  <a:srgbClr val="FFFF00"/>
                </a:solidFill>
              </a:rPr>
              <a:t>Dieta mediterranea: i due problemi</a:t>
            </a:r>
            <a:endParaRPr lang="it-IT" sz="2400" i="1" u="sng" dirty="0">
              <a:solidFill>
                <a:srgbClr val="FFFF00"/>
              </a:solidFill>
            </a:endParaRPr>
          </a:p>
        </p:txBody>
      </p:sp>
      <p:sp>
        <p:nvSpPr>
          <p:cNvPr id="4" name="Rettangolo 3"/>
          <p:cNvSpPr/>
          <p:nvPr/>
        </p:nvSpPr>
        <p:spPr>
          <a:xfrm>
            <a:off x="2267744" y="1556792"/>
            <a:ext cx="4572000" cy="4154984"/>
          </a:xfrm>
          <a:prstGeom prst="rect">
            <a:avLst/>
          </a:prstGeom>
        </p:spPr>
        <p:txBody>
          <a:bodyPr>
            <a:spAutoFit/>
          </a:bodyPr>
          <a:lstStyle/>
          <a:p>
            <a:r>
              <a:rPr lang="it-IT" sz="2400" i="1" dirty="0" smtClean="0">
                <a:solidFill>
                  <a:srgbClr val="FFFF00"/>
                </a:solidFill>
              </a:rPr>
              <a:t>L’aspettativa di vita</a:t>
            </a:r>
            <a:r>
              <a:rPr lang="it-IT" sz="2400" dirty="0" smtClean="0"/>
              <a:t> :  </a:t>
            </a:r>
            <a:r>
              <a:rPr lang="it-IT" sz="2400" u="sng" dirty="0" smtClean="0"/>
              <a:t>Non esiste una significativa differenza di vita media fra Paesi come il Giappone, la Svezia o l’Italia. Quindi, se la dieta è responsabile della salute, se concludo che migliora l’incidenza delle patologie cardiovascolari, peggiorerà  l’incidenza di altre: solo così la vita media resta circa la stessa. Praticamente non ne ho nessun beneficio.</a:t>
            </a:r>
            <a:endParaRPr lang="it-IT" sz="2400" u="sng" dirty="0"/>
          </a:p>
        </p:txBody>
      </p:sp>
      <p:sp>
        <p:nvSpPr>
          <p:cNvPr id="6" name="CasellaDiTesto 5"/>
          <p:cNvSpPr txBox="1"/>
          <p:nvPr/>
        </p:nvSpPr>
        <p:spPr>
          <a:xfrm>
            <a:off x="7596336" y="5877272"/>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2339752" y="332656"/>
            <a:ext cx="4572000" cy="5940088"/>
          </a:xfrm>
          <a:prstGeom prst="rect">
            <a:avLst/>
          </a:prstGeom>
        </p:spPr>
        <p:txBody>
          <a:bodyPr>
            <a:spAutoFit/>
          </a:bodyPr>
          <a:lstStyle/>
          <a:p>
            <a:r>
              <a:rPr lang="it-IT" sz="2000" b="1" dirty="0" smtClean="0">
                <a:solidFill>
                  <a:srgbClr val="FFFF00"/>
                </a:solidFill>
              </a:rPr>
              <a:t>I risultati attuali: </a:t>
            </a:r>
            <a:r>
              <a:rPr lang="it-IT" sz="2000" dirty="0" smtClean="0"/>
              <a:t>Oggi che la popolazione è più sedentaria e ci sono maggiori possibilità economiche, se si mangia mediterraneo si arriva comunque al sovrappeso e spesso all’obesità (basta guardare l’attuale situazione del Sud dell’Italia). </a:t>
            </a:r>
            <a:r>
              <a:rPr lang="it-IT" sz="2000" dirty="0" smtClean="0">
                <a:solidFill>
                  <a:srgbClr val="FFFF00"/>
                </a:solidFill>
              </a:rPr>
              <a:t>L’analisi statistica effettuata fra gli anni ’50 e ’70 non teneva conto che le morti per incidenti cardiovascolari di nazioni come l’Italia e la Grecia erano inferiori rispetto agli Stati Uniti semplicemente perché la gente moriva prima per altre cause!</a:t>
            </a:r>
          </a:p>
          <a:p>
            <a:r>
              <a:rPr lang="it-IT" sz="2000" dirty="0" smtClean="0"/>
              <a:t>Grazie a spinte commerciali e scientifiche, la dieta mediterranea è diventata un esempio di</a:t>
            </a:r>
            <a:r>
              <a:rPr lang="it-IT" sz="2000" dirty="0" smtClean="0">
                <a:solidFill>
                  <a:srgbClr val="FF0000"/>
                </a:solidFill>
              </a:rPr>
              <a:t> </a:t>
            </a:r>
            <a:r>
              <a:rPr lang="it-IT" sz="2000" u="sng" dirty="0" err="1" smtClean="0">
                <a:solidFill>
                  <a:srgbClr val="FF0000"/>
                </a:solidFill>
                <a:hlinkClick r:id="rId2"/>
              </a:rPr>
              <a:t>ortoressia</a:t>
            </a:r>
            <a:r>
              <a:rPr lang="it-IT" sz="2000" dirty="0" smtClean="0"/>
              <a:t> positiva: si esaltano (oltre i loro meriti) cibi “buoni”, lasciando intendere che possano assicurare un’ottima salute.</a:t>
            </a:r>
            <a:endParaRPr lang="it-IT" sz="2000" dirty="0"/>
          </a:p>
        </p:txBody>
      </p:sp>
      <p:sp>
        <p:nvSpPr>
          <p:cNvPr id="5" name="CasellaDiTesto 4"/>
          <p:cNvSpPr txBox="1"/>
          <p:nvPr/>
        </p:nvSpPr>
        <p:spPr>
          <a:xfrm>
            <a:off x="7596336" y="5877272"/>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Documents and Settings\Baglioni Gabriele\Documenti\piramide_alimentare.jpg"/>
          <p:cNvPicPr>
            <a:picLocks noChangeAspect="1" noChangeArrowheads="1"/>
          </p:cNvPicPr>
          <p:nvPr/>
        </p:nvPicPr>
        <p:blipFill>
          <a:blip r:embed="rId2" cstate="print"/>
          <a:srcRect/>
          <a:stretch>
            <a:fillRect/>
          </a:stretch>
        </p:blipFill>
        <p:spPr bwMode="auto">
          <a:xfrm>
            <a:off x="2483768" y="620688"/>
            <a:ext cx="4283075" cy="4572000"/>
          </a:xfrm>
          <a:prstGeom prst="rect">
            <a:avLst/>
          </a:prstGeom>
          <a:noFill/>
        </p:spPr>
      </p:pic>
      <p:sp>
        <p:nvSpPr>
          <p:cNvPr id="128003" name="Text Box 3"/>
          <p:cNvSpPr txBox="1">
            <a:spLocks noChangeArrowheads="1"/>
          </p:cNvSpPr>
          <p:nvPr/>
        </p:nvSpPr>
        <p:spPr bwMode="auto">
          <a:xfrm>
            <a:off x="3059832" y="5589240"/>
            <a:ext cx="4395787" cy="523220"/>
          </a:xfrm>
          <a:prstGeom prst="rect">
            <a:avLst/>
          </a:prstGeom>
          <a:noFill/>
          <a:ln w="9525">
            <a:noFill/>
            <a:miter lim="800000"/>
            <a:headEnd/>
            <a:tailEnd/>
          </a:ln>
          <a:effectLst/>
        </p:spPr>
        <p:txBody>
          <a:bodyPr>
            <a:spAutoFit/>
          </a:bodyPr>
          <a:lstStyle/>
          <a:p>
            <a:pPr eaLnBrk="0" hangingPunct="0"/>
            <a:r>
              <a:rPr lang="it-IT" sz="2800" dirty="0" smtClean="0">
                <a:solidFill>
                  <a:srgbClr val="FFFF00"/>
                </a:solidFill>
              </a:rPr>
              <a:t> Piramide Alimentare</a:t>
            </a:r>
            <a:endParaRPr lang="it-IT" sz="2800" dirty="0">
              <a:solidFill>
                <a:srgbClr val="FFFF00"/>
              </a:solidFill>
            </a:endParaRPr>
          </a:p>
        </p:txBody>
      </p:sp>
      <p:sp>
        <p:nvSpPr>
          <p:cNvPr id="128004" name="Text Box 4"/>
          <p:cNvSpPr txBox="1">
            <a:spLocks noChangeArrowheads="1"/>
          </p:cNvSpPr>
          <p:nvPr/>
        </p:nvSpPr>
        <p:spPr bwMode="auto">
          <a:xfrm>
            <a:off x="2590800" y="4876800"/>
            <a:ext cx="4343400" cy="396875"/>
          </a:xfrm>
          <a:prstGeom prst="rect">
            <a:avLst/>
          </a:prstGeom>
          <a:noFill/>
          <a:ln w="9525">
            <a:noFill/>
            <a:miter lim="800000"/>
            <a:headEnd/>
            <a:tailEnd/>
          </a:ln>
          <a:effectLst/>
        </p:spPr>
        <p:txBody>
          <a:bodyPr>
            <a:spAutoFit/>
          </a:bodyPr>
          <a:lstStyle/>
          <a:p>
            <a:pPr>
              <a:spcBef>
                <a:spcPct val="50000"/>
              </a:spcBef>
            </a:pPr>
            <a:r>
              <a:rPr lang="it-IT" sz="2000"/>
              <a:t>ATTIVITA’  FISICA  REGOLARE</a:t>
            </a:r>
          </a:p>
        </p:txBody>
      </p:sp>
      <p:sp>
        <p:nvSpPr>
          <p:cNvPr id="128005" name="Rectangle 5"/>
          <p:cNvSpPr>
            <a:spLocks noChangeArrowheads="1"/>
          </p:cNvSpPr>
          <p:nvPr/>
        </p:nvSpPr>
        <p:spPr bwMode="auto">
          <a:xfrm>
            <a:off x="2483768" y="4653136"/>
            <a:ext cx="4267200" cy="533400"/>
          </a:xfrm>
          <a:prstGeom prst="rect">
            <a:avLst/>
          </a:prstGeom>
          <a:solidFill>
            <a:schemeClr val="accent1"/>
          </a:solidFill>
          <a:ln w="9525">
            <a:solidFill>
              <a:schemeClr val="tx1"/>
            </a:solidFill>
            <a:miter lim="800000"/>
            <a:headEnd/>
            <a:tailEnd/>
          </a:ln>
          <a:effectLst/>
        </p:spPr>
        <p:txBody>
          <a:bodyPr wrap="none" anchor="ctr"/>
          <a:lstStyle/>
          <a:p>
            <a:pPr algn="ctr"/>
            <a:r>
              <a:rPr lang="it-IT" sz="1800" b="1"/>
              <a:t>ATTIVITA’  FISICA  REGOLARE</a:t>
            </a:r>
          </a:p>
        </p:txBody>
      </p:sp>
      <p:sp>
        <p:nvSpPr>
          <p:cNvPr id="6" name="Segnaposto piè di pagina 1"/>
          <p:cNvSpPr txBox="1">
            <a:spLocks/>
          </p:cNvSpPr>
          <p:nvPr/>
        </p:nvSpPr>
        <p:spPr>
          <a:xfrm>
            <a:off x="3707904" y="6309320"/>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179512" y="5583345"/>
            <a:ext cx="2133600" cy="365125"/>
          </a:xfrm>
        </p:spPr>
        <p:txBody>
          <a:bodyPr/>
          <a:lstStyle/>
          <a:p>
            <a:pPr>
              <a:defRPr/>
            </a:pPr>
            <a:r>
              <a:rPr lang="it-IT" dirty="0" smtClean="0"/>
              <a:t>Dott. G Baglioni</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9375" y="260648"/>
            <a:ext cx="5032002" cy="5445744"/>
          </a:xfrm>
          <a:prstGeom prst="rect">
            <a:avLst/>
          </a:prstGeom>
        </p:spPr>
      </p:pic>
      <p:sp>
        <p:nvSpPr>
          <p:cNvPr id="4" name="CasellaDiTesto 3"/>
          <p:cNvSpPr txBox="1"/>
          <p:nvPr/>
        </p:nvSpPr>
        <p:spPr>
          <a:xfrm>
            <a:off x="1909637" y="5706087"/>
            <a:ext cx="5311477" cy="461665"/>
          </a:xfrm>
          <a:prstGeom prst="rect">
            <a:avLst/>
          </a:prstGeom>
          <a:solidFill>
            <a:srgbClr val="FF0000"/>
          </a:solidFill>
        </p:spPr>
        <p:txBody>
          <a:bodyPr wrap="square" rtlCol="0">
            <a:spAutoFit/>
          </a:bodyPr>
          <a:lstStyle/>
          <a:p>
            <a:pPr fontAlgn="base">
              <a:spcBef>
                <a:spcPct val="0"/>
              </a:spcBef>
              <a:spcAft>
                <a:spcPct val="0"/>
              </a:spcAft>
            </a:pPr>
            <a:r>
              <a:rPr lang="it-IT" sz="2400" dirty="0" smtClean="0">
                <a:solidFill>
                  <a:srgbClr val="FFFFFF"/>
                </a:solidFill>
                <a:latin typeface="Arial" charset="0"/>
              </a:rPr>
              <a:t>              Attività fisica regolare</a:t>
            </a:r>
            <a:endParaRPr lang="it-IT" sz="2400" dirty="0">
              <a:solidFill>
                <a:srgbClr val="FFFFFF"/>
              </a:solidFill>
              <a:latin typeface="Arial" charset="0"/>
            </a:endParaRPr>
          </a:p>
        </p:txBody>
      </p:sp>
      <p:sp>
        <p:nvSpPr>
          <p:cNvPr id="5" name="CasellaDiTesto 4"/>
          <p:cNvSpPr txBox="1"/>
          <p:nvPr/>
        </p:nvSpPr>
        <p:spPr>
          <a:xfrm>
            <a:off x="2339752" y="6138309"/>
            <a:ext cx="6696744" cy="523220"/>
          </a:xfrm>
          <a:prstGeom prst="rect">
            <a:avLst/>
          </a:prstGeom>
          <a:noFill/>
        </p:spPr>
        <p:txBody>
          <a:bodyPr wrap="square" rtlCol="0">
            <a:spAutoFit/>
          </a:bodyPr>
          <a:lstStyle/>
          <a:p>
            <a:r>
              <a:rPr lang="it-IT" sz="2800" dirty="0" smtClean="0">
                <a:solidFill>
                  <a:srgbClr val="FFFF00"/>
                </a:solidFill>
              </a:rPr>
              <a:t>Stagionalità – Prodotti Locali </a:t>
            </a:r>
            <a:endParaRPr lang="it-IT" sz="2800" dirty="0">
              <a:solidFill>
                <a:srgbClr val="FFFF00"/>
              </a:solidFill>
            </a:endParaRPr>
          </a:p>
        </p:txBody>
      </p:sp>
    </p:spTree>
    <p:extLst>
      <p:ext uri="{BB962C8B-B14F-4D97-AF65-F5344CB8AC3E}">
        <p14:creationId xmlns:p14="http://schemas.microsoft.com/office/powerpoint/2010/main" xmlns="" val="899510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467544" y="620688"/>
            <a:ext cx="8136904" cy="1200329"/>
          </a:xfrm>
          <a:prstGeom prst="rect">
            <a:avLst/>
          </a:prstGeom>
          <a:noFill/>
        </p:spPr>
        <p:txBody>
          <a:bodyPr wrap="square" rtlCol="0">
            <a:spAutoFit/>
          </a:bodyPr>
          <a:lstStyle/>
          <a:p>
            <a:r>
              <a:rPr lang="it-IT" sz="2400" dirty="0" smtClean="0">
                <a:solidFill>
                  <a:srgbClr val="FFFF00"/>
                </a:solidFill>
              </a:rPr>
              <a:t>Condividere il cibo (o non condividerlo affatto) è il primo modo</a:t>
            </a:r>
          </a:p>
          <a:p>
            <a:r>
              <a:rPr lang="it-IT" sz="2400" dirty="0">
                <a:solidFill>
                  <a:srgbClr val="FFFF00"/>
                </a:solidFill>
              </a:rPr>
              <a:t>p</a:t>
            </a:r>
            <a:r>
              <a:rPr lang="it-IT" sz="2400" dirty="0" smtClean="0">
                <a:solidFill>
                  <a:srgbClr val="FFFF00"/>
                </a:solidFill>
              </a:rPr>
              <a:t>er mostrare la relazione che abbiamo col mondo e con gli altri.</a:t>
            </a:r>
          </a:p>
          <a:p>
            <a:endParaRPr lang="it-IT" sz="2400" dirty="0">
              <a:solidFill>
                <a:srgbClr val="FFFF00"/>
              </a:solidFill>
            </a:endParaRPr>
          </a:p>
        </p:txBody>
      </p:sp>
      <p:sp>
        <p:nvSpPr>
          <p:cNvPr id="4" name="CasellaDiTesto 3"/>
          <p:cNvSpPr txBox="1"/>
          <p:nvPr/>
        </p:nvSpPr>
        <p:spPr>
          <a:xfrm>
            <a:off x="467544" y="1821017"/>
            <a:ext cx="8136904" cy="2308324"/>
          </a:xfrm>
          <a:prstGeom prst="rect">
            <a:avLst/>
          </a:prstGeom>
          <a:noFill/>
        </p:spPr>
        <p:txBody>
          <a:bodyPr wrap="square" rtlCol="0">
            <a:spAutoFit/>
          </a:bodyPr>
          <a:lstStyle/>
          <a:p>
            <a:r>
              <a:rPr lang="it-IT" sz="2400" dirty="0" smtClean="0">
                <a:solidFill>
                  <a:srgbClr val="FFFF00"/>
                </a:solidFill>
              </a:rPr>
              <a:t>La dimensione relazionale è anche quella col territorio, col</a:t>
            </a:r>
          </a:p>
          <a:p>
            <a:r>
              <a:rPr lang="it-IT" sz="2400" dirty="0">
                <a:solidFill>
                  <a:srgbClr val="FFFF00"/>
                </a:solidFill>
              </a:rPr>
              <a:t>p</a:t>
            </a:r>
            <a:r>
              <a:rPr lang="it-IT" sz="2400" dirty="0" smtClean="0">
                <a:solidFill>
                  <a:srgbClr val="FFFF00"/>
                </a:solidFill>
              </a:rPr>
              <a:t>aesaggio, col lavoro. </a:t>
            </a:r>
          </a:p>
          <a:p>
            <a:r>
              <a:rPr lang="it-IT" sz="2400" dirty="0" smtClean="0">
                <a:solidFill>
                  <a:srgbClr val="FFFF00"/>
                </a:solidFill>
              </a:rPr>
              <a:t>Un rapporto positivo col cibo implica convivialità con i compagni</a:t>
            </a:r>
          </a:p>
          <a:p>
            <a:r>
              <a:rPr lang="it-IT" sz="2400" dirty="0">
                <a:solidFill>
                  <a:srgbClr val="FFFF00"/>
                </a:solidFill>
              </a:rPr>
              <a:t>d</a:t>
            </a:r>
            <a:r>
              <a:rPr lang="it-IT" sz="2400" dirty="0" smtClean="0">
                <a:solidFill>
                  <a:srgbClr val="FFFF00"/>
                </a:solidFill>
              </a:rPr>
              <a:t>i tavola e anche col prodotto, con i luoghi di cui esso è</a:t>
            </a:r>
          </a:p>
          <a:p>
            <a:r>
              <a:rPr lang="it-IT" sz="2400" dirty="0">
                <a:solidFill>
                  <a:srgbClr val="FFFF00"/>
                </a:solidFill>
              </a:rPr>
              <a:t>e</a:t>
            </a:r>
            <a:r>
              <a:rPr lang="it-IT" sz="2400" dirty="0" smtClean="0">
                <a:solidFill>
                  <a:srgbClr val="FFFF00"/>
                </a:solidFill>
              </a:rPr>
              <a:t>spressione, con la cucina che lo ha trasformato in cibo.</a:t>
            </a:r>
          </a:p>
          <a:p>
            <a:endParaRPr lang="it-IT" sz="2400" dirty="0" smtClean="0">
              <a:solidFill>
                <a:srgbClr val="FFFF00"/>
              </a:solidFill>
            </a:endParaRPr>
          </a:p>
        </p:txBody>
      </p:sp>
      <p:sp>
        <p:nvSpPr>
          <p:cNvPr id="5" name="Rettangolo 4"/>
          <p:cNvSpPr/>
          <p:nvPr/>
        </p:nvSpPr>
        <p:spPr>
          <a:xfrm>
            <a:off x="492165" y="4129341"/>
            <a:ext cx="7971529" cy="1200329"/>
          </a:xfrm>
          <a:prstGeom prst="rect">
            <a:avLst/>
          </a:prstGeom>
        </p:spPr>
        <p:txBody>
          <a:bodyPr wrap="square">
            <a:spAutoFit/>
          </a:bodyPr>
          <a:lstStyle/>
          <a:p>
            <a:pPr lvl="0"/>
            <a:r>
              <a:rPr lang="it-IT" sz="2400" dirty="0">
                <a:solidFill>
                  <a:srgbClr val="FFFF00"/>
                </a:solidFill>
              </a:rPr>
              <a:t>In questo modo si ridà intelligenza e spessore a un gesto</a:t>
            </a:r>
          </a:p>
          <a:p>
            <a:pPr lvl="0"/>
            <a:r>
              <a:rPr lang="it-IT" sz="2400" dirty="0">
                <a:solidFill>
                  <a:srgbClr val="FFFF00"/>
                </a:solidFill>
              </a:rPr>
              <a:t>fondamentale</a:t>
            </a:r>
            <a:r>
              <a:rPr lang="it-IT" sz="2400" dirty="0">
                <a:solidFill>
                  <a:prstClr val="white"/>
                </a:solidFill>
              </a:rPr>
              <a:t> </a:t>
            </a:r>
            <a:r>
              <a:rPr lang="it-IT" sz="2400" dirty="0">
                <a:solidFill>
                  <a:srgbClr val="FFFF00"/>
                </a:solidFill>
              </a:rPr>
              <a:t>della nostra vita, che troppo spesso siamo stati</a:t>
            </a:r>
          </a:p>
          <a:p>
            <a:pPr lvl="0"/>
            <a:r>
              <a:rPr lang="it-IT" sz="2400" dirty="0">
                <a:solidFill>
                  <a:srgbClr val="FFFF00"/>
                </a:solidFill>
              </a:rPr>
              <a:t>tentati di pensare come un gesto banale.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45361" y="5589240"/>
            <a:ext cx="2859087"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98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51520" y="6309320"/>
            <a:ext cx="3481754" cy="365125"/>
          </a:xfrm>
        </p:spPr>
        <p:txBody>
          <a:bodyPr/>
          <a:lstStyle/>
          <a:p>
            <a:r>
              <a:rPr lang="it-IT" dirty="0" smtClean="0"/>
              <a:t>Dott. Baglioni Gabriele</a:t>
            </a:r>
            <a:endParaRPr lang="it-IT" dirty="0"/>
          </a:p>
        </p:txBody>
      </p:sp>
      <p:pic>
        <p:nvPicPr>
          <p:cNvPr id="187394" name="Picture 2" descr="Immagine correlata"/>
          <p:cNvPicPr>
            <a:picLocks noChangeAspect="1" noChangeArrowheads="1"/>
          </p:cNvPicPr>
          <p:nvPr/>
        </p:nvPicPr>
        <p:blipFill>
          <a:blip r:embed="rId2" cstate="print"/>
          <a:srcRect/>
          <a:stretch>
            <a:fillRect/>
          </a:stretch>
        </p:blipFill>
        <p:spPr bwMode="auto">
          <a:xfrm>
            <a:off x="4716016" y="836712"/>
            <a:ext cx="4104456" cy="2339540"/>
          </a:xfrm>
          <a:prstGeom prst="rect">
            <a:avLst/>
          </a:prstGeom>
          <a:noFill/>
        </p:spPr>
      </p:pic>
      <p:pic>
        <p:nvPicPr>
          <p:cNvPr id="187396" name="Picture 4" descr="Risultati immagini per zucchero di canna"/>
          <p:cNvPicPr>
            <a:picLocks noChangeAspect="1" noChangeArrowheads="1"/>
          </p:cNvPicPr>
          <p:nvPr/>
        </p:nvPicPr>
        <p:blipFill>
          <a:blip r:embed="rId3" cstate="print"/>
          <a:srcRect/>
          <a:stretch>
            <a:fillRect/>
          </a:stretch>
        </p:blipFill>
        <p:spPr bwMode="auto">
          <a:xfrm>
            <a:off x="323528" y="3789040"/>
            <a:ext cx="4080683" cy="2592288"/>
          </a:xfrm>
          <a:prstGeom prst="rect">
            <a:avLst/>
          </a:prstGeom>
          <a:noFill/>
        </p:spPr>
      </p:pic>
      <p:pic>
        <p:nvPicPr>
          <p:cNvPr id="187398" name="Picture 6" descr="Risultati immagini per zucchero di canna integrale"/>
          <p:cNvPicPr>
            <a:picLocks noChangeAspect="1" noChangeArrowheads="1"/>
          </p:cNvPicPr>
          <p:nvPr/>
        </p:nvPicPr>
        <p:blipFill>
          <a:blip r:embed="rId4" cstate="print"/>
          <a:srcRect/>
          <a:stretch>
            <a:fillRect/>
          </a:stretch>
        </p:blipFill>
        <p:spPr bwMode="auto">
          <a:xfrm>
            <a:off x="5004048" y="3356992"/>
            <a:ext cx="3960440" cy="2613890"/>
          </a:xfrm>
          <a:prstGeom prst="rect">
            <a:avLst/>
          </a:prstGeom>
          <a:noFill/>
        </p:spPr>
      </p:pic>
      <p:sp>
        <p:nvSpPr>
          <p:cNvPr id="6" name="CasellaDiTesto 5"/>
          <p:cNvSpPr txBox="1"/>
          <p:nvPr/>
        </p:nvSpPr>
        <p:spPr>
          <a:xfrm>
            <a:off x="1835696" y="260648"/>
            <a:ext cx="7992888" cy="461665"/>
          </a:xfrm>
          <a:prstGeom prst="rect">
            <a:avLst/>
          </a:prstGeom>
          <a:noFill/>
        </p:spPr>
        <p:txBody>
          <a:bodyPr wrap="square" rtlCol="0">
            <a:spAutoFit/>
          </a:bodyPr>
          <a:lstStyle/>
          <a:p>
            <a:r>
              <a:rPr lang="it-IT" sz="2400" dirty="0" smtClean="0">
                <a:solidFill>
                  <a:srgbClr val="FFFF00"/>
                </a:solidFill>
              </a:rPr>
              <a:t>Lo Zucchero da tavola. E’ presente in 3 varietà</a:t>
            </a:r>
            <a:endParaRPr lang="it-IT" sz="2400" dirty="0">
              <a:solidFill>
                <a:srgbClr val="FFFF00"/>
              </a:solidFill>
            </a:endParaRPr>
          </a:p>
        </p:txBody>
      </p:sp>
      <p:sp>
        <p:nvSpPr>
          <p:cNvPr id="7" name="CasellaDiTesto 6"/>
          <p:cNvSpPr txBox="1"/>
          <p:nvPr/>
        </p:nvSpPr>
        <p:spPr>
          <a:xfrm>
            <a:off x="2411760" y="836712"/>
            <a:ext cx="2520280" cy="1200329"/>
          </a:xfrm>
          <a:prstGeom prst="rect">
            <a:avLst/>
          </a:prstGeom>
          <a:noFill/>
        </p:spPr>
        <p:txBody>
          <a:bodyPr wrap="square" rtlCol="0">
            <a:spAutoFit/>
          </a:bodyPr>
          <a:lstStyle/>
          <a:p>
            <a:r>
              <a:rPr lang="it-IT" dirty="0" smtClean="0"/>
              <a:t>Zucchero bianco, da barbabietola o da canna, completamente raffinato</a:t>
            </a:r>
            <a:endParaRPr lang="it-IT" dirty="0"/>
          </a:p>
        </p:txBody>
      </p:sp>
      <p:sp>
        <p:nvSpPr>
          <p:cNvPr id="8" name="CasellaDiTesto 7"/>
          <p:cNvSpPr txBox="1"/>
          <p:nvPr/>
        </p:nvSpPr>
        <p:spPr>
          <a:xfrm>
            <a:off x="179512" y="2276872"/>
            <a:ext cx="4248472" cy="1477328"/>
          </a:xfrm>
          <a:prstGeom prst="rect">
            <a:avLst/>
          </a:prstGeom>
          <a:noFill/>
        </p:spPr>
        <p:txBody>
          <a:bodyPr wrap="square" rtlCol="0">
            <a:spAutoFit/>
          </a:bodyPr>
          <a:lstStyle/>
          <a:p>
            <a:r>
              <a:rPr lang="it-IT" dirty="0" smtClean="0"/>
              <a:t>Zucchero di canna grezzo, il colore è dovuto ad una non totale raffinazione con permanenza di piccole quantità di residui (Melassa) che danno le differenze di colore e sapore, senza significato nutrizionale</a:t>
            </a:r>
            <a:endParaRPr lang="it-IT" dirty="0"/>
          </a:p>
        </p:txBody>
      </p:sp>
      <p:sp>
        <p:nvSpPr>
          <p:cNvPr id="9" name="CasellaDiTesto 8"/>
          <p:cNvSpPr txBox="1"/>
          <p:nvPr/>
        </p:nvSpPr>
        <p:spPr>
          <a:xfrm>
            <a:off x="4788024" y="6021288"/>
            <a:ext cx="4139952" cy="646331"/>
          </a:xfrm>
          <a:prstGeom prst="rect">
            <a:avLst/>
          </a:prstGeom>
          <a:noFill/>
        </p:spPr>
        <p:txBody>
          <a:bodyPr wrap="square" rtlCol="0">
            <a:spAutoFit/>
          </a:bodyPr>
          <a:lstStyle/>
          <a:p>
            <a:r>
              <a:rPr lang="it-IT" dirty="0" smtClean="0"/>
              <a:t>Zucchero integrale di canna, meno calorico meno gradito, di difficile reperibilità</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7394"/>
                                        </p:tgtEl>
                                        <p:attrNameLst>
                                          <p:attrName>style.visibility</p:attrName>
                                        </p:attrNameLst>
                                      </p:cBhvr>
                                      <p:to>
                                        <p:strVal val="visible"/>
                                      </p:to>
                                    </p:set>
                                    <p:anim calcmode="lin" valueType="num">
                                      <p:cBhvr additive="base">
                                        <p:cTn id="12" dur="500" fill="hold"/>
                                        <p:tgtEl>
                                          <p:spTgt spid="187394"/>
                                        </p:tgtEl>
                                        <p:attrNameLst>
                                          <p:attrName>ppt_x</p:attrName>
                                        </p:attrNameLst>
                                      </p:cBhvr>
                                      <p:tavLst>
                                        <p:tav tm="0">
                                          <p:val>
                                            <p:strVal val="1+#ppt_w/2"/>
                                          </p:val>
                                        </p:tav>
                                        <p:tav tm="100000">
                                          <p:val>
                                            <p:strVal val="#ppt_x"/>
                                          </p:val>
                                        </p:tav>
                                      </p:tavLst>
                                    </p:anim>
                                    <p:anim calcmode="lin" valueType="num">
                                      <p:cBhvr additive="base">
                                        <p:cTn id="13" dur="500" fill="hold"/>
                                        <p:tgtEl>
                                          <p:spTgt spid="1873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87396"/>
                                        </p:tgtEl>
                                        <p:attrNameLst>
                                          <p:attrName>style.visibility</p:attrName>
                                        </p:attrNameLst>
                                      </p:cBhvr>
                                      <p:to>
                                        <p:strVal val="visible"/>
                                      </p:to>
                                    </p:set>
                                    <p:animEffect transition="in" filter="slide(fromLeft)">
                                      <p:cBhvr>
                                        <p:cTn id="23" dur="500"/>
                                        <p:tgtEl>
                                          <p:spTgt spid="18739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187398"/>
                                        </p:tgtEl>
                                        <p:attrNameLst>
                                          <p:attrName>style.visibility</p:attrName>
                                        </p:attrNameLst>
                                      </p:cBhvr>
                                      <p:to>
                                        <p:strVal val="visible"/>
                                      </p:to>
                                    </p:set>
                                    <p:animEffect transition="in" filter="slide(fromRight)">
                                      <p:cBhvr>
                                        <p:cTn id="33" dur="500"/>
                                        <p:tgtEl>
                                          <p:spTgt spid="18739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23586" name="Picture 2" descr="Risultati immagini per crackers"/>
          <p:cNvPicPr>
            <a:picLocks noChangeAspect="1" noChangeArrowheads="1"/>
          </p:cNvPicPr>
          <p:nvPr/>
        </p:nvPicPr>
        <p:blipFill>
          <a:blip r:embed="rId2" cstate="print"/>
          <a:srcRect/>
          <a:stretch>
            <a:fillRect/>
          </a:stretch>
        </p:blipFill>
        <p:spPr bwMode="auto">
          <a:xfrm>
            <a:off x="179512" y="980728"/>
            <a:ext cx="4079469" cy="2088232"/>
          </a:xfrm>
          <a:prstGeom prst="rect">
            <a:avLst/>
          </a:prstGeom>
          <a:noFill/>
        </p:spPr>
      </p:pic>
      <p:pic>
        <p:nvPicPr>
          <p:cNvPr id="323588" name="Picture 4" descr="Risultati immagini per grissini"/>
          <p:cNvPicPr>
            <a:picLocks noChangeAspect="1" noChangeArrowheads="1"/>
          </p:cNvPicPr>
          <p:nvPr/>
        </p:nvPicPr>
        <p:blipFill>
          <a:blip r:embed="rId3" cstate="print"/>
          <a:srcRect/>
          <a:stretch>
            <a:fillRect/>
          </a:stretch>
        </p:blipFill>
        <p:spPr bwMode="auto">
          <a:xfrm>
            <a:off x="4355976" y="980728"/>
            <a:ext cx="3172507" cy="2116857"/>
          </a:xfrm>
          <a:prstGeom prst="rect">
            <a:avLst/>
          </a:prstGeom>
          <a:noFill/>
        </p:spPr>
      </p:pic>
      <p:sp>
        <p:nvSpPr>
          <p:cNvPr id="5" name="CasellaDiTesto 4"/>
          <p:cNvSpPr txBox="1"/>
          <p:nvPr/>
        </p:nvSpPr>
        <p:spPr>
          <a:xfrm>
            <a:off x="3095328" y="404664"/>
            <a:ext cx="6048672" cy="523220"/>
          </a:xfrm>
          <a:prstGeom prst="rect">
            <a:avLst/>
          </a:prstGeom>
          <a:noFill/>
        </p:spPr>
        <p:txBody>
          <a:bodyPr wrap="square" rtlCol="0">
            <a:spAutoFit/>
          </a:bodyPr>
          <a:lstStyle/>
          <a:p>
            <a:r>
              <a:rPr lang="it-IT" sz="2800" dirty="0" err="1" smtClean="0">
                <a:solidFill>
                  <a:srgbClr val="FFFF00"/>
                </a:solidFill>
              </a:rPr>
              <a:t>Crackers</a:t>
            </a:r>
            <a:r>
              <a:rPr lang="it-IT" sz="2800" dirty="0" smtClean="0">
                <a:solidFill>
                  <a:srgbClr val="FFFF00"/>
                </a:solidFill>
              </a:rPr>
              <a:t> e Grissini</a:t>
            </a:r>
            <a:endParaRPr lang="it-IT" sz="2800" dirty="0">
              <a:solidFill>
                <a:srgbClr val="FFFF00"/>
              </a:solidFill>
            </a:endParaRPr>
          </a:p>
        </p:txBody>
      </p:sp>
      <p:sp>
        <p:nvSpPr>
          <p:cNvPr id="6" name="CasellaDiTesto 5"/>
          <p:cNvSpPr txBox="1"/>
          <p:nvPr/>
        </p:nvSpPr>
        <p:spPr>
          <a:xfrm>
            <a:off x="4067944" y="3068960"/>
            <a:ext cx="1152128" cy="523220"/>
          </a:xfrm>
          <a:prstGeom prst="rect">
            <a:avLst/>
          </a:prstGeom>
          <a:noFill/>
        </p:spPr>
        <p:txBody>
          <a:bodyPr wrap="square" rtlCol="0">
            <a:spAutoFit/>
          </a:bodyPr>
          <a:lstStyle/>
          <a:p>
            <a:r>
              <a:rPr lang="it-IT" sz="2800" dirty="0" err="1" smtClean="0"/>
              <a:t>Vs</a:t>
            </a:r>
            <a:endParaRPr lang="it-IT" sz="2800" dirty="0"/>
          </a:p>
        </p:txBody>
      </p:sp>
      <p:pic>
        <p:nvPicPr>
          <p:cNvPr id="323590" name="Picture 6" descr="Risultati immagini per pane"/>
          <p:cNvPicPr>
            <a:picLocks noChangeAspect="1" noChangeArrowheads="1"/>
          </p:cNvPicPr>
          <p:nvPr/>
        </p:nvPicPr>
        <p:blipFill>
          <a:blip r:embed="rId4" cstate="print"/>
          <a:srcRect/>
          <a:stretch>
            <a:fillRect/>
          </a:stretch>
        </p:blipFill>
        <p:spPr bwMode="auto">
          <a:xfrm>
            <a:off x="3275856" y="3645024"/>
            <a:ext cx="5544616" cy="2772308"/>
          </a:xfrm>
          <a:prstGeom prst="rect">
            <a:avLst/>
          </a:prstGeom>
          <a:noFill/>
        </p:spPr>
      </p:pic>
      <p:sp>
        <p:nvSpPr>
          <p:cNvPr id="8" name="CasellaDiTesto 7"/>
          <p:cNvSpPr txBox="1"/>
          <p:nvPr/>
        </p:nvSpPr>
        <p:spPr>
          <a:xfrm>
            <a:off x="1403648" y="3645024"/>
            <a:ext cx="2016224" cy="523220"/>
          </a:xfrm>
          <a:prstGeom prst="rect">
            <a:avLst/>
          </a:prstGeom>
          <a:noFill/>
        </p:spPr>
        <p:txBody>
          <a:bodyPr wrap="square" rtlCol="0">
            <a:spAutoFit/>
          </a:bodyPr>
          <a:lstStyle/>
          <a:p>
            <a:r>
              <a:rPr lang="it-IT" sz="2800" dirty="0" smtClean="0">
                <a:solidFill>
                  <a:srgbClr val="FFFF00"/>
                </a:solidFill>
              </a:rPr>
              <a:t>Pane</a:t>
            </a:r>
            <a:endParaRPr lang="it-IT" sz="2800" dirty="0">
              <a:solidFill>
                <a:srgbClr val="FFFF00"/>
              </a:solidFill>
            </a:endParaRPr>
          </a:p>
        </p:txBody>
      </p:sp>
      <p:sp>
        <p:nvSpPr>
          <p:cNvPr id="9" name="CasellaDiTesto 8"/>
          <p:cNvSpPr txBox="1"/>
          <p:nvPr/>
        </p:nvSpPr>
        <p:spPr>
          <a:xfrm>
            <a:off x="7740352" y="980728"/>
            <a:ext cx="1224136" cy="2031325"/>
          </a:xfrm>
          <a:prstGeom prst="rect">
            <a:avLst/>
          </a:prstGeom>
          <a:noFill/>
        </p:spPr>
        <p:txBody>
          <a:bodyPr wrap="square" rtlCol="0">
            <a:spAutoFit/>
          </a:bodyPr>
          <a:lstStyle/>
          <a:p>
            <a:r>
              <a:rPr lang="it-IT" dirty="0" smtClean="0"/>
              <a:t>6% di acqua,</a:t>
            </a:r>
          </a:p>
          <a:p>
            <a:r>
              <a:rPr lang="it-IT" dirty="0" smtClean="0"/>
              <a:t>430 Kcal  per 100 g. ca.</a:t>
            </a:r>
          </a:p>
          <a:p>
            <a:r>
              <a:rPr lang="it-IT" dirty="0" smtClean="0"/>
              <a:t>(+10% ca. di grassi)</a:t>
            </a:r>
            <a:endParaRPr lang="it-IT" dirty="0"/>
          </a:p>
        </p:txBody>
      </p:sp>
      <p:sp>
        <p:nvSpPr>
          <p:cNvPr id="10" name="CasellaDiTesto 9"/>
          <p:cNvSpPr txBox="1"/>
          <p:nvPr/>
        </p:nvSpPr>
        <p:spPr>
          <a:xfrm>
            <a:off x="683568" y="4437112"/>
            <a:ext cx="2664296" cy="646331"/>
          </a:xfrm>
          <a:prstGeom prst="rect">
            <a:avLst/>
          </a:prstGeom>
          <a:noFill/>
        </p:spPr>
        <p:txBody>
          <a:bodyPr wrap="square" rtlCol="0">
            <a:spAutoFit/>
          </a:bodyPr>
          <a:lstStyle/>
          <a:p>
            <a:r>
              <a:rPr lang="it-IT" dirty="0" smtClean="0"/>
              <a:t>30-35% di acqua,</a:t>
            </a:r>
          </a:p>
          <a:p>
            <a:r>
              <a:rPr lang="it-IT" dirty="0" smtClean="0"/>
              <a:t>270 Kcal per 100 g. 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3586"/>
                                        </p:tgtEl>
                                        <p:attrNameLst>
                                          <p:attrName>style.visibility</p:attrName>
                                        </p:attrNameLst>
                                      </p:cBhvr>
                                      <p:to>
                                        <p:strVal val="visible"/>
                                      </p:to>
                                    </p:set>
                                    <p:anim calcmode="lin" valueType="num">
                                      <p:cBhvr additive="base">
                                        <p:cTn id="13" dur="500" fill="hold"/>
                                        <p:tgtEl>
                                          <p:spTgt spid="323586"/>
                                        </p:tgtEl>
                                        <p:attrNameLst>
                                          <p:attrName>ppt_x</p:attrName>
                                        </p:attrNameLst>
                                      </p:cBhvr>
                                      <p:tavLst>
                                        <p:tav tm="0">
                                          <p:val>
                                            <p:strVal val="0-#ppt_w/2"/>
                                          </p:val>
                                        </p:tav>
                                        <p:tav tm="100000">
                                          <p:val>
                                            <p:strVal val="#ppt_x"/>
                                          </p:val>
                                        </p:tav>
                                      </p:tavLst>
                                    </p:anim>
                                    <p:anim calcmode="lin" valueType="num">
                                      <p:cBhvr additive="base">
                                        <p:cTn id="14" dur="500" fill="hold"/>
                                        <p:tgtEl>
                                          <p:spTgt spid="32358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23588"/>
                                        </p:tgtEl>
                                        <p:attrNameLst>
                                          <p:attrName>style.visibility</p:attrName>
                                        </p:attrNameLst>
                                      </p:cBhvr>
                                      <p:to>
                                        <p:strVal val="visible"/>
                                      </p:to>
                                    </p:set>
                                    <p:anim calcmode="lin" valueType="num">
                                      <p:cBhvr additive="base">
                                        <p:cTn id="17" dur="500" fill="hold"/>
                                        <p:tgtEl>
                                          <p:spTgt spid="323588"/>
                                        </p:tgtEl>
                                        <p:attrNameLst>
                                          <p:attrName>ppt_x</p:attrName>
                                        </p:attrNameLst>
                                      </p:cBhvr>
                                      <p:tavLst>
                                        <p:tav tm="0">
                                          <p:val>
                                            <p:strVal val="0-#ppt_w/2"/>
                                          </p:val>
                                        </p:tav>
                                        <p:tav tm="100000">
                                          <p:val>
                                            <p:strVal val="#ppt_x"/>
                                          </p:val>
                                        </p:tav>
                                      </p:tavLst>
                                    </p:anim>
                                    <p:anim calcmode="lin" valueType="num">
                                      <p:cBhvr additive="base">
                                        <p:cTn id="18" dur="500" fill="hold"/>
                                        <p:tgtEl>
                                          <p:spTgt spid="32358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23590"/>
                                        </p:tgtEl>
                                        <p:attrNameLst>
                                          <p:attrName>style.visibility</p:attrName>
                                        </p:attrNameLst>
                                      </p:cBhvr>
                                      <p:to>
                                        <p:strVal val="visible"/>
                                      </p:to>
                                    </p:set>
                                    <p:anim calcmode="lin" valueType="num">
                                      <p:cBhvr additive="base">
                                        <p:cTn id="34" dur="500" fill="hold"/>
                                        <p:tgtEl>
                                          <p:spTgt spid="323590"/>
                                        </p:tgtEl>
                                        <p:attrNameLst>
                                          <p:attrName>ppt_x</p:attrName>
                                        </p:attrNameLst>
                                      </p:cBhvr>
                                      <p:tavLst>
                                        <p:tav tm="0">
                                          <p:val>
                                            <p:strVal val="1+#ppt_w/2"/>
                                          </p:val>
                                        </p:tav>
                                        <p:tav tm="100000">
                                          <p:val>
                                            <p:strVal val="#ppt_x"/>
                                          </p:val>
                                        </p:tav>
                                      </p:tavLst>
                                    </p:anim>
                                    <p:anim calcmode="lin" valueType="num">
                                      <p:cBhvr additive="base">
                                        <p:cTn id="35" dur="500" fill="hold"/>
                                        <p:tgtEl>
                                          <p:spTgt spid="32359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6255" y="692696"/>
            <a:ext cx="8352928" cy="3046988"/>
          </a:xfrm>
          <a:prstGeom prst="rect">
            <a:avLst/>
          </a:prstGeom>
          <a:noFill/>
        </p:spPr>
        <p:txBody>
          <a:bodyPr wrap="square" rtlCol="0">
            <a:spAutoFit/>
          </a:bodyPr>
          <a:lstStyle/>
          <a:p>
            <a:r>
              <a:rPr lang="it-IT" sz="2400" dirty="0" smtClean="0">
                <a:solidFill>
                  <a:srgbClr val="FFFF00"/>
                </a:solidFill>
                <a:latin typeface="Arial" panose="020B0604020202020204" pitchFamily="34" charset="0"/>
                <a:cs typeface="Arial" panose="020B0604020202020204" pitchFamily="34" charset="0"/>
              </a:rPr>
              <a:t>Dobbiamo mantenere un pensiero flessibile, perché le idee preconcette e i pregiudizi non ci privino dell’opportunità di raggiungere una conoscenza più ampia e più nuova. Dobbiamo essere sempre disposti ad aprire la mente e a rifiutare qualsiasi idea, per quanto sia radicata, se l’esperienza ci mostra una verità migliore.  </a:t>
            </a:r>
          </a:p>
          <a:p>
            <a:endParaRPr lang="it-IT" sz="2400" dirty="0" smtClean="0">
              <a:solidFill>
                <a:srgbClr val="FFFF00"/>
              </a:solidFill>
            </a:endParaRPr>
          </a:p>
          <a:p>
            <a:endParaRPr lang="it-IT" sz="2400" dirty="0">
              <a:solidFill>
                <a:srgbClr val="FFFF00"/>
              </a:solidFill>
            </a:endParaRPr>
          </a:p>
        </p:txBody>
      </p:sp>
      <p:sp>
        <p:nvSpPr>
          <p:cNvPr id="3" name="CasellaDiTesto 2"/>
          <p:cNvSpPr txBox="1"/>
          <p:nvPr/>
        </p:nvSpPr>
        <p:spPr>
          <a:xfrm>
            <a:off x="2915816" y="3068960"/>
            <a:ext cx="3672408" cy="461665"/>
          </a:xfrm>
          <a:prstGeom prst="rect">
            <a:avLst/>
          </a:prstGeom>
          <a:noFill/>
        </p:spPr>
        <p:txBody>
          <a:bodyPr wrap="square" rtlCol="0">
            <a:spAutoFit/>
          </a:bodyPr>
          <a:lstStyle/>
          <a:p>
            <a:r>
              <a:rPr lang="it-IT" sz="2400" dirty="0" smtClean="0">
                <a:solidFill>
                  <a:prstClr val="white"/>
                </a:solidFill>
              </a:rPr>
              <a:t>Dr. Edward Bach</a:t>
            </a:r>
            <a:endParaRPr lang="it-IT" sz="2400" dirty="0">
              <a:solidFill>
                <a:prstClr val="white"/>
              </a:solidFill>
            </a:endParaRPr>
          </a:p>
        </p:txBody>
      </p:sp>
      <p:sp>
        <p:nvSpPr>
          <p:cNvPr id="5" name="CasellaDiTesto 4"/>
          <p:cNvSpPr txBox="1"/>
          <p:nvPr/>
        </p:nvSpPr>
        <p:spPr>
          <a:xfrm>
            <a:off x="683568" y="3933056"/>
            <a:ext cx="7992888" cy="830997"/>
          </a:xfrm>
          <a:prstGeom prst="rect">
            <a:avLst/>
          </a:prstGeom>
          <a:noFill/>
        </p:spPr>
        <p:txBody>
          <a:bodyPr wrap="square" rtlCol="0">
            <a:spAutoFit/>
          </a:bodyPr>
          <a:lstStyle/>
          <a:p>
            <a:r>
              <a:rPr lang="it-IT" sz="2400" dirty="0" smtClean="0">
                <a:solidFill>
                  <a:srgbClr val="FFFF00"/>
                </a:solidFill>
                <a:latin typeface="Arial" panose="020B0604020202020204" pitchFamily="34" charset="0"/>
                <a:cs typeface="Arial" panose="020B0604020202020204" pitchFamily="34" charset="0"/>
              </a:rPr>
              <a:t>La mente che si apre ad una nuova idea non torna mai</a:t>
            </a:r>
          </a:p>
          <a:p>
            <a:r>
              <a:rPr lang="it-IT" sz="2400" dirty="0">
                <a:solidFill>
                  <a:srgbClr val="FFFF00"/>
                </a:solidFill>
                <a:latin typeface="Arial" panose="020B0604020202020204" pitchFamily="34" charset="0"/>
                <a:cs typeface="Arial" panose="020B0604020202020204" pitchFamily="34" charset="0"/>
              </a:rPr>
              <a:t>a</a:t>
            </a:r>
            <a:r>
              <a:rPr lang="it-IT" sz="2400" dirty="0" smtClean="0">
                <a:solidFill>
                  <a:srgbClr val="FFFF00"/>
                </a:solidFill>
                <a:latin typeface="Arial" panose="020B0604020202020204" pitchFamily="34" charset="0"/>
                <a:cs typeface="Arial" panose="020B0604020202020204" pitchFamily="34" charset="0"/>
              </a:rPr>
              <a:t>lla dimensione precedente</a:t>
            </a:r>
            <a:endParaRPr lang="it-IT" sz="2400" dirty="0">
              <a:solidFill>
                <a:srgbClr val="FFFF00"/>
              </a:solidFill>
              <a:latin typeface="Arial" panose="020B0604020202020204" pitchFamily="34" charset="0"/>
              <a:cs typeface="Arial" panose="020B0604020202020204" pitchFamily="34" charset="0"/>
            </a:endParaRPr>
          </a:p>
        </p:txBody>
      </p:sp>
      <p:sp>
        <p:nvSpPr>
          <p:cNvPr id="6" name="CasellaDiTesto 5"/>
          <p:cNvSpPr txBox="1"/>
          <p:nvPr/>
        </p:nvSpPr>
        <p:spPr>
          <a:xfrm>
            <a:off x="2915816" y="5085184"/>
            <a:ext cx="2880320" cy="461665"/>
          </a:xfrm>
          <a:prstGeom prst="rect">
            <a:avLst/>
          </a:prstGeom>
          <a:noFill/>
        </p:spPr>
        <p:txBody>
          <a:bodyPr wrap="square" rtlCol="0">
            <a:spAutoFit/>
          </a:bodyPr>
          <a:lstStyle/>
          <a:p>
            <a:r>
              <a:rPr lang="it-IT" sz="2400" dirty="0" smtClean="0">
                <a:cs typeface="Arial" panose="020B0604020202020204" pitchFamily="34" charset="0"/>
              </a:rPr>
              <a:t>A. Einstein</a:t>
            </a:r>
            <a:endParaRPr lang="it-IT" sz="2400" dirty="0">
              <a:cs typeface="Arial" panose="020B0604020202020204" pitchFamily="34" charset="0"/>
            </a:endParaRPr>
          </a:p>
        </p:txBody>
      </p:sp>
      <p:sp>
        <p:nvSpPr>
          <p:cNvPr id="7"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7569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7096" y="1268760"/>
            <a:ext cx="8136904" cy="2677656"/>
          </a:xfrm>
          <a:prstGeom prst="rect">
            <a:avLst/>
          </a:prstGeom>
          <a:noFill/>
        </p:spPr>
        <p:txBody>
          <a:bodyPr wrap="square" rtlCol="0">
            <a:spAutoFit/>
          </a:bodyPr>
          <a:lstStyle/>
          <a:p>
            <a:r>
              <a:rPr lang="it-IT" sz="2800" dirty="0" smtClean="0">
                <a:solidFill>
                  <a:srgbClr val="FFFF00"/>
                </a:solidFill>
              </a:rPr>
              <a:t>«Una nuova verità scientifica non trionfa perché</a:t>
            </a:r>
          </a:p>
          <a:p>
            <a:r>
              <a:rPr lang="it-IT" sz="2800" dirty="0">
                <a:solidFill>
                  <a:srgbClr val="FFFF00"/>
                </a:solidFill>
              </a:rPr>
              <a:t>c</a:t>
            </a:r>
            <a:r>
              <a:rPr lang="it-IT" sz="2800" dirty="0" smtClean="0">
                <a:solidFill>
                  <a:srgbClr val="FFFF00"/>
                </a:solidFill>
              </a:rPr>
              <a:t>onvince i suoi detrattori e fa si che essi vedano </a:t>
            </a:r>
          </a:p>
          <a:p>
            <a:r>
              <a:rPr lang="it-IT" sz="2800" dirty="0">
                <a:solidFill>
                  <a:srgbClr val="FFFF00"/>
                </a:solidFill>
              </a:rPr>
              <a:t>l</a:t>
            </a:r>
            <a:r>
              <a:rPr lang="it-IT" sz="2800" dirty="0" smtClean="0">
                <a:solidFill>
                  <a:srgbClr val="FFFF00"/>
                </a:solidFill>
              </a:rPr>
              <a:t>a luce, ma piuttosto perché i suoi detrattori pian</a:t>
            </a:r>
          </a:p>
          <a:p>
            <a:r>
              <a:rPr lang="it-IT" sz="2800" dirty="0">
                <a:solidFill>
                  <a:srgbClr val="FFFF00"/>
                </a:solidFill>
              </a:rPr>
              <a:t>p</a:t>
            </a:r>
            <a:r>
              <a:rPr lang="it-IT" sz="2800" dirty="0" smtClean="0">
                <a:solidFill>
                  <a:srgbClr val="FFFF00"/>
                </a:solidFill>
              </a:rPr>
              <a:t>iano muoiono, e intanto cresce una nuova</a:t>
            </a:r>
          </a:p>
          <a:p>
            <a:r>
              <a:rPr lang="it-IT" sz="2800" dirty="0">
                <a:solidFill>
                  <a:srgbClr val="FFFF00"/>
                </a:solidFill>
              </a:rPr>
              <a:t>g</a:t>
            </a:r>
            <a:r>
              <a:rPr lang="it-IT" sz="2800" dirty="0" smtClean="0">
                <a:solidFill>
                  <a:srgbClr val="FFFF00"/>
                </a:solidFill>
              </a:rPr>
              <a:t>enerazione per la quale i nuovi concetti  </a:t>
            </a:r>
          </a:p>
          <a:p>
            <a:r>
              <a:rPr lang="it-IT" sz="2800" dirty="0" smtClean="0">
                <a:solidFill>
                  <a:srgbClr val="FFFF00"/>
                </a:solidFill>
              </a:rPr>
              <a:t>sono scontati.»</a:t>
            </a:r>
            <a:endParaRPr lang="it-IT" sz="2800" dirty="0">
              <a:solidFill>
                <a:srgbClr val="FFFF00"/>
              </a:solidFill>
            </a:endParaRPr>
          </a:p>
        </p:txBody>
      </p:sp>
      <p:sp>
        <p:nvSpPr>
          <p:cNvPr id="3" name="CasellaDiTesto 2"/>
          <p:cNvSpPr txBox="1"/>
          <p:nvPr/>
        </p:nvSpPr>
        <p:spPr>
          <a:xfrm>
            <a:off x="4932040" y="4723403"/>
            <a:ext cx="3096344" cy="830997"/>
          </a:xfrm>
          <a:prstGeom prst="rect">
            <a:avLst/>
          </a:prstGeom>
          <a:noFill/>
        </p:spPr>
        <p:txBody>
          <a:bodyPr wrap="square" rtlCol="0">
            <a:spAutoFit/>
          </a:bodyPr>
          <a:lstStyle/>
          <a:p>
            <a:r>
              <a:rPr lang="it-IT" sz="2400" dirty="0" err="1" smtClean="0"/>
              <a:t>Max</a:t>
            </a:r>
            <a:r>
              <a:rPr lang="it-IT" sz="2400" dirty="0" smtClean="0"/>
              <a:t> </a:t>
            </a:r>
            <a:r>
              <a:rPr lang="it-IT" sz="2400" dirty="0" err="1" smtClean="0"/>
              <a:t>Planck</a:t>
            </a:r>
            <a:r>
              <a:rPr lang="it-IT" sz="2400" dirty="0" smtClean="0"/>
              <a:t>, Nobel per la Fisica nel 1918 </a:t>
            </a:r>
            <a:endParaRPr lang="it-IT" sz="2400" dirty="0"/>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3049332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863588" y="2132856"/>
            <a:ext cx="7416824" cy="2062103"/>
          </a:xfrm>
          <a:prstGeom prst="rect">
            <a:avLst/>
          </a:prstGeom>
          <a:noFill/>
        </p:spPr>
        <p:txBody>
          <a:bodyPr wrap="square" rtlCol="0">
            <a:spAutoFit/>
          </a:bodyPr>
          <a:lstStyle/>
          <a:p>
            <a:r>
              <a:rPr lang="it-IT" sz="3200" i="1" dirty="0" smtClean="0">
                <a:solidFill>
                  <a:srgbClr val="FFFF00"/>
                </a:solidFill>
                <a:latin typeface="Arial" panose="020B0604020202020204" pitchFamily="34" charset="0"/>
                <a:cs typeface="Arial" panose="020B0604020202020204" pitchFamily="34" charset="0"/>
              </a:rPr>
              <a:t>Senza conoscenza non esiste possibilità di scegliere,</a:t>
            </a:r>
          </a:p>
          <a:p>
            <a:r>
              <a:rPr lang="it-IT" sz="3200" i="1" dirty="0">
                <a:solidFill>
                  <a:srgbClr val="FFFF00"/>
                </a:solidFill>
                <a:latin typeface="Arial" panose="020B0604020202020204" pitchFamily="34" charset="0"/>
                <a:cs typeface="Arial" panose="020B0604020202020204" pitchFamily="34" charset="0"/>
              </a:rPr>
              <a:t>s</a:t>
            </a:r>
            <a:r>
              <a:rPr lang="it-IT" sz="3200" i="1" dirty="0" smtClean="0">
                <a:solidFill>
                  <a:srgbClr val="FFFF00"/>
                </a:solidFill>
                <a:latin typeface="Arial" panose="020B0604020202020204" pitchFamily="34" charset="0"/>
                <a:cs typeface="Arial" panose="020B0604020202020204" pitchFamily="34" charset="0"/>
              </a:rPr>
              <a:t>enza possibilità di scegliere non esiste libertà…</a:t>
            </a:r>
            <a:endParaRPr lang="it-IT" sz="32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172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0130" y="1681765"/>
            <a:ext cx="4363740" cy="3494469"/>
          </a:xfrm>
          <a:prstGeom prst="rect">
            <a:avLst/>
          </a:prstGeom>
        </p:spPr>
      </p:pic>
    </p:spTree>
    <p:extLst>
      <p:ext uri="{BB962C8B-B14F-4D97-AF65-F5344CB8AC3E}">
        <p14:creationId xmlns:p14="http://schemas.microsoft.com/office/powerpoint/2010/main" xmlns="" val="16124459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r>
              <a:rPr lang="it-IT" dirty="0" smtClean="0">
                <a:solidFill>
                  <a:schemeClr val="tx1"/>
                </a:solidFill>
              </a:rPr>
              <a:t>Dott. G Baglioni</a:t>
            </a:r>
            <a:endParaRPr lang="it-IT" dirty="0">
              <a:solidFill>
                <a:schemeClr val="tx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720" y="141040"/>
            <a:ext cx="4806480" cy="5106886"/>
          </a:xfrm>
          <a:prstGeom prst="rect">
            <a:avLst/>
          </a:prstGeom>
        </p:spPr>
      </p:pic>
      <p:sp>
        <p:nvSpPr>
          <p:cNvPr id="5" name="Rectangle 2"/>
          <p:cNvSpPr>
            <a:spLocks noChangeArrowheads="1"/>
          </p:cNvSpPr>
          <p:nvPr/>
        </p:nvSpPr>
        <p:spPr bwMode="auto">
          <a:xfrm>
            <a:off x="1136068" y="4946690"/>
            <a:ext cx="663779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it-IT" sz="4800" b="1" i="1" dirty="0" smtClean="0">
                <a:solidFill>
                  <a:srgbClr val="FFFF00"/>
                </a:solidFill>
                <a:latin typeface="Tahoma" pitchFamily="34" charset="0"/>
              </a:rPr>
              <a:t>Grazie dell’Attenzione!</a:t>
            </a:r>
          </a:p>
        </p:txBody>
      </p:sp>
    </p:spTree>
    <p:extLst>
      <p:ext uri="{BB962C8B-B14F-4D97-AF65-F5344CB8AC3E}">
        <p14:creationId xmlns:p14="http://schemas.microsoft.com/office/powerpoint/2010/main" xmlns="" val="6684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1949107" y="692696"/>
            <a:ext cx="7128792" cy="584775"/>
          </a:xfrm>
          <a:prstGeom prst="rect">
            <a:avLst/>
          </a:prstGeom>
          <a:noFill/>
        </p:spPr>
        <p:txBody>
          <a:bodyPr wrap="square" rtlCol="0">
            <a:spAutoFit/>
          </a:bodyPr>
          <a:lstStyle/>
          <a:p>
            <a:r>
              <a:rPr lang="it-IT" sz="3200" dirty="0" smtClean="0">
                <a:solidFill>
                  <a:prstClr val="white"/>
                </a:solidFill>
              </a:rPr>
              <a:t>Il cibo è stato una conquista</a:t>
            </a:r>
            <a:endParaRPr lang="it-IT" sz="3200" dirty="0">
              <a:solidFill>
                <a:prstClr val="white"/>
              </a:solidFill>
            </a:endParaRPr>
          </a:p>
        </p:txBody>
      </p:sp>
      <p:sp>
        <p:nvSpPr>
          <p:cNvPr id="4" name="CasellaDiTesto 3"/>
          <p:cNvSpPr txBox="1"/>
          <p:nvPr/>
        </p:nvSpPr>
        <p:spPr>
          <a:xfrm>
            <a:off x="683568" y="1628800"/>
            <a:ext cx="7704856" cy="4154984"/>
          </a:xfrm>
          <a:prstGeom prst="rect">
            <a:avLst/>
          </a:prstGeom>
          <a:noFill/>
        </p:spPr>
        <p:txBody>
          <a:bodyPr wrap="square" rtlCol="0">
            <a:spAutoFit/>
          </a:bodyPr>
          <a:lstStyle/>
          <a:p>
            <a:r>
              <a:rPr lang="it-IT" sz="2400" dirty="0" smtClean="0">
                <a:solidFill>
                  <a:srgbClr val="FFFF00"/>
                </a:solidFill>
              </a:rPr>
              <a:t>La storia dell’Italia è una storia di miseria: per tanto tempo</a:t>
            </a:r>
          </a:p>
          <a:p>
            <a:r>
              <a:rPr lang="it-IT" sz="2400" dirty="0">
                <a:solidFill>
                  <a:srgbClr val="FFFF00"/>
                </a:solidFill>
              </a:rPr>
              <a:t>g</a:t>
            </a:r>
            <a:r>
              <a:rPr lang="it-IT" sz="2400" dirty="0" smtClean="0">
                <a:solidFill>
                  <a:srgbClr val="FFFF00"/>
                </a:solidFill>
              </a:rPr>
              <a:t>ran parte della popolazione faceva fatica a sfamarsi.</a:t>
            </a:r>
          </a:p>
          <a:p>
            <a:r>
              <a:rPr lang="it-IT" sz="2400" dirty="0" smtClean="0">
                <a:solidFill>
                  <a:srgbClr val="FFFF00"/>
                </a:solidFill>
              </a:rPr>
              <a:t>Agli inizi del ‘900 per i contadini la spesa per il cibo</a:t>
            </a:r>
          </a:p>
          <a:p>
            <a:r>
              <a:rPr lang="it-IT" sz="2400" dirty="0">
                <a:solidFill>
                  <a:srgbClr val="FFFF00"/>
                </a:solidFill>
              </a:rPr>
              <a:t>a</a:t>
            </a:r>
            <a:r>
              <a:rPr lang="it-IT" sz="2400" dirty="0" smtClean="0">
                <a:solidFill>
                  <a:srgbClr val="FFFF00"/>
                </a:solidFill>
              </a:rPr>
              <a:t>rrivava anche all’ 80% del budget familiare.</a:t>
            </a:r>
          </a:p>
          <a:p>
            <a:r>
              <a:rPr lang="it-IT" sz="2400" dirty="0" smtClean="0">
                <a:solidFill>
                  <a:srgbClr val="FFFF00"/>
                </a:solidFill>
              </a:rPr>
              <a:t>E ancora, negli anni ’50, gli italiani spendevano oltre</a:t>
            </a:r>
          </a:p>
          <a:p>
            <a:r>
              <a:rPr lang="it-IT" sz="2400" dirty="0" smtClean="0">
                <a:solidFill>
                  <a:srgbClr val="FFFF00"/>
                </a:solidFill>
              </a:rPr>
              <a:t>Il 50% per i generi alimentari.</a:t>
            </a:r>
          </a:p>
          <a:p>
            <a:r>
              <a:rPr lang="it-IT" sz="2400" dirty="0" smtClean="0">
                <a:solidFill>
                  <a:srgbClr val="FFFF00"/>
                </a:solidFill>
              </a:rPr>
              <a:t>La situazione ha iniziato a migliorare negli anni ’60, in</a:t>
            </a:r>
          </a:p>
          <a:p>
            <a:r>
              <a:rPr lang="it-IT" sz="2400" dirty="0">
                <a:solidFill>
                  <a:srgbClr val="FFFF00"/>
                </a:solidFill>
              </a:rPr>
              <a:t>q</a:t>
            </a:r>
            <a:r>
              <a:rPr lang="it-IT" sz="2400" dirty="0" smtClean="0">
                <a:solidFill>
                  <a:srgbClr val="FFFF00"/>
                </a:solidFill>
              </a:rPr>
              <a:t>uegli anni, caratterizzati dal primo boom economico, è arrivato nelle case il frigorifero e con esso la possibilità,</a:t>
            </a:r>
          </a:p>
          <a:p>
            <a:r>
              <a:rPr lang="it-IT" sz="2400" dirty="0">
                <a:solidFill>
                  <a:srgbClr val="FFFF00"/>
                </a:solidFill>
              </a:rPr>
              <a:t>f</a:t>
            </a:r>
            <a:r>
              <a:rPr lang="it-IT" sz="2400" dirty="0" smtClean="0">
                <a:solidFill>
                  <a:srgbClr val="FFFF00"/>
                </a:solidFill>
              </a:rPr>
              <a:t>inalmente, di conservare il cibo.</a:t>
            </a:r>
          </a:p>
          <a:p>
            <a:r>
              <a:rPr lang="it-IT" sz="2400" dirty="0" smtClean="0">
                <a:solidFill>
                  <a:srgbClr val="FFFF00"/>
                </a:solidFill>
              </a:rPr>
              <a:t>  </a:t>
            </a:r>
            <a:endParaRPr lang="it-IT" sz="2400" dirty="0">
              <a:solidFill>
                <a:srgbClr val="FFFF00"/>
              </a:solidFill>
            </a:endParaRPr>
          </a:p>
        </p:txBody>
      </p:sp>
      <p:sp>
        <p:nvSpPr>
          <p:cNvPr id="5" name="CasellaDiTesto 4"/>
          <p:cNvSpPr txBox="1"/>
          <p:nvPr/>
        </p:nvSpPr>
        <p:spPr>
          <a:xfrm>
            <a:off x="4716016" y="5783784"/>
            <a:ext cx="4032448" cy="338554"/>
          </a:xfrm>
          <a:prstGeom prst="rect">
            <a:avLst/>
          </a:prstGeom>
          <a:noFill/>
        </p:spPr>
        <p:txBody>
          <a:bodyPr wrap="square" rtlCol="0">
            <a:spAutoFit/>
          </a:bodyPr>
          <a:lstStyle/>
          <a:p>
            <a:r>
              <a:rPr lang="it-IT" sz="1600" dirty="0" smtClean="0">
                <a:solidFill>
                  <a:prstClr val="white"/>
                </a:solidFill>
              </a:rPr>
              <a:t>Prof.ssa E. </a:t>
            </a:r>
            <a:r>
              <a:rPr lang="it-IT" sz="1600" dirty="0" err="1" smtClean="0">
                <a:solidFill>
                  <a:prstClr val="white"/>
                </a:solidFill>
              </a:rPr>
              <a:t>Scarpellini</a:t>
            </a:r>
            <a:r>
              <a:rPr lang="it-IT" sz="1600" dirty="0" smtClean="0">
                <a:solidFill>
                  <a:prstClr val="white"/>
                </a:solidFill>
              </a:rPr>
              <a:t> – Focus extra 63, 2014</a:t>
            </a:r>
            <a:endParaRPr lang="it-IT" sz="1600" dirty="0">
              <a:solidFill>
                <a:prstClr val="white"/>
              </a:solidFill>
            </a:endParaRPr>
          </a:p>
        </p:txBody>
      </p:sp>
    </p:spTree>
    <p:extLst>
      <p:ext uri="{BB962C8B-B14F-4D97-AF65-F5344CB8AC3E}">
        <p14:creationId xmlns:p14="http://schemas.microsoft.com/office/powerpoint/2010/main" xmlns="" val="112869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data 3"/>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sp>
        <p:nvSpPr>
          <p:cNvPr id="104451" name="Rectangle 2"/>
          <p:cNvSpPr>
            <a:spLocks noGrp="1" noChangeArrowheads="1"/>
          </p:cNvSpPr>
          <p:nvPr>
            <p:ph type="title"/>
          </p:nvPr>
        </p:nvSpPr>
        <p:spPr>
          <a:xfrm>
            <a:off x="685800" y="304800"/>
            <a:ext cx="7772400" cy="1143000"/>
          </a:xfrm>
        </p:spPr>
        <p:txBody>
          <a:bodyPr/>
          <a:lstStyle/>
          <a:p>
            <a:pPr eaLnBrk="1" hangingPunct="1"/>
            <a:r>
              <a:rPr lang="it-IT" i="1" smtClean="0">
                <a:solidFill>
                  <a:srgbClr val="FFFF00"/>
                </a:solidFill>
              </a:rPr>
              <a:t>La nostra dieta</a:t>
            </a:r>
            <a:r>
              <a:rPr lang="it-IT" sz="4000" i="1" smtClean="0">
                <a:solidFill>
                  <a:srgbClr val="FFFF00"/>
                </a:solidFill>
              </a:rPr>
              <a:t>…</a:t>
            </a:r>
          </a:p>
        </p:txBody>
      </p:sp>
      <p:graphicFrame>
        <p:nvGraphicFramePr>
          <p:cNvPr id="104452" name="Object 3"/>
          <p:cNvGraphicFramePr>
            <a:graphicFrameLocks noGrp="1" noChangeAspect="1"/>
          </p:cNvGraphicFramePr>
          <p:nvPr>
            <p:ph type="chart" idx="1"/>
          </p:nvPr>
        </p:nvGraphicFramePr>
        <p:xfrm>
          <a:off x="685800" y="1981200"/>
          <a:ext cx="7772400" cy="4114800"/>
        </p:xfrm>
        <a:graphic>
          <a:graphicData uri="http://schemas.openxmlformats.org/presentationml/2006/ole">
            <p:oleObj spid="_x0000_s5188" name="Grafico" r:id="rId3" imgW="7772408" imgH="4114867" progId="MSGraph.Chart.8">
              <p:embed followColorScheme="full"/>
            </p:oleObj>
          </a:graphicData>
        </a:graphic>
      </p:graphicFrame>
      <p:sp>
        <p:nvSpPr>
          <p:cNvPr id="104453" name="Text Box 4"/>
          <p:cNvSpPr txBox="1">
            <a:spLocks noChangeArrowheads="1"/>
          </p:cNvSpPr>
          <p:nvPr/>
        </p:nvSpPr>
        <p:spPr bwMode="auto">
          <a:xfrm>
            <a:off x="4572000" y="6400800"/>
            <a:ext cx="4419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a:solidFill>
                  <a:srgbClr val="000000"/>
                </a:solidFill>
              </a:rPr>
              <a:t>Fonte:  Coldiretti - Censis</a:t>
            </a:r>
          </a:p>
        </p:txBody>
      </p:sp>
      <p:sp>
        <p:nvSpPr>
          <p:cNvPr id="104454" name="Text Box 5"/>
          <p:cNvSpPr txBox="1">
            <a:spLocks noChangeArrowheads="1"/>
          </p:cNvSpPr>
          <p:nvPr/>
        </p:nvSpPr>
        <p:spPr bwMode="auto">
          <a:xfrm>
            <a:off x="2209800" y="3886200"/>
            <a:ext cx="762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b="1">
                <a:solidFill>
                  <a:srgbClr val="000000"/>
                </a:solidFill>
              </a:rPr>
              <a:t>Kcal</a:t>
            </a:r>
          </a:p>
        </p:txBody>
      </p:sp>
      <p:sp>
        <p:nvSpPr>
          <p:cNvPr id="104455" name="Text Box 6"/>
          <p:cNvSpPr txBox="1">
            <a:spLocks noChangeArrowheads="1"/>
          </p:cNvSpPr>
          <p:nvPr/>
        </p:nvSpPr>
        <p:spPr bwMode="auto">
          <a:xfrm>
            <a:off x="3962400" y="3092450"/>
            <a:ext cx="838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b="1">
                <a:solidFill>
                  <a:srgbClr val="000000"/>
                </a:solidFill>
              </a:rPr>
              <a:t>  Kcal</a:t>
            </a:r>
          </a:p>
        </p:txBody>
      </p:sp>
      <p:sp>
        <p:nvSpPr>
          <p:cNvPr id="104456" name="Text Box 7"/>
          <p:cNvSpPr txBox="1">
            <a:spLocks noChangeArrowheads="1"/>
          </p:cNvSpPr>
          <p:nvPr/>
        </p:nvSpPr>
        <p:spPr bwMode="auto">
          <a:xfrm>
            <a:off x="5867400" y="2590800"/>
            <a:ext cx="762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b="1">
                <a:solidFill>
                  <a:srgbClr val="000000"/>
                </a:solidFill>
              </a:rPr>
              <a:t>Kcal</a:t>
            </a:r>
          </a:p>
        </p:txBody>
      </p:sp>
    </p:spTree>
    <p:extLst>
      <p:ext uri="{BB962C8B-B14F-4D97-AF65-F5344CB8AC3E}">
        <p14:creationId xmlns:p14="http://schemas.microsoft.com/office/powerpoint/2010/main" xmlns="" val="194276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data 3"/>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sp>
        <p:nvSpPr>
          <p:cNvPr id="105475" name="Rectangle 2"/>
          <p:cNvSpPr>
            <a:spLocks noGrp="1" noChangeArrowheads="1"/>
          </p:cNvSpPr>
          <p:nvPr>
            <p:ph type="title"/>
          </p:nvPr>
        </p:nvSpPr>
        <p:spPr/>
        <p:txBody>
          <a:bodyPr/>
          <a:lstStyle/>
          <a:p>
            <a:pPr eaLnBrk="1" hangingPunct="1"/>
            <a:r>
              <a:rPr lang="it-IT" i="1" smtClean="0">
                <a:solidFill>
                  <a:srgbClr val="FFFF00"/>
                </a:solidFill>
              </a:rPr>
              <a:t>La nostra dieta</a:t>
            </a:r>
            <a:r>
              <a:rPr lang="it-IT" sz="3600" i="1" smtClean="0">
                <a:solidFill>
                  <a:srgbClr val="FFFF00"/>
                </a:solidFill>
              </a:rPr>
              <a:t>…</a:t>
            </a:r>
          </a:p>
        </p:txBody>
      </p:sp>
      <p:graphicFrame>
        <p:nvGraphicFramePr>
          <p:cNvPr id="105476" name="Object 3"/>
          <p:cNvGraphicFramePr>
            <a:graphicFrameLocks noGrp="1" noChangeAspect="1"/>
          </p:cNvGraphicFramePr>
          <p:nvPr>
            <p:ph type="chart" idx="1"/>
          </p:nvPr>
        </p:nvGraphicFramePr>
        <p:xfrm>
          <a:off x="685800" y="1981200"/>
          <a:ext cx="7772400" cy="4114800"/>
        </p:xfrm>
        <a:graphic>
          <a:graphicData uri="http://schemas.openxmlformats.org/presentationml/2006/ole">
            <p:oleObj spid="_x0000_s6212" name="Grafico" r:id="rId3" imgW="7772408" imgH="4114867" progId="MSGraph.Chart.8">
              <p:embed followColorScheme="full"/>
            </p:oleObj>
          </a:graphicData>
        </a:graphic>
      </p:graphicFrame>
      <p:sp>
        <p:nvSpPr>
          <p:cNvPr id="105477" name="Text Box 4"/>
          <p:cNvSpPr txBox="1">
            <a:spLocks noChangeArrowheads="1"/>
          </p:cNvSpPr>
          <p:nvPr/>
        </p:nvSpPr>
        <p:spPr bwMode="auto">
          <a:xfrm>
            <a:off x="4572000" y="6324600"/>
            <a:ext cx="4343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a:solidFill>
                  <a:srgbClr val="000000"/>
                </a:solidFill>
              </a:rPr>
              <a:t>Fonte:  Coldiretti - Censis</a:t>
            </a:r>
          </a:p>
        </p:txBody>
      </p:sp>
    </p:spTree>
    <p:extLst>
      <p:ext uri="{BB962C8B-B14F-4D97-AF65-F5344CB8AC3E}">
        <p14:creationId xmlns:p14="http://schemas.microsoft.com/office/powerpoint/2010/main" xmlns="" val="1501160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Segnaposto data 3"/>
          <p:cNvSpPr>
            <a:spLocks noGrp="1"/>
          </p:cNvSpPr>
          <p:nvPr>
            <p:ph type="dt" sz="quarter" idx="10"/>
          </p:nvPr>
        </p:nvSpPr>
        <p:spPr>
          <a:noFill/>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sz="1400" smtClean="0"/>
              <a:t>Dott. G Baglioni</a:t>
            </a:r>
          </a:p>
        </p:txBody>
      </p:sp>
      <p:sp>
        <p:nvSpPr>
          <p:cNvPr id="110595" name="Rectangle 2"/>
          <p:cNvSpPr>
            <a:spLocks noChangeArrowheads="1"/>
          </p:cNvSpPr>
          <p:nvPr/>
        </p:nvSpPr>
        <p:spPr bwMode="auto">
          <a:xfrm>
            <a:off x="4479925" y="3048000"/>
            <a:ext cx="18415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it-IT" sz="4400">
              <a:solidFill>
                <a:schemeClr val="tx2"/>
              </a:solidFill>
            </a:endParaRPr>
          </a:p>
        </p:txBody>
      </p:sp>
      <p:sp>
        <p:nvSpPr>
          <p:cNvPr id="256003" name="Rectangle 3"/>
          <p:cNvSpPr>
            <a:spLocks noGrp="1" noChangeArrowheads="1"/>
          </p:cNvSpPr>
          <p:nvPr>
            <p:ph type="title"/>
          </p:nvPr>
        </p:nvSpPr>
        <p:spPr>
          <a:xfrm>
            <a:off x="899592" y="-531440"/>
            <a:ext cx="7772400" cy="3429000"/>
          </a:xfrm>
        </p:spPr>
        <p:txBody>
          <a:bodyPr/>
          <a:lstStyle/>
          <a:p>
            <a:pPr eaLnBrk="1" hangingPunct="1"/>
            <a:r>
              <a:rPr lang="it-IT" sz="3200" b="0" i="1" dirty="0" smtClean="0">
                <a:solidFill>
                  <a:srgbClr val="FFFF00"/>
                </a:solidFill>
              </a:rPr>
              <a:t>UNA  ALIMENTAZIONE  CORRETTA E’ UN PRESUPPOSTO  FONDAMENTALE  PER UNO  STILE  </a:t>
            </a:r>
            <a:r>
              <a:rPr lang="it-IT" sz="3200" b="0" i="1" dirty="0" err="1" smtClean="0">
                <a:solidFill>
                  <a:srgbClr val="FFFF00"/>
                </a:solidFill>
              </a:rPr>
              <a:t>DI</a:t>
            </a:r>
            <a:r>
              <a:rPr lang="it-IT" sz="3200" b="0" i="1" dirty="0" smtClean="0">
                <a:solidFill>
                  <a:srgbClr val="FFFF00"/>
                </a:solidFill>
              </a:rPr>
              <a:t>  VITA  SANO  ED  UN BENESSERE/SALUTE  MIGLIORI</a:t>
            </a:r>
          </a:p>
        </p:txBody>
      </p:sp>
      <p:pic>
        <p:nvPicPr>
          <p:cNvPr id="8" name="Picture 2" descr="C:\Users\Utente\Pictures\Immagini\Immagini\Immagine2[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81275" y="3048000"/>
            <a:ext cx="3981450" cy="348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9861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dissolve">
                                      <p:cBhvr>
                                        <p:cTn id="7" dur="500"/>
                                        <p:tgtEl>
                                          <p:spTgt spid="256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data 2"/>
          <p:cNvSpPr>
            <a:spLocks noGrp="1"/>
          </p:cNvSpPr>
          <p:nvPr>
            <p:ph type="dt" sz="quarter" idx="10"/>
          </p:nvPr>
        </p:nvSpPr>
        <p:spPr>
          <a:noFill/>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sz="1400" smtClean="0"/>
              <a:t>Dott. G Baglioni</a:t>
            </a:r>
          </a:p>
        </p:txBody>
      </p:sp>
      <p:sp>
        <p:nvSpPr>
          <p:cNvPr id="111619" name="Rectangle 2"/>
          <p:cNvSpPr>
            <a:spLocks noGrp="1" noChangeArrowheads="1"/>
          </p:cNvSpPr>
          <p:nvPr>
            <p:ph type="title"/>
          </p:nvPr>
        </p:nvSpPr>
        <p:spPr>
          <a:xfrm>
            <a:off x="755576" y="548680"/>
            <a:ext cx="7924800" cy="2003648"/>
          </a:xfrm>
        </p:spPr>
        <p:txBody>
          <a:bodyPr>
            <a:normAutofit fontScale="90000"/>
          </a:bodyPr>
          <a:lstStyle/>
          <a:p>
            <a:pPr eaLnBrk="1" hangingPunct="1"/>
            <a:r>
              <a:rPr lang="it-IT" sz="4000" b="0" i="1" dirty="0" smtClean="0">
                <a:solidFill>
                  <a:srgbClr val="FFFF00"/>
                </a:solidFill>
              </a:rPr>
              <a:t>Alimentarsi bene significa volersi bene, prendersi cura di sé, essere persona consapevole e di esempio positivo</a:t>
            </a:r>
          </a:p>
        </p:txBody>
      </p:sp>
      <p:pic>
        <p:nvPicPr>
          <p:cNvPr id="87043" name="Picture 3" descr="lipidi6"/>
          <p:cNvPicPr>
            <a:picLocks noChangeAspect="1" noChangeArrowheads="1"/>
          </p:cNvPicPr>
          <p:nvPr/>
        </p:nvPicPr>
        <p:blipFill>
          <a:blip r:embed="rId2" cstate="print">
            <a:lum bright="20000" contrast="30000"/>
            <a:extLst>
              <a:ext uri="{28A0092B-C50C-407E-A947-70E740481C1C}">
                <a14:useLocalDpi xmlns="" xmlns:a14="http://schemas.microsoft.com/office/drawing/2010/main" val="0"/>
              </a:ext>
            </a:extLst>
          </a:blip>
          <a:srcRect/>
          <a:stretch>
            <a:fillRect/>
          </a:stretch>
        </p:blipFill>
        <p:spPr bwMode="auto">
          <a:xfrm>
            <a:off x="3395663" y="3124200"/>
            <a:ext cx="2352675" cy="310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5153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611560" y="332656"/>
            <a:ext cx="9144000" cy="1801813"/>
          </a:xfrm>
          <a:prstGeom prst="rect">
            <a:avLst/>
          </a:prstGeom>
          <a:noFill/>
          <a:ln w="9525">
            <a:noFill/>
            <a:miter lim="800000"/>
            <a:headEnd/>
            <a:tailEnd/>
          </a:ln>
          <a:effectLst/>
        </p:spPr>
        <p:txBody>
          <a:bodyPr>
            <a:spAutoFit/>
          </a:bodyPr>
          <a:lstStyle/>
          <a:p>
            <a:pPr eaLnBrk="0" hangingPunct="0">
              <a:spcBef>
                <a:spcPct val="50000"/>
              </a:spcBef>
            </a:pPr>
            <a:r>
              <a:rPr lang="it-IT" sz="2800" dirty="0">
                <a:solidFill>
                  <a:srgbClr val="FFFF00"/>
                </a:solidFill>
              </a:rPr>
              <a:t>PER  AVERE  UN  BUON  RAPPORTO  COL  CIBO</a:t>
            </a:r>
          </a:p>
          <a:p>
            <a:pPr eaLnBrk="0" hangingPunct="0">
              <a:spcBef>
                <a:spcPct val="50000"/>
              </a:spcBef>
            </a:pPr>
            <a:r>
              <a:rPr lang="it-IT" sz="2800" dirty="0">
                <a:solidFill>
                  <a:srgbClr val="FFFF00"/>
                </a:solidFill>
              </a:rPr>
              <a:t>E  NON  VEDERLO  COME  NEMICO  E’ NECESSARIO</a:t>
            </a:r>
          </a:p>
          <a:p>
            <a:pPr eaLnBrk="0" hangingPunct="0">
              <a:spcBef>
                <a:spcPct val="50000"/>
              </a:spcBef>
            </a:pPr>
            <a:r>
              <a:rPr lang="it-IT" sz="2800" dirty="0">
                <a:solidFill>
                  <a:srgbClr val="FFFF00"/>
                </a:solidFill>
              </a:rPr>
              <a:t>               </a:t>
            </a:r>
          </a:p>
        </p:txBody>
      </p:sp>
      <p:sp>
        <p:nvSpPr>
          <p:cNvPr id="160771" name="Rectangle 3"/>
          <p:cNvSpPr>
            <a:spLocks noChangeArrowheads="1"/>
          </p:cNvSpPr>
          <p:nvPr/>
        </p:nvSpPr>
        <p:spPr bwMode="auto">
          <a:xfrm>
            <a:off x="1423988" y="2362200"/>
            <a:ext cx="6545262" cy="1708150"/>
          </a:xfrm>
          <a:prstGeom prst="rect">
            <a:avLst/>
          </a:prstGeom>
          <a:noFill/>
          <a:ln w="9525">
            <a:noFill/>
            <a:miter lim="800000"/>
            <a:headEnd/>
            <a:tailEnd/>
          </a:ln>
          <a:effectLst/>
        </p:spPr>
        <p:txBody>
          <a:bodyPr wrap="none">
            <a:spAutoFit/>
          </a:bodyPr>
          <a:lstStyle/>
          <a:p>
            <a:pPr eaLnBrk="0" hangingPunct="0">
              <a:spcBef>
                <a:spcPct val="50000"/>
              </a:spcBef>
            </a:pPr>
            <a:r>
              <a:rPr lang="it-IT" sz="2800" b="1">
                <a:solidFill>
                  <a:srgbClr val="FF3300"/>
                </a:solidFill>
              </a:rPr>
              <a:t>NON  DEMONIZZARE  NESSUN  CIBO</a:t>
            </a:r>
          </a:p>
          <a:p>
            <a:pPr eaLnBrk="0" hangingPunct="0">
              <a:spcBef>
                <a:spcPct val="50000"/>
              </a:spcBef>
            </a:pPr>
            <a:r>
              <a:rPr lang="it-IT" sz="2400">
                <a:solidFill>
                  <a:srgbClr val="FFFF00"/>
                </a:solidFill>
              </a:rPr>
              <a:t>               (L’UOMO  E’ ONNIVORO)</a:t>
            </a:r>
          </a:p>
          <a:p>
            <a:pPr eaLnBrk="0" hangingPunct="0">
              <a:spcBef>
                <a:spcPct val="50000"/>
              </a:spcBef>
            </a:pPr>
            <a:endParaRPr lang="it-IT" sz="2800">
              <a:solidFill>
                <a:srgbClr val="FFFF00"/>
              </a:solidFill>
            </a:endParaRPr>
          </a:p>
        </p:txBody>
      </p:sp>
      <p:sp>
        <p:nvSpPr>
          <p:cNvPr id="160772" name="Text Box 4"/>
          <p:cNvSpPr txBox="1">
            <a:spLocks noChangeArrowheads="1"/>
          </p:cNvSpPr>
          <p:nvPr/>
        </p:nvSpPr>
        <p:spPr bwMode="auto">
          <a:xfrm>
            <a:off x="827584" y="4365104"/>
            <a:ext cx="8534400" cy="579438"/>
          </a:xfrm>
          <a:prstGeom prst="rect">
            <a:avLst/>
          </a:prstGeom>
          <a:noFill/>
          <a:ln w="9525">
            <a:noFill/>
            <a:miter lim="800000"/>
            <a:headEnd/>
            <a:tailEnd/>
          </a:ln>
          <a:effectLst/>
        </p:spPr>
        <p:txBody>
          <a:bodyPr>
            <a:spAutoFit/>
          </a:bodyPr>
          <a:lstStyle/>
          <a:p>
            <a:pPr eaLnBrk="0" hangingPunct="0">
              <a:spcBef>
                <a:spcPct val="50000"/>
              </a:spcBef>
            </a:pPr>
            <a:r>
              <a:rPr lang="it-IT" sz="2800" dirty="0">
                <a:solidFill>
                  <a:srgbClr val="FFFF00"/>
                </a:solidFill>
              </a:rPr>
              <a:t>QUELLO  CHE  CONTA  E’  </a:t>
            </a:r>
            <a:r>
              <a:rPr lang="it-IT" sz="3200" b="1" dirty="0">
                <a:solidFill>
                  <a:srgbClr val="FF3300"/>
                </a:solidFill>
              </a:rPr>
              <a:t>LA  QUANTITA’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0771"/>
                                        </p:tgtEl>
                                        <p:attrNameLst>
                                          <p:attrName>style.visibility</p:attrName>
                                        </p:attrNameLst>
                                      </p:cBhvr>
                                      <p:to>
                                        <p:strVal val="visible"/>
                                      </p:to>
                                    </p:set>
                                    <p:anim calcmode="lin" valueType="num">
                                      <p:cBhvr additive="base">
                                        <p:cTn id="12" dur="500" fill="hold"/>
                                        <p:tgtEl>
                                          <p:spTgt spid="160771"/>
                                        </p:tgtEl>
                                        <p:attrNameLst>
                                          <p:attrName>ppt_x</p:attrName>
                                        </p:attrNameLst>
                                      </p:cBhvr>
                                      <p:tavLst>
                                        <p:tav tm="0">
                                          <p:val>
                                            <p:strVal val="0-#ppt_w/2"/>
                                          </p:val>
                                        </p:tav>
                                        <p:tav tm="100000">
                                          <p:val>
                                            <p:strVal val="#ppt_x"/>
                                          </p:val>
                                        </p:tav>
                                      </p:tavLst>
                                    </p:anim>
                                    <p:anim calcmode="lin" valueType="num">
                                      <p:cBhvr additive="base">
                                        <p:cTn id="13" dur="500" fill="hold"/>
                                        <p:tgtEl>
                                          <p:spTgt spid="1607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160772"/>
                                        </p:tgtEl>
                                        <p:attrNameLst>
                                          <p:attrName>style.visibility</p:attrName>
                                        </p:attrNameLst>
                                      </p:cBhvr>
                                      <p:to>
                                        <p:strVal val="visible"/>
                                      </p:to>
                                    </p:set>
                                    <p:anim calcmode="lin" valueType="num">
                                      <p:cBhvr>
                                        <p:cTn id="18" dur="500" fill="hold"/>
                                        <p:tgtEl>
                                          <p:spTgt spid="160772"/>
                                        </p:tgtEl>
                                        <p:attrNameLst>
                                          <p:attrName>ppt_w</p:attrName>
                                        </p:attrNameLst>
                                      </p:cBhvr>
                                      <p:tavLst>
                                        <p:tav tm="0">
                                          <p:val>
                                            <p:fltVal val="0"/>
                                          </p:val>
                                        </p:tav>
                                        <p:tav tm="100000">
                                          <p:val>
                                            <p:strVal val="#ppt_w"/>
                                          </p:val>
                                        </p:tav>
                                      </p:tavLst>
                                    </p:anim>
                                    <p:anim calcmode="lin" valueType="num">
                                      <p:cBhvr>
                                        <p:cTn id="19" dur="500" fill="hold"/>
                                        <p:tgtEl>
                                          <p:spTgt spid="160772"/>
                                        </p:tgtEl>
                                        <p:attrNameLst>
                                          <p:attrName>ppt_h</p:attrName>
                                        </p:attrNameLst>
                                      </p:cBhvr>
                                      <p:tavLst>
                                        <p:tav tm="0">
                                          <p:val>
                                            <p:fltVal val="0"/>
                                          </p:val>
                                        </p:tav>
                                        <p:tav tm="100000">
                                          <p:val>
                                            <p:strVal val="#ppt_h"/>
                                          </p:val>
                                        </p:tav>
                                      </p:tavLst>
                                    </p:anim>
                                    <p:anim calcmode="lin" valueType="num">
                                      <p:cBhvr>
                                        <p:cTn id="20" dur="500" fill="hold"/>
                                        <p:tgtEl>
                                          <p:spTgt spid="160772"/>
                                        </p:tgtEl>
                                        <p:attrNameLst>
                                          <p:attrName>ppt_x</p:attrName>
                                        </p:attrNameLst>
                                      </p:cBhvr>
                                      <p:tavLst>
                                        <p:tav tm="0">
                                          <p:val>
                                            <p:fltVal val="0.5"/>
                                          </p:val>
                                        </p:tav>
                                        <p:tav tm="100000">
                                          <p:val>
                                            <p:strVal val="#ppt_x"/>
                                          </p:val>
                                        </p:tav>
                                      </p:tavLst>
                                    </p:anim>
                                    <p:anim calcmode="lin" valueType="num">
                                      <p:cBhvr>
                                        <p:cTn id="21" dur="500" fill="hold"/>
                                        <p:tgtEl>
                                          <p:spTgt spid="1607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1" grpId="0" autoUpdateAnimBg="0"/>
      <p:bldP spid="1607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smtClean="0">
                <a:solidFill>
                  <a:srgbClr val="000000"/>
                </a:solidFill>
              </a:rPr>
              <a:t>Dott. G Baglioni</a:t>
            </a:r>
            <a:endParaRPr lang="it-IT">
              <a:solidFill>
                <a:srgbClr val="000000"/>
              </a:solidFill>
            </a:endParaRPr>
          </a:p>
        </p:txBody>
      </p:sp>
      <p:pic>
        <p:nvPicPr>
          <p:cNvPr id="4" name="Immagine 3"/>
          <p:cNvPicPr preferRelativeResize="0">
            <a:picLocks/>
          </p:cNvPicPr>
          <p:nvPr/>
        </p:nvPicPr>
        <p:blipFill>
          <a:blip r:embed="rId2" cstate="print">
            <a:extLst>
              <a:ext uri="{28A0092B-C50C-407E-A947-70E740481C1C}">
                <a14:useLocalDpi xmlns="" xmlns:a14="http://schemas.microsoft.com/office/drawing/2010/main" val="0"/>
              </a:ext>
            </a:extLst>
          </a:blip>
          <a:stretch>
            <a:fillRect/>
          </a:stretch>
        </p:blipFill>
        <p:spPr>
          <a:xfrm>
            <a:off x="2632982" y="620770"/>
            <a:ext cx="3816424" cy="3115411"/>
          </a:xfrm>
          <a:prstGeom prst="rect">
            <a:avLst/>
          </a:prstGeom>
        </p:spPr>
      </p:pic>
      <p:sp>
        <p:nvSpPr>
          <p:cNvPr id="6" name="CasellaDiTesto 5"/>
          <p:cNvSpPr txBox="1"/>
          <p:nvPr/>
        </p:nvSpPr>
        <p:spPr>
          <a:xfrm>
            <a:off x="971602" y="4221170"/>
            <a:ext cx="7704856" cy="2246769"/>
          </a:xfrm>
          <a:prstGeom prst="rect">
            <a:avLst/>
          </a:prstGeom>
          <a:noFill/>
        </p:spPr>
        <p:txBody>
          <a:bodyPr wrap="square" rtlCol="0">
            <a:spAutoFit/>
          </a:bodyPr>
          <a:lstStyle/>
          <a:p>
            <a:r>
              <a:rPr lang="it-IT" sz="2800" dirty="0" smtClean="0"/>
              <a:t>L’uomo è onnivoro e </a:t>
            </a:r>
            <a:r>
              <a:rPr lang="it-IT" sz="2800" dirty="0"/>
              <a:t>l</a:t>
            </a:r>
            <a:r>
              <a:rPr lang="it-IT" sz="2800" dirty="0" smtClean="0"/>
              <a:t>a sua dieta naturale è costituita da alimenti di varia natura.</a:t>
            </a:r>
          </a:p>
          <a:p>
            <a:r>
              <a:rPr lang="it-IT" sz="2800" dirty="0" smtClean="0">
                <a:solidFill>
                  <a:srgbClr val="FFFF00"/>
                </a:solidFill>
              </a:rPr>
              <a:t>Sarebbe bene mangiare di tutto, con moderazione, variando gli alimenti</a:t>
            </a:r>
          </a:p>
          <a:p>
            <a:r>
              <a:rPr lang="it-IT" sz="2800" dirty="0">
                <a:solidFill>
                  <a:srgbClr val="FFFF00"/>
                </a:solidFill>
              </a:rPr>
              <a:t>c</a:t>
            </a:r>
            <a:r>
              <a:rPr lang="it-IT" sz="2800" dirty="0" smtClean="0">
                <a:solidFill>
                  <a:srgbClr val="FFFF00"/>
                </a:solidFill>
              </a:rPr>
              <a:t>he dovrebbero essere sempre di qualità.</a:t>
            </a:r>
            <a:endParaRPr lang="it-IT" sz="2800" dirty="0">
              <a:solidFill>
                <a:srgbClr val="FFFF00"/>
              </a:solidFill>
            </a:endParaRPr>
          </a:p>
        </p:txBody>
      </p:sp>
    </p:spTree>
    <p:extLst>
      <p:ext uri="{BB962C8B-B14F-4D97-AF65-F5344CB8AC3E}">
        <p14:creationId xmlns="" xmlns:p14="http://schemas.microsoft.com/office/powerpoint/2010/main" val="428035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smtClean="0">
                <a:solidFill>
                  <a:srgbClr val="000000"/>
                </a:solidFill>
              </a:rPr>
              <a:t>Dott. G Baglioni</a:t>
            </a:r>
            <a:endParaRPr lang="it-IT">
              <a:solidFill>
                <a:srgbClr val="000000"/>
              </a:solidFill>
            </a:endParaRPr>
          </a:p>
        </p:txBody>
      </p:sp>
      <p:sp>
        <p:nvSpPr>
          <p:cNvPr id="3" name="CasellaDiTesto 2"/>
          <p:cNvSpPr txBox="1"/>
          <p:nvPr/>
        </p:nvSpPr>
        <p:spPr>
          <a:xfrm>
            <a:off x="611560" y="260648"/>
            <a:ext cx="7920880" cy="523220"/>
          </a:xfrm>
          <a:prstGeom prst="rect">
            <a:avLst/>
          </a:prstGeom>
          <a:noFill/>
        </p:spPr>
        <p:txBody>
          <a:bodyPr wrap="square" rtlCol="0">
            <a:spAutoFit/>
          </a:bodyPr>
          <a:lstStyle/>
          <a:p>
            <a:r>
              <a:rPr lang="it-IT" sz="2800" dirty="0" smtClean="0">
                <a:solidFill>
                  <a:srgbClr val="FFFF00"/>
                </a:solidFill>
              </a:rPr>
              <a:t>Perché variare frequentemente gli alimenti</a:t>
            </a:r>
            <a:endParaRPr lang="it-IT" sz="2800" dirty="0">
              <a:solidFill>
                <a:srgbClr val="FFFF00"/>
              </a:solidFill>
            </a:endParaRPr>
          </a:p>
        </p:txBody>
      </p:sp>
      <p:sp>
        <p:nvSpPr>
          <p:cNvPr id="4" name="CasellaDiTesto 3"/>
          <p:cNvSpPr txBox="1"/>
          <p:nvPr/>
        </p:nvSpPr>
        <p:spPr>
          <a:xfrm>
            <a:off x="539552" y="1052736"/>
            <a:ext cx="7632848" cy="5262979"/>
          </a:xfrm>
          <a:prstGeom prst="rect">
            <a:avLst/>
          </a:prstGeom>
          <a:noFill/>
        </p:spPr>
        <p:txBody>
          <a:bodyPr wrap="square" rtlCol="0">
            <a:spAutoFit/>
          </a:bodyPr>
          <a:lstStyle/>
          <a:p>
            <a:pPr>
              <a:buFont typeface="Wingdings" pitchFamily="2" charset="2"/>
              <a:buChar char="Ø"/>
            </a:pPr>
            <a:r>
              <a:rPr lang="it-IT" sz="2400" dirty="0" smtClean="0"/>
              <a:t> Alimenti diversi, anche appartenenti alla stessa categoria nutrizionale, contengono principi nutrizionali diversi. Ne consegue una assunzione più varia di micro/macro nutrienti con maggiore possibilità di un apporto alimentare equilibrato.</a:t>
            </a:r>
          </a:p>
          <a:p>
            <a:pPr>
              <a:buFont typeface="Wingdings" pitchFamily="2" charset="2"/>
              <a:buChar char="Ø"/>
            </a:pPr>
            <a:endParaRPr lang="it-IT" sz="2400" dirty="0" smtClean="0"/>
          </a:p>
          <a:p>
            <a:pPr>
              <a:buFont typeface="Wingdings" pitchFamily="2" charset="2"/>
              <a:buChar char="Ø"/>
            </a:pPr>
            <a:r>
              <a:rPr lang="it-IT" sz="2400" dirty="0" smtClean="0"/>
              <a:t> Variando gli alimenti vi è una minore possibilità di accumulo di sostanze potenzialmente dannose per l’organismo.</a:t>
            </a:r>
          </a:p>
          <a:p>
            <a:endParaRPr lang="it-IT" sz="2400" dirty="0" smtClean="0"/>
          </a:p>
          <a:p>
            <a:pPr>
              <a:buFont typeface="Wingdings" pitchFamily="2" charset="2"/>
              <a:buChar char="Ø"/>
            </a:pPr>
            <a:r>
              <a:rPr lang="it-IT" sz="2400" dirty="0" smtClean="0"/>
              <a:t> Cibi diversi presentano una flora batterica diversa. Questo si riflette nel microclima intestinale (</a:t>
            </a:r>
            <a:r>
              <a:rPr lang="it-IT" sz="2400" dirty="0" err="1" smtClean="0"/>
              <a:t>microbiota</a:t>
            </a:r>
            <a:r>
              <a:rPr lang="it-IT" sz="2400" dirty="0" smtClean="0"/>
              <a:t>) in senso positivo, con l’aumento di ceppi batterici potenzialmente utili/protettivi per l’organismo umano.</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304800" y="609604"/>
            <a:ext cx="8534400" cy="588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altLang="it-IT" sz="3200" b="1" i="1">
                <a:solidFill>
                  <a:srgbClr val="FF3300"/>
                </a:solidFill>
                <a:latin typeface="Arial" charset="0"/>
              </a:rPr>
              <a:t>           Definizione dello stato di salute</a:t>
            </a:r>
          </a:p>
          <a:p>
            <a:pPr eaLnBrk="1" hangingPunct="1">
              <a:spcBef>
                <a:spcPct val="50000"/>
              </a:spcBef>
            </a:pPr>
            <a:endParaRPr lang="it-IT" altLang="it-IT" sz="3200" b="1" i="1">
              <a:solidFill>
                <a:srgbClr val="FF3300"/>
              </a:solidFill>
              <a:latin typeface="Arial" charset="0"/>
            </a:endParaRPr>
          </a:p>
          <a:p>
            <a:pPr eaLnBrk="1" hangingPunct="1">
              <a:spcBef>
                <a:spcPct val="50000"/>
              </a:spcBef>
            </a:pPr>
            <a:r>
              <a:rPr lang="it-IT" altLang="it-IT" sz="2800" i="1">
                <a:solidFill>
                  <a:srgbClr val="FFFF00"/>
                </a:solidFill>
                <a:latin typeface="Arial" charset="0"/>
              </a:rPr>
              <a:t>        </a:t>
            </a:r>
            <a:r>
              <a:rPr lang="it-IT" altLang="it-IT" sz="3200" b="1">
                <a:solidFill>
                  <a:srgbClr val="FFFF00"/>
                </a:solidFill>
                <a:latin typeface="Arial" charset="0"/>
              </a:rPr>
              <a:t>Stato di completo benessere fisico,  </a:t>
            </a:r>
          </a:p>
          <a:p>
            <a:pPr eaLnBrk="1" hangingPunct="1">
              <a:spcBef>
                <a:spcPct val="50000"/>
              </a:spcBef>
            </a:pPr>
            <a:r>
              <a:rPr lang="it-IT" altLang="it-IT" sz="3200" b="1">
                <a:solidFill>
                  <a:srgbClr val="FFFF00"/>
                </a:solidFill>
                <a:latin typeface="Arial" charset="0"/>
              </a:rPr>
              <a:t>                      mentale  e  sociale </a:t>
            </a:r>
          </a:p>
          <a:p>
            <a:pPr eaLnBrk="1" hangingPunct="1">
              <a:spcBef>
                <a:spcPct val="50000"/>
              </a:spcBef>
            </a:pPr>
            <a:r>
              <a:rPr lang="it-IT" altLang="it-IT" sz="3200" b="1">
                <a:solidFill>
                  <a:srgbClr val="FFFF00"/>
                </a:solidFill>
                <a:latin typeface="Arial" charset="0"/>
              </a:rPr>
              <a:t>                                e non</a:t>
            </a:r>
          </a:p>
          <a:p>
            <a:pPr eaLnBrk="1" hangingPunct="1">
              <a:spcBef>
                <a:spcPct val="50000"/>
              </a:spcBef>
            </a:pPr>
            <a:r>
              <a:rPr lang="it-IT" altLang="it-IT" sz="3200" b="1">
                <a:solidFill>
                  <a:srgbClr val="FFFF00"/>
                </a:solidFill>
                <a:latin typeface="Arial" charset="0"/>
              </a:rPr>
              <a:t>              soltanto assenza di malattia</a:t>
            </a:r>
          </a:p>
          <a:p>
            <a:pPr eaLnBrk="1" hangingPunct="1">
              <a:spcBef>
                <a:spcPct val="50000"/>
              </a:spcBef>
            </a:pPr>
            <a:endParaRPr lang="it-IT" altLang="it-IT" sz="2800" b="1">
              <a:solidFill>
                <a:srgbClr val="FFFF00"/>
              </a:solidFill>
              <a:latin typeface="Arial" charset="0"/>
            </a:endParaRPr>
          </a:p>
          <a:p>
            <a:pPr eaLnBrk="1" hangingPunct="1">
              <a:spcBef>
                <a:spcPct val="50000"/>
              </a:spcBef>
            </a:pPr>
            <a:endParaRPr lang="it-IT" altLang="it-IT" sz="2400">
              <a:solidFill>
                <a:srgbClr val="C1C1C1"/>
              </a:solidFill>
              <a:latin typeface="Arial" charset="0"/>
            </a:endParaRPr>
          </a:p>
          <a:p>
            <a:pPr eaLnBrk="1" hangingPunct="1">
              <a:spcBef>
                <a:spcPct val="50000"/>
              </a:spcBef>
            </a:pPr>
            <a:r>
              <a:rPr lang="it-IT" altLang="it-IT" sz="2000">
                <a:solidFill>
                  <a:srgbClr val="C1C1C1"/>
                </a:solidFill>
                <a:latin typeface="Arial" charset="0"/>
              </a:rPr>
              <a:t>(OMS, 1948)</a:t>
            </a:r>
          </a:p>
        </p:txBody>
      </p:sp>
      <p:sp>
        <p:nvSpPr>
          <p:cNvPr id="2" name="Segnaposto piè di pagina 1"/>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352212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575556" y="548680"/>
            <a:ext cx="7992888" cy="5878532"/>
          </a:xfrm>
          <a:prstGeom prst="rect">
            <a:avLst/>
          </a:prstGeom>
          <a:noFill/>
        </p:spPr>
        <p:txBody>
          <a:bodyPr wrap="square" rtlCol="0">
            <a:spAutoFit/>
          </a:bodyPr>
          <a:lstStyle/>
          <a:p>
            <a:r>
              <a:rPr lang="it-IT" sz="2800" dirty="0" smtClean="0">
                <a:solidFill>
                  <a:prstClr val="white"/>
                </a:solidFill>
              </a:rPr>
              <a:t>Perché oggi c’è tanta attenzione per l’alimentazione?</a:t>
            </a:r>
          </a:p>
          <a:p>
            <a:endParaRPr lang="it-IT" sz="2800" dirty="0">
              <a:solidFill>
                <a:prstClr val="white"/>
              </a:solidFill>
            </a:endParaRPr>
          </a:p>
          <a:p>
            <a:r>
              <a:rPr lang="it-IT" sz="2400" dirty="0" smtClean="0">
                <a:solidFill>
                  <a:srgbClr val="FFFF00"/>
                </a:solidFill>
              </a:rPr>
              <a:t>Per il rapporto del cibo col corpo.</a:t>
            </a:r>
          </a:p>
          <a:p>
            <a:r>
              <a:rPr lang="it-IT" sz="2400" dirty="0" smtClean="0">
                <a:solidFill>
                  <a:srgbClr val="FFFF00"/>
                </a:solidFill>
              </a:rPr>
              <a:t>Dagli anni ’80 la società ha dato un valore particolare</a:t>
            </a:r>
          </a:p>
          <a:p>
            <a:r>
              <a:rPr lang="it-IT" sz="2400" dirty="0">
                <a:solidFill>
                  <a:srgbClr val="FFFF00"/>
                </a:solidFill>
              </a:rPr>
              <a:t>a</a:t>
            </a:r>
            <a:r>
              <a:rPr lang="it-IT" sz="2400" dirty="0" smtClean="0">
                <a:solidFill>
                  <a:srgbClr val="FFFF00"/>
                </a:solidFill>
              </a:rPr>
              <a:t>l corpo, non solo dal punto di vista del benessere e della salute, ma anche dell’estetica.</a:t>
            </a:r>
          </a:p>
          <a:p>
            <a:r>
              <a:rPr lang="it-IT" sz="2400" dirty="0" smtClean="0">
                <a:solidFill>
                  <a:srgbClr val="FFFF00"/>
                </a:solidFill>
              </a:rPr>
              <a:t>Estetica = Bellezza</a:t>
            </a:r>
          </a:p>
          <a:p>
            <a:r>
              <a:rPr lang="it-IT" sz="2400" dirty="0" smtClean="0">
                <a:solidFill>
                  <a:srgbClr val="FFFF00"/>
                </a:solidFill>
              </a:rPr>
              <a:t>La bellezza è legata ad un corpo in forma, e un corpo così è</a:t>
            </a:r>
          </a:p>
          <a:p>
            <a:r>
              <a:rPr lang="it-IT" sz="2400" dirty="0">
                <a:solidFill>
                  <a:srgbClr val="FFFF00"/>
                </a:solidFill>
              </a:rPr>
              <a:t>a</a:t>
            </a:r>
            <a:r>
              <a:rPr lang="it-IT" sz="2400" dirty="0" smtClean="0">
                <a:solidFill>
                  <a:srgbClr val="FFFF00"/>
                </a:solidFill>
              </a:rPr>
              <a:t> sua volta legato (anche) all’alimentazione.</a:t>
            </a:r>
          </a:p>
          <a:p>
            <a:r>
              <a:rPr lang="it-IT" sz="2400" dirty="0" smtClean="0">
                <a:solidFill>
                  <a:srgbClr val="FFFF00"/>
                </a:solidFill>
              </a:rPr>
              <a:t>Ed ecco il successo delle diete per adeguarsi ai modelli estetici imperanti. Inoltre c’è più informazione e quindi aumenta la</a:t>
            </a:r>
          </a:p>
          <a:p>
            <a:r>
              <a:rPr lang="it-IT" sz="2400" dirty="0">
                <a:solidFill>
                  <a:srgbClr val="FFFF00"/>
                </a:solidFill>
              </a:rPr>
              <a:t>c</a:t>
            </a:r>
            <a:r>
              <a:rPr lang="it-IT" sz="2400" dirty="0" smtClean="0">
                <a:solidFill>
                  <a:srgbClr val="FFFF00"/>
                </a:solidFill>
              </a:rPr>
              <a:t>onoscenza e l’attenzione per i cibi che fanno bene o male alla salute.</a:t>
            </a:r>
          </a:p>
          <a:p>
            <a:endParaRPr lang="it-IT" sz="2400" dirty="0" smtClean="0">
              <a:solidFill>
                <a:prstClr val="white"/>
              </a:solidFill>
            </a:endParaRPr>
          </a:p>
          <a:p>
            <a:endParaRPr lang="it-IT" sz="2800" dirty="0">
              <a:solidFill>
                <a:prstClr val="white"/>
              </a:solidFill>
            </a:endParaRPr>
          </a:p>
        </p:txBody>
      </p:sp>
      <p:sp>
        <p:nvSpPr>
          <p:cNvPr id="4" name="CasellaDiTesto 3"/>
          <p:cNvSpPr txBox="1"/>
          <p:nvPr/>
        </p:nvSpPr>
        <p:spPr>
          <a:xfrm>
            <a:off x="4716016" y="5783784"/>
            <a:ext cx="4032448" cy="338554"/>
          </a:xfrm>
          <a:prstGeom prst="rect">
            <a:avLst/>
          </a:prstGeom>
          <a:noFill/>
        </p:spPr>
        <p:txBody>
          <a:bodyPr wrap="square" rtlCol="0">
            <a:spAutoFit/>
          </a:bodyPr>
          <a:lstStyle/>
          <a:p>
            <a:r>
              <a:rPr lang="it-IT" sz="1600" dirty="0" smtClean="0">
                <a:solidFill>
                  <a:prstClr val="white"/>
                </a:solidFill>
              </a:rPr>
              <a:t>Prof.ssa E. </a:t>
            </a:r>
            <a:r>
              <a:rPr lang="it-IT" sz="1600" dirty="0" err="1" smtClean="0">
                <a:solidFill>
                  <a:prstClr val="white"/>
                </a:solidFill>
              </a:rPr>
              <a:t>Scarpellini</a:t>
            </a:r>
            <a:r>
              <a:rPr lang="it-IT" sz="1600" dirty="0" smtClean="0">
                <a:solidFill>
                  <a:prstClr val="white"/>
                </a:solidFill>
              </a:rPr>
              <a:t> – Focus extra 63, 2014</a:t>
            </a:r>
            <a:endParaRPr lang="it-IT" sz="1600" dirty="0">
              <a:solidFill>
                <a:prstClr val="white"/>
              </a:solidFill>
            </a:endParaRPr>
          </a:p>
        </p:txBody>
      </p:sp>
    </p:spTree>
    <p:extLst>
      <p:ext uri="{BB962C8B-B14F-4D97-AF65-F5344CB8AC3E}">
        <p14:creationId xmlns:p14="http://schemas.microsoft.com/office/powerpoint/2010/main" xmlns="" val="4201271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smtClean="0">
                <a:solidFill>
                  <a:srgbClr val="DFE6D0"/>
                </a:solidFill>
              </a:rPr>
              <a:t>Dott. Baglioni Gabriele</a:t>
            </a:r>
            <a:endParaRPr lang="it-IT" dirty="0">
              <a:solidFill>
                <a:srgbClr val="DFE6D0"/>
              </a:solidFill>
            </a:endParaRPr>
          </a:p>
        </p:txBody>
      </p:sp>
      <p:sp>
        <p:nvSpPr>
          <p:cNvPr id="3" name="Segnaposto contenuto 2"/>
          <p:cNvSpPr>
            <a:spLocks noGrp="1"/>
          </p:cNvSpPr>
          <p:nvPr>
            <p:ph idx="4294967295"/>
          </p:nvPr>
        </p:nvSpPr>
        <p:spPr>
          <a:xfrm>
            <a:off x="457200" y="1844824"/>
            <a:ext cx="8229600" cy="4525963"/>
          </a:xfrm>
        </p:spPr>
        <p:txBody>
          <a:bodyPr>
            <a:normAutofit/>
          </a:bodyPr>
          <a:lstStyle/>
          <a:p>
            <a:pPr marL="0" indent="0">
              <a:buNone/>
            </a:pPr>
            <a:r>
              <a:rPr lang="it-IT" altLang="it-IT" sz="3200" i="1" dirty="0">
                <a:solidFill>
                  <a:srgbClr val="FFFF00"/>
                </a:solidFill>
              </a:rPr>
              <a:t>Il cibo non è solo una fonte di calorie e di elementi indispensabili alla funzionalità dell'organismo, serve pure a soddisfare esigenze più disparate e spesso contraddittorie</a:t>
            </a:r>
            <a:endParaRPr lang="it-IT" sz="3200" dirty="0"/>
          </a:p>
        </p:txBody>
      </p:sp>
    </p:spTree>
    <p:extLst>
      <p:ext uri="{BB962C8B-B14F-4D97-AF65-F5344CB8AC3E}">
        <p14:creationId xmlns:p14="http://schemas.microsoft.com/office/powerpoint/2010/main" xmlns="" val="3825290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5" name="Rettangolo 4"/>
          <p:cNvSpPr/>
          <p:nvPr/>
        </p:nvSpPr>
        <p:spPr>
          <a:xfrm>
            <a:off x="1736812" y="1412776"/>
            <a:ext cx="5670376" cy="3539430"/>
          </a:xfrm>
          <a:prstGeom prst="rect">
            <a:avLst/>
          </a:prstGeom>
        </p:spPr>
        <p:txBody>
          <a:bodyPr wrap="square">
            <a:spAutoFit/>
          </a:bodyPr>
          <a:lstStyle/>
          <a:p>
            <a:r>
              <a:rPr lang="it-IT" altLang="it-IT" sz="3200" i="1" dirty="0">
                <a:solidFill>
                  <a:srgbClr val="FFFF00"/>
                </a:solidFill>
              </a:rPr>
              <a:t>Può sostituire un desiderio insaziabile d'amore o una espressione di rabbia o di odio, può dare una sensazione di forza o di potere in situazioni in cui si avverte una sensazione di fragilità o di fallimento </a:t>
            </a:r>
            <a:endParaRPr lang="it-IT" sz="3200" dirty="0"/>
          </a:p>
        </p:txBody>
      </p:sp>
    </p:spTree>
    <p:extLst>
      <p:ext uri="{BB962C8B-B14F-4D97-AF65-F5344CB8AC3E}">
        <p14:creationId xmlns:p14="http://schemas.microsoft.com/office/powerpoint/2010/main" xmlns="" val="2828882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smtClean="0">
                <a:solidFill>
                  <a:srgbClr val="DFE6D0"/>
                </a:solidFill>
              </a:rPr>
              <a:t>Dott. Baglioni Gabriele</a:t>
            </a:r>
            <a:endParaRPr lang="it-IT" dirty="0">
              <a:solidFill>
                <a:srgbClr val="DFE6D0"/>
              </a:solidFill>
            </a:endParaRPr>
          </a:p>
        </p:txBody>
      </p:sp>
      <p:sp>
        <p:nvSpPr>
          <p:cNvPr id="5" name="Rettangolo 4"/>
          <p:cNvSpPr/>
          <p:nvPr/>
        </p:nvSpPr>
        <p:spPr>
          <a:xfrm>
            <a:off x="1707853" y="1268760"/>
            <a:ext cx="5728294" cy="3539430"/>
          </a:xfrm>
          <a:prstGeom prst="rect">
            <a:avLst/>
          </a:prstGeom>
        </p:spPr>
        <p:txBody>
          <a:bodyPr wrap="square">
            <a:spAutoFit/>
          </a:bodyPr>
          <a:lstStyle/>
          <a:p>
            <a:r>
              <a:rPr lang="it-IT" altLang="it-IT" sz="3200" i="1" dirty="0">
                <a:solidFill>
                  <a:srgbClr val="FFFF00"/>
                </a:solidFill>
              </a:rPr>
              <a:t>Può inoltre servire a riempire un momentaneo vuoto affettivo, a placare l'angoscia prima che diventi panico, un voler tapparsi la bocca per proibirsi di dire cose troppo sconvolgenti, o persino un rifiuto della propria identità.</a:t>
            </a:r>
            <a:endParaRPr lang="it-IT" sz="3200" dirty="0"/>
          </a:p>
        </p:txBody>
      </p:sp>
    </p:spTree>
    <p:extLst>
      <p:ext uri="{BB962C8B-B14F-4D97-AF65-F5344CB8AC3E}">
        <p14:creationId xmlns:p14="http://schemas.microsoft.com/office/powerpoint/2010/main" xmlns="" val="2087470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Dott. Baglioni Gabriele</a:t>
            </a:r>
            <a:endParaRPr lang="it-IT" dirty="0"/>
          </a:p>
        </p:txBody>
      </p:sp>
      <p:sp>
        <p:nvSpPr>
          <p:cNvPr id="4" name="CasellaDiTesto 3"/>
          <p:cNvSpPr txBox="1"/>
          <p:nvPr/>
        </p:nvSpPr>
        <p:spPr>
          <a:xfrm>
            <a:off x="491986" y="908720"/>
            <a:ext cx="8160028" cy="1138773"/>
          </a:xfrm>
          <a:prstGeom prst="rect">
            <a:avLst/>
          </a:prstGeom>
          <a:noFill/>
        </p:spPr>
        <p:txBody>
          <a:bodyPr wrap="square" rtlCol="0">
            <a:spAutoFit/>
          </a:bodyPr>
          <a:lstStyle/>
          <a:p>
            <a:r>
              <a:rPr lang="it-IT" sz="3600" dirty="0" smtClean="0">
                <a:solidFill>
                  <a:srgbClr val="FFFF00"/>
                </a:solidFill>
              </a:rPr>
              <a:t>Se ne deduce che il cibo ha vari significati:</a:t>
            </a:r>
          </a:p>
          <a:p>
            <a:r>
              <a:rPr lang="it-IT" sz="3200" dirty="0" smtClean="0">
                <a:solidFill>
                  <a:srgbClr val="FFFF00"/>
                </a:solidFill>
              </a:rPr>
              <a:t> </a:t>
            </a:r>
            <a:endParaRPr lang="it-IT" sz="3200" dirty="0">
              <a:solidFill>
                <a:srgbClr val="FFFF00"/>
              </a:solidFill>
            </a:endParaRPr>
          </a:p>
        </p:txBody>
      </p:sp>
      <p:sp>
        <p:nvSpPr>
          <p:cNvPr id="5" name="CasellaDiTesto 4"/>
          <p:cNvSpPr txBox="1"/>
          <p:nvPr/>
        </p:nvSpPr>
        <p:spPr>
          <a:xfrm>
            <a:off x="852026" y="2220320"/>
            <a:ext cx="7799988" cy="3046988"/>
          </a:xfrm>
          <a:prstGeom prst="rect">
            <a:avLst/>
          </a:prstGeom>
          <a:noFill/>
        </p:spPr>
        <p:txBody>
          <a:bodyPr wrap="square" rtlCol="0">
            <a:spAutoFit/>
          </a:bodyPr>
          <a:lstStyle/>
          <a:p>
            <a:r>
              <a:rPr lang="it-IT" sz="3200" dirty="0" smtClean="0">
                <a:solidFill>
                  <a:srgbClr val="FFFF00"/>
                </a:solidFill>
              </a:rPr>
              <a:t>- quello regressivo, come consolazione, </a:t>
            </a:r>
          </a:p>
          <a:p>
            <a:r>
              <a:rPr lang="it-IT" sz="3200" dirty="0">
                <a:solidFill>
                  <a:srgbClr val="FFFF00"/>
                </a:solidFill>
              </a:rPr>
              <a:t> </a:t>
            </a:r>
            <a:r>
              <a:rPr lang="it-IT" sz="3200" dirty="0" smtClean="0">
                <a:solidFill>
                  <a:srgbClr val="FFFF00"/>
                </a:solidFill>
              </a:rPr>
              <a:t>  come riempitivo di un vuoto</a:t>
            </a:r>
          </a:p>
          <a:p>
            <a:r>
              <a:rPr lang="it-IT" sz="3200" dirty="0" smtClean="0">
                <a:solidFill>
                  <a:srgbClr val="FFFF00"/>
                </a:solidFill>
              </a:rPr>
              <a:t>- quello aggressivo, sfogo della rabbia</a:t>
            </a:r>
          </a:p>
          <a:p>
            <a:r>
              <a:rPr lang="it-IT" sz="3200" dirty="0" smtClean="0">
                <a:solidFill>
                  <a:srgbClr val="FFFF00"/>
                </a:solidFill>
              </a:rPr>
              <a:t>- quello difensivo, come protezione</a:t>
            </a:r>
          </a:p>
          <a:p>
            <a:r>
              <a:rPr lang="it-IT" sz="3200" dirty="0" smtClean="0">
                <a:solidFill>
                  <a:srgbClr val="FFFF00"/>
                </a:solidFill>
              </a:rPr>
              <a:t>- quello reattivo, in seguito a forti stress</a:t>
            </a:r>
          </a:p>
          <a:p>
            <a:r>
              <a:rPr lang="it-IT" sz="3200" dirty="0" smtClean="0">
                <a:solidFill>
                  <a:srgbClr val="FFFF00"/>
                </a:solidFill>
              </a:rPr>
              <a:t> </a:t>
            </a:r>
            <a:endParaRPr lang="it-IT" sz="3200" dirty="0">
              <a:solidFill>
                <a:srgbClr val="FFFF00"/>
              </a:solidFill>
            </a:endParaRPr>
          </a:p>
        </p:txBody>
      </p:sp>
    </p:spTree>
    <p:extLst>
      <p:ext uri="{BB962C8B-B14F-4D97-AF65-F5344CB8AC3E}">
        <p14:creationId xmlns:p14="http://schemas.microsoft.com/office/powerpoint/2010/main" xmlns="" val="29932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19672" y="1628800"/>
            <a:ext cx="6336704" cy="523220"/>
          </a:xfrm>
          <a:prstGeom prst="rect">
            <a:avLst/>
          </a:prstGeom>
          <a:noFill/>
        </p:spPr>
        <p:txBody>
          <a:bodyPr wrap="square" rtlCol="0">
            <a:spAutoFit/>
          </a:bodyPr>
          <a:lstStyle/>
          <a:p>
            <a:r>
              <a:rPr lang="it-IT" sz="2800" i="1" dirty="0" smtClean="0">
                <a:solidFill>
                  <a:srgbClr val="FFFF00"/>
                </a:solidFill>
              </a:rPr>
              <a:t>Il Cibo è al centro della nostra vita</a:t>
            </a:r>
            <a:endParaRPr lang="it-IT" sz="2800" i="1" dirty="0">
              <a:solidFill>
                <a:srgbClr val="FFFF00"/>
              </a:solidFill>
            </a:endParaRPr>
          </a:p>
        </p:txBody>
      </p:sp>
      <p:sp>
        <p:nvSpPr>
          <p:cNvPr id="4" name="CasellaDiTesto 3"/>
          <p:cNvSpPr txBox="1"/>
          <p:nvPr/>
        </p:nvSpPr>
        <p:spPr>
          <a:xfrm>
            <a:off x="1259632" y="3284984"/>
            <a:ext cx="6696744" cy="1569660"/>
          </a:xfrm>
          <a:prstGeom prst="rect">
            <a:avLst/>
          </a:prstGeom>
          <a:noFill/>
        </p:spPr>
        <p:txBody>
          <a:bodyPr wrap="square" rtlCol="0">
            <a:spAutoFit/>
          </a:bodyPr>
          <a:lstStyle/>
          <a:p>
            <a:r>
              <a:rPr lang="it-IT" sz="2400" dirty="0" smtClean="0">
                <a:solidFill>
                  <a:srgbClr val="FFFF00"/>
                </a:solidFill>
              </a:rPr>
              <a:t>Il Cibo  ha una funzione ampia, tendenzialmente globale, che attiene alla storia naturale, alla fisica, alla cucina, al commercio, all’economia politica e quindi… alla vita intera!</a:t>
            </a:r>
            <a:endParaRPr lang="it-IT" sz="2400" dirty="0">
              <a:solidFill>
                <a:srgbClr val="FFFF00"/>
              </a:solidFill>
            </a:endParaRPr>
          </a:p>
        </p:txBody>
      </p:sp>
      <p:sp>
        <p:nvSpPr>
          <p:cNvPr id="5"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piè di pagina 2"/>
          <p:cNvSpPr>
            <a:spLocks noGrp="1"/>
          </p:cNvSpPr>
          <p:nvPr>
            <p:ph type="ftr" sz="quarter" idx="11"/>
          </p:nvPr>
        </p:nvSpPr>
        <p:spPr>
          <a:xfrm>
            <a:off x="3347864" y="6309320"/>
            <a:ext cx="3481754" cy="365125"/>
          </a:xfrm>
          <a:noFill/>
          <a:ln>
            <a:miter lim="800000"/>
            <a:headEnd/>
            <a:tailEnd/>
          </a:ln>
        </p:spPr>
        <p:txBody>
          <a:bodyPr/>
          <a:lstStyle/>
          <a:p>
            <a:r>
              <a:rPr lang="it-IT" altLang="it-IT" dirty="0"/>
              <a:t>Dott. Baglioni G</a:t>
            </a:r>
          </a:p>
        </p:txBody>
      </p:sp>
      <p:pic>
        <p:nvPicPr>
          <p:cNvPr id="402436" name="Picture 4" descr="C:\Documents and Settings\utente\Desktop\GBACQUARIO\DIAPO MEDICHE\cibo.jpg"/>
          <p:cNvPicPr>
            <a:picLocks noChangeAspect="1" noChangeArrowheads="1"/>
          </p:cNvPicPr>
          <p:nvPr/>
        </p:nvPicPr>
        <p:blipFill>
          <a:blip r:embed="rId3" cstate="print"/>
          <a:srcRect/>
          <a:stretch>
            <a:fillRect/>
          </a:stretch>
        </p:blipFill>
        <p:spPr bwMode="auto">
          <a:xfrm>
            <a:off x="2627784" y="2132856"/>
            <a:ext cx="2813538" cy="2614613"/>
          </a:xfrm>
          <a:prstGeom prst="rect">
            <a:avLst/>
          </a:prstGeom>
          <a:noFill/>
          <a:ln w="9525">
            <a:noFill/>
            <a:miter lim="800000"/>
            <a:headEnd/>
            <a:tailEnd/>
          </a:ln>
        </p:spPr>
      </p:pic>
      <p:pic>
        <p:nvPicPr>
          <p:cNvPr id="402440" name="Picture 8" descr="C:\Documents and Settings\Baglioni\Documenti\Immagini\METABOLISMO 1.jpg"/>
          <p:cNvPicPr>
            <a:picLocks noChangeAspect="1" noChangeArrowheads="1"/>
          </p:cNvPicPr>
          <p:nvPr/>
        </p:nvPicPr>
        <p:blipFill>
          <a:blip r:embed="rId4" cstate="print"/>
          <a:srcRect/>
          <a:stretch>
            <a:fillRect/>
          </a:stretch>
        </p:blipFill>
        <p:spPr bwMode="auto">
          <a:xfrm>
            <a:off x="5940152" y="2420888"/>
            <a:ext cx="2391508" cy="1943100"/>
          </a:xfrm>
          <a:prstGeom prst="rect">
            <a:avLst/>
          </a:prstGeom>
          <a:noFill/>
          <a:ln w="9525">
            <a:noFill/>
            <a:miter lim="800000"/>
            <a:headEnd/>
            <a:tailEnd/>
          </a:ln>
        </p:spPr>
      </p:pic>
      <p:pic>
        <p:nvPicPr>
          <p:cNvPr id="402442" name="Picture 10" descr="C:\Documents and Settings\Baglioni\Documenti\Immagini\idoletto obeso.bmp"/>
          <p:cNvPicPr>
            <a:picLocks noChangeAspect="1" noChangeArrowheads="1"/>
          </p:cNvPicPr>
          <p:nvPr/>
        </p:nvPicPr>
        <p:blipFill>
          <a:blip r:embed="rId5" cstate="print"/>
          <a:srcRect/>
          <a:stretch>
            <a:fillRect/>
          </a:stretch>
        </p:blipFill>
        <p:spPr bwMode="auto">
          <a:xfrm>
            <a:off x="611560" y="2132856"/>
            <a:ext cx="1333500" cy="2555875"/>
          </a:xfrm>
          <a:prstGeom prst="rect">
            <a:avLst/>
          </a:prstGeom>
          <a:noFill/>
          <a:ln w="9525">
            <a:noFill/>
            <a:miter lim="800000"/>
            <a:headEnd/>
            <a:tailEnd/>
          </a:ln>
        </p:spPr>
      </p:pic>
      <p:sp>
        <p:nvSpPr>
          <p:cNvPr id="402443" name="Text Box 11"/>
          <p:cNvSpPr txBox="1">
            <a:spLocks noChangeArrowheads="1"/>
          </p:cNvSpPr>
          <p:nvPr/>
        </p:nvSpPr>
        <p:spPr bwMode="auto">
          <a:xfrm>
            <a:off x="2195736" y="764704"/>
            <a:ext cx="4572000" cy="648512"/>
          </a:xfrm>
          <a:prstGeom prst="rect">
            <a:avLst/>
          </a:prstGeom>
          <a:noFill/>
          <a:ln w="9525">
            <a:noFill/>
            <a:miter lim="800000"/>
            <a:headEnd/>
            <a:tailEnd/>
          </a:ln>
          <a:effectLst/>
        </p:spPr>
        <p:txBody>
          <a:bodyPr lIns="90000" tIns="46800" rIns="90000" bIns="46800">
            <a:spAutoFit/>
          </a:bodyPr>
          <a:lstStyle/>
          <a:p>
            <a:r>
              <a:rPr lang="it-IT" altLang="it-IT" sz="3600" i="1" dirty="0">
                <a:solidFill>
                  <a:srgbClr val="FFFF66"/>
                </a:solidFill>
              </a:rPr>
              <a:t>Le funzioni del </a:t>
            </a:r>
            <a:r>
              <a:rPr lang="it-IT" altLang="it-IT" sz="3600" i="1" dirty="0" err="1">
                <a:solidFill>
                  <a:srgbClr val="FFFF66"/>
                </a:solidFill>
              </a:rPr>
              <a:t>cibo…</a:t>
            </a:r>
            <a:endParaRPr lang="it-IT" altLang="it-IT" sz="3600" i="1"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2443"/>
                                        </p:tgtEl>
                                        <p:attrNameLst>
                                          <p:attrName>style.visibility</p:attrName>
                                        </p:attrNameLst>
                                      </p:cBhvr>
                                      <p:to>
                                        <p:strVal val="visible"/>
                                      </p:to>
                                    </p:set>
                                    <p:animEffect transition="in" filter="dissolve">
                                      <p:cBhvr>
                                        <p:cTn id="7" dur="500"/>
                                        <p:tgtEl>
                                          <p:spTgt spid="402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2436"/>
                                        </p:tgtEl>
                                        <p:attrNameLst>
                                          <p:attrName>style.visibility</p:attrName>
                                        </p:attrNameLst>
                                      </p:cBhvr>
                                      <p:to>
                                        <p:strVal val="visible"/>
                                      </p:to>
                                    </p:set>
                                    <p:animEffect transition="in" filter="dissolve">
                                      <p:cBhvr>
                                        <p:cTn id="12" dur="500"/>
                                        <p:tgtEl>
                                          <p:spTgt spid="402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402440"/>
                                        </p:tgtEl>
                                        <p:attrNameLst>
                                          <p:attrName>style.visibility</p:attrName>
                                        </p:attrNameLst>
                                      </p:cBhvr>
                                      <p:to>
                                        <p:strVal val="visible"/>
                                      </p:to>
                                    </p:set>
                                    <p:anim calcmode="lin" valueType="num">
                                      <p:cBhvr>
                                        <p:cTn id="17" dur="500" fill="hold"/>
                                        <p:tgtEl>
                                          <p:spTgt spid="402440"/>
                                        </p:tgtEl>
                                        <p:attrNameLst>
                                          <p:attrName>ppt_w</p:attrName>
                                        </p:attrNameLst>
                                      </p:cBhvr>
                                      <p:tavLst>
                                        <p:tav tm="0">
                                          <p:val>
                                            <p:fltVal val="0"/>
                                          </p:val>
                                        </p:tav>
                                        <p:tav tm="100000">
                                          <p:val>
                                            <p:strVal val="#ppt_w"/>
                                          </p:val>
                                        </p:tav>
                                      </p:tavLst>
                                    </p:anim>
                                    <p:anim calcmode="lin" valueType="num">
                                      <p:cBhvr>
                                        <p:cTn id="18" dur="500" fill="hold"/>
                                        <p:tgtEl>
                                          <p:spTgt spid="402440"/>
                                        </p:tgtEl>
                                        <p:attrNameLst>
                                          <p:attrName>ppt_h</p:attrName>
                                        </p:attrNameLst>
                                      </p:cBhvr>
                                      <p:tavLst>
                                        <p:tav tm="0">
                                          <p:val>
                                            <p:fltVal val="0"/>
                                          </p:val>
                                        </p:tav>
                                        <p:tav tm="100000">
                                          <p:val>
                                            <p:strVal val="#ppt_h"/>
                                          </p:val>
                                        </p:tav>
                                      </p:tavLst>
                                    </p:anim>
                                    <p:anim calcmode="lin" valueType="num">
                                      <p:cBhvr>
                                        <p:cTn id="19" dur="500" fill="hold"/>
                                        <p:tgtEl>
                                          <p:spTgt spid="402440"/>
                                        </p:tgtEl>
                                        <p:attrNameLst>
                                          <p:attrName>ppt_x</p:attrName>
                                        </p:attrNameLst>
                                      </p:cBhvr>
                                      <p:tavLst>
                                        <p:tav tm="0">
                                          <p:val>
                                            <p:fltVal val="0.5"/>
                                          </p:val>
                                        </p:tav>
                                        <p:tav tm="100000">
                                          <p:val>
                                            <p:strVal val="#ppt_x"/>
                                          </p:val>
                                        </p:tav>
                                      </p:tavLst>
                                    </p:anim>
                                    <p:anim calcmode="lin" valueType="num">
                                      <p:cBhvr>
                                        <p:cTn id="20" dur="500" fill="hold"/>
                                        <p:tgtEl>
                                          <p:spTgt spid="40244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02442"/>
                                        </p:tgtEl>
                                        <p:attrNameLst>
                                          <p:attrName>style.visibility</p:attrName>
                                        </p:attrNameLst>
                                      </p:cBhvr>
                                      <p:to>
                                        <p:strVal val="visible"/>
                                      </p:to>
                                    </p:set>
                                    <p:anim calcmode="lin" valueType="num">
                                      <p:cBhvr additive="base">
                                        <p:cTn id="25" dur="500" fill="hold"/>
                                        <p:tgtEl>
                                          <p:spTgt spid="402442"/>
                                        </p:tgtEl>
                                        <p:attrNameLst>
                                          <p:attrName>ppt_x</p:attrName>
                                        </p:attrNameLst>
                                      </p:cBhvr>
                                      <p:tavLst>
                                        <p:tav tm="0">
                                          <p:val>
                                            <p:strVal val="0-#ppt_w/2"/>
                                          </p:val>
                                        </p:tav>
                                        <p:tav tm="100000">
                                          <p:val>
                                            <p:strVal val="#ppt_x"/>
                                          </p:val>
                                        </p:tav>
                                      </p:tavLst>
                                    </p:anim>
                                    <p:anim calcmode="lin" valueType="num">
                                      <p:cBhvr additive="base">
                                        <p:cTn id="26" dur="500" fill="hold"/>
                                        <p:tgtEl>
                                          <p:spTgt spid="402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319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15081"/>
            <a:ext cx="3672408" cy="41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9491" name="Text Box 3"/>
          <p:cNvSpPr txBox="1">
            <a:spLocks noChangeArrowheads="1"/>
          </p:cNvSpPr>
          <p:nvPr/>
        </p:nvSpPr>
        <p:spPr bwMode="auto">
          <a:xfrm>
            <a:off x="723900" y="5410352"/>
            <a:ext cx="7696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800" b="1">
                <a:solidFill>
                  <a:srgbClr val="FFFF00"/>
                </a:solidFill>
              </a:rPr>
              <a:t>    Il cibo ha una forte componente psicologica….</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7863" y="1129554"/>
            <a:ext cx="4174703"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306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anim calcmode="lin" valueType="num">
                                      <p:cBhvr>
                                        <p:cTn id="7" dur="500" fill="hold"/>
                                        <p:tgtEl>
                                          <p:spTgt spid="319491"/>
                                        </p:tgtEl>
                                        <p:attrNameLst>
                                          <p:attrName>ppt_w</p:attrName>
                                        </p:attrNameLst>
                                      </p:cBhvr>
                                      <p:tavLst>
                                        <p:tav tm="0">
                                          <p:val>
                                            <p:fltVal val="0"/>
                                          </p:val>
                                        </p:tav>
                                        <p:tav tm="100000">
                                          <p:val>
                                            <p:strVal val="#ppt_w"/>
                                          </p:val>
                                        </p:tav>
                                      </p:tavLst>
                                    </p:anim>
                                    <p:anim calcmode="lin" valueType="num">
                                      <p:cBhvr>
                                        <p:cTn id="8" dur="500" fill="hold"/>
                                        <p:tgtEl>
                                          <p:spTgt spid="319491"/>
                                        </p:tgtEl>
                                        <p:attrNameLst>
                                          <p:attrName>ppt_h</p:attrName>
                                        </p:attrNameLst>
                                      </p:cBhvr>
                                      <p:tavLst>
                                        <p:tav tm="0">
                                          <p:val>
                                            <p:fltVal val="0"/>
                                          </p:val>
                                        </p:tav>
                                        <p:tav tm="100000">
                                          <p:val>
                                            <p:strVal val="#ppt_h"/>
                                          </p:val>
                                        </p:tav>
                                      </p:tavLst>
                                    </p:anim>
                                    <p:anim calcmode="lin" valueType="num">
                                      <p:cBhvr>
                                        <p:cTn id="9" dur="500" fill="hold"/>
                                        <p:tgtEl>
                                          <p:spTgt spid="319491"/>
                                        </p:tgtEl>
                                        <p:attrNameLst>
                                          <p:attrName>ppt_x</p:attrName>
                                        </p:attrNameLst>
                                      </p:cBhvr>
                                      <p:tavLst>
                                        <p:tav tm="0">
                                          <p:val>
                                            <p:fltVal val="0.5"/>
                                          </p:val>
                                        </p:tav>
                                        <p:tav tm="100000">
                                          <p:val>
                                            <p:strVal val="#ppt_x"/>
                                          </p:val>
                                        </p:tav>
                                      </p:tavLst>
                                    </p:anim>
                                    <p:anim calcmode="lin" valueType="num">
                                      <p:cBhvr>
                                        <p:cTn id="10" dur="500" fill="hold"/>
                                        <p:tgtEl>
                                          <p:spTgt spid="31949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19490"/>
                                        </p:tgtEl>
                                        <p:attrNameLst>
                                          <p:attrName>style.visibility</p:attrName>
                                        </p:attrNameLst>
                                      </p:cBhvr>
                                      <p:to>
                                        <p:strVal val="visible"/>
                                      </p:to>
                                    </p:set>
                                    <p:animEffect transition="in" filter="dissolve">
                                      <p:cBhvr>
                                        <p:cTn id="15" dur="500"/>
                                        <p:tgtEl>
                                          <p:spTgt spid="3194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fade">
                                      <p:cBhvr>
                                        <p:cTn id="2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2"/>
          <p:cNvSpPr>
            <a:spLocks noGrp="1"/>
          </p:cNvSpPr>
          <p:nvPr>
            <p:ph type="ftr" sz="quarter" idx="11"/>
          </p:nvPr>
        </p:nvSpPr>
        <p:spPr/>
        <p:txBody>
          <a:bodyPr/>
          <a:lstStyle/>
          <a:p>
            <a:r>
              <a:rPr lang="it-IT" altLang="it-IT">
                <a:solidFill>
                  <a:srgbClr val="DFE6D0"/>
                </a:solidFill>
              </a:rPr>
              <a:t>Dott. Baglioni G</a:t>
            </a:r>
          </a:p>
        </p:txBody>
      </p:sp>
      <p:pic>
        <p:nvPicPr>
          <p:cNvPr id="375810" name="Picture 2" descr="C:\Documents and Settings\Baglioni\Documenti\Immagini\mangiare-con-rabb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44650"/>
            <a:ext cx="4149969" cy="3568700"/>
          </a:xfrm>
          <a:prstGeom prst="rect">
            <a:avLst/>
          </a:prstGeom>
          <a:noFill/>
          <a:extLst>
            <a:ext uri="{909E8E84-426E-40DD-AFC4-6F175D3DCCD1}">
              <a14:hiddenFill xmlns:a14="http://schemas.microsoft.com/office/drawing/2010/main" xmlns="">
                <a:solidFill>
                  <a:srgbClr val="FFFFFF"/>
                </a:solidFill>
              </a14:hiddenFill>
            </a:ext>
          </a:extLst>
        </p:spPr>
      </p:pic>
      <p:pic>
        <p:nvPicPr>
          <p:cNvPr id="375811" name="Picture 3" descr="C:\Documents and Settings\Baglioni\Documenti\Immagini\famenervosa_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468439"/>
            <a:ext cx="2426677" cy="3921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80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324610" name="Picture 2" descr="DONNA-SPAGHETT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3556" y="762000"/>
            <a:ext cx="5676900" cy="422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611" name="Text Box 3"/>
          <p:cNvSpPr txBox="1">
            <a:spLocks noChangeArrowheads="1"/>
          </p:cNvSpPr>
          <p:nvPr/>
        </p:nvSpPr>
        <p:spPr bwMode="auto">
          <a:xfrm>
            <a:off x="952500" y="5410352"/>
            <a:ext cx="7239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800" b="1">
                <a:solidFill>
                  <a:srgbClr val="FFFFFF"/>
                </a:solidFill>
              </a:rPr>
              <a:t>         … ed è uno dei piaceri della vita…..</a:t>
            </a:r>
          </a:p>
        </p:txBody>
      </p:sp>
    </p:spTree>
    <p:extLst>
      <p:ext uri="{BB962C8B-B14F-4D97-AF65-F5344CB8AC3E}">
        <p14:creationId xmlns:p14="http://schemas.microsoft.com/office/powerpoint/2010/main" xmlns="" val="1904148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4611"/>
                                        </p:tgtEl>
                                        <p:attrNameLst>
                                          <p:attrName>style.visibility</p:attrName>
                                        </p:attrNameLst>
                                      </p:cBhvr>
                                      <p:to>
                                        <p:strVal val="visible"/>
                                      </p:to>
                                    </p:set>
                                    <p:animEffect transition="in" filter="dissolve">
                                      <p:cBhvr>
                                        <p:cTn id="7" dur="500"/>
                                        <p:tgtEl>
                                          <p:spTgt spid="324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4610"/>
                                        </p:tgtEl>
                                        <p:attrNameLst>
                                          <p:attrName>style.visibility</p:attrName>
                                        </p:attrNameLst>
                                      </p:cBhvr>
                                      <p:to>
                                        <p:strVal val="visible"/>
                                      </p:to>
                                    </p:set>
                                    <p:animEffect transition="in" filter="dissolve">
                                      <p:cBhvr>
                                        <p:cTn id="12" dur="500"/>
                                        <p:tgtEl>
                                          <p:spTgt spid="32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16714"/>
            <a:ext cx="9600840" cy="954107"/>
          </a:xfrm>
          <a:prstGeom prst="rect">
            <a:avLst/>
          </a:prstGeom>
          <a:noFill/>
        </p:spPr>
        <p:txBody>
          <a:bodyPr wrap="square" rtlCol="0">
            <a:spAutoFit/>
          </a:bodyPr>
          <a:lstStyle/>
          <a:p>
            <a:pPr fontAlgn="base">
              <a:spcBef>
                <a:spcPct val="0"/>
              </a:spcBef>
              <a:spcAft>
                <a:spcPct val="0"/>
              </a:spcAft>
            </a:pPr>
            <a:r>
              <a:rPr lang="it-IT" sz="3600" dirty="0" smtClean="0">
                <a:solidFill>
                  <a:srgbClr val="FFFF00"/>
                </a:solidFill>
                <a:latin typeface="Arial" charset="0"/>
              </a:rPr>
              <a:t>                   La salute</a:t>
            </a:r>
          </a:p>
          <a:p>
            <a:pPr fontAlgn="base">
              <a:spcBef>
                <a:spcPct val="0"/>
              </a:spcBef>
              <a:spcAft>
                <a:spcPct val="0"/>
              </a:spcAft>
            </a:pPr>
            <a:r>
              <a:rPr lang="it-IT" sz="2000" dirty="0" smtClean="0">
                <a:solidFill>
                  <a:srgbClr val="FFFF00"/>
                </a:solidFill>
                <a:latin typeface="Arial" charset="0"/>
              </a:rPr>
              <a:t>    (</a:t>
            </a:r>
            <a:r>
              <a:rPr lang="it-IT" sz="2000" dirty="0" err="1" smtClean="0">
                <a:solidFill>
                  <a:srgbClr val="FFFF00"/>
                </a:solidFill>
                <a:latin typeface="Arial" charset="0"/>
              </a:rPr>
              <a:t>Physical</a:t>
            </a:r>
            <a:r>
              <a:rPr lang="it-IT" sz="2000" dirty="0" smtClean="0">
                <a:solidFill>
                  <a:srgbClr val="FFFF00"/>
                </a:solidFill>
                <a:latin typeface="Arial" charset="0"/>
              </a:rPr>
              <a:t> Activity </a:t>
            </a:r>
            <a:r>
              <a:rPr lang="it-IT" sz="2000" dirty="0" err="1" smtClean="0">
                <a:solidFill>
                  <a:srgbClr val="FFFF00"/>
                </a:solidFill>
                <a:latin typeface="Arial" charset="0"/>
              </a:rPr>
              <a:t>Guidelines</a:t>
            </a:r>
            <a:r>
              <a:rPr lang="it-IT" sz="2000" dirty="0" smtClean="0">
                <a:solidFill>
                  <a:srgbClr val="FFFF00"/>
                </a:solidFill>
                <a:latin typeface="Arial" charset="0"/>
              </a:rPr>
              <a:t> </a:t>
            </a:r>
            <a:r>
              <a:rPr lang="it-IT" sz="2000" dirty="0" err="1" smtClean="0">
                <a:solidFill>
                  <a:srgbClr val="FFFF00"/>
                </a:solidFill>
                <a:latin typeface="Arial" charset="0"/>
              </a:rPr>
              <a:t>Advisory</a:t>
            </a:r>
            <a:r>
              <a:rPr lang="it-IT" sz="2000" dirty="0" smtClean="0">
                <a:solidFill>
                  <a:srgbClr val="FFFF00"/>
                </a:solidFill>
                <a:latin typeface="Arial" charset="0"/>
              </a:rPr>
              <a:t> </a:t>
            </a:r>
            <a:r>
              <a:rPr lang="it-IT" sz="2000" dirty="0" err="1" smtClean="0">
                <a:solidFill>
                  <a:srgbClr val="FFFF00"/>
                </a:solidFill>
                <a:latin typeface="Arial" charset="0"/>
              </a:rPr>
              <a:t>Comitee</a:t>
            </a:r>
            <a:r>
              <a:rPr lang="it-IT" sz="2000" dirty="0" smtClean="0">
                <a:solidFill>
                  <a:srgbClr val="FFFF00"/>
                </a:solidFill>
                <a:latin typeface="Arial" charset="0"/>
              </a:rPr>
              <a:t> 2008)</a:t>
            </a:r>
            <a:endParaRPr lang="it-IT" sz="2000" dirty="0">
              <a:solidFill>
                <a:srgbClr val="FFFF00"/>
              </a:solidFill>
              <a:latin typeface="Arial" charset="0"/>
            </a:endParaRPr>
          </a:p>
        </p:txBody>
      </p:sp>
      <p:sp>
        <p:nvSpPr>
          <p:cNvPr id="3" name="CasellaDiTesto 2"/>
          <p:cNvSpPr txBox="1"/>
          <p:nvPr/>
        </p:nvSpPr>
        <p:spPr>
          <a:xfrm>
            <a:off x="611560" y="1340768"/>
            <a:ext cx="8064896" cy="1569660"/>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è una condizione umana con una dimensione</a:t>
            </a:r>
          </a:p>
          <a:p>
            <a:pPr fontAlgn="base">
              <a:spcBef>
                <a:spcPct val="0"/>
              </a:spcBef>
              <a:spcAft>
                <a:spcPct val="0"/>
              </a:spcAft>
            </a:pPr>
            <a:r>
              <a:rPr lang="it-IT" sz="2400" dirty="0" smtClean="0">
                <a:solidFill>
                  <a:srgbClr val="FFFF00"/>
                </a:solidFill>
                <a:latin typeface="Arial" charset="0"/>
              </a:rPr>
              <a:t>FISICA  SOCIOLOGICA  </a:t>
            </a:r>
            <a:r>
              <a:rPr lang="it-IT" sz="2400" dirty="0" smtClean="0">
                <a:solidFill>
                  <a:prstClr val="white"/>
                </a:solidFill>
                <a:latin typeface="Arial" charset="0"/>
              </a:rPr>
              <a:t>e  </a:t>
            </a:r>
            <a:r>
              <a:rPr lang="it-IT" sz="2400" dirty="0" smtClean="0">
                <a:solidFill>
                  <a:srgbClr val="FFFF00"/>
                </a:solidFill>
                <a:latin typeface="Arial" charset="0"/>
              </a:rPr>
              <a:t>PSICOLOGICA</a:t>
            </a:r>
          </a:p>
          <a:p>
            <a:pPr fontAlgn="base">
              <a:spcBef>
                <a:spcPct val="0"/>
              </a:spcBef>
              <a:spcAft>
                <a:spcPct val="0"/>
              </a:spcAft>
            </a:pPr>
            <a:r>
              <a:rPr lang="it-IT" sz="2400" dirty="0">
                <a:solidFill>
                  <a:prstClr val="white"/>
                </a:solidFill>
                <a:latin typeface="Arial" charset="0"/>
              </a:rPr>
              <a:t>o</a:t>
            </a:r>
            <a:r>
              <a:rPr lang="it-IT" sz="2400" dirty="0" smtClean="0">
                <a:solidFill>
                  <a:prstClr val="white"/>
                </a:solidFill>
                <a:latin typeface="Arial" charset="0"/>
              </a:rPr>
              <a:t>gnuna caratterizzata da un continuum tra un polo</a:t>
            </a:r>
          </a:p>
          <a:p>
            <a:pPr fontAlgn="base">
              <a:spcBef>
                <a:spcPct val="0"/>
              </a:spcBef>
              <a:spcAft>
                <a:spcPct val="0"/>
              </a:spcAft>
            </a:pPr>
            <a:r>
              <a:rPr lang="it-IT" sz="2400" dirty="0">
                <a:solidFill>
                  <a:prstClr val="white"/>
                </a:solidFill>
                <a:latin typeface="Arial" charset="0"/>
              </a:rPr>
              <a:t>p</a:t>
            </a:r>
            <a:r>
              <a:rPr lang="it-IT" sz="2400" dirty="0" smtClean="0">
                <a:solidFill>
                  <a:prstClr val="white"/>
                </a:solidFill>
                <a:latin typeface="Arial" charset="0"/>
              </a:rPr>
              <a:t>ositivo e un polo negativo.</a:t>
            </a:r>
            <a:endParaRPr lang="it-IT" sz="2400" dirty="0">
              <a:solidFill>
                <a:prstClr val="white"/>
              </a:solidFill>
              <a:latin typeface="Arial" charset="0"/>
            </a:endParaRPr>
          </a:p>
        </p:txBody>
      </p:sp>
      <p:sp>
        <p:nvSpPr>
          <p:cNvPr id="4" name="CasellaDiTesto 3"/>
          <p:cNvSpPr txBox="1"/>
          <p:nvPr/>
        </p:nvSpPr>
        <p:spPr>
          <a:xfrm>
            <a:off x="645483" y="3140975"/>
            <a:ext cx="7776864" cy="1200329"/>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positiva, non è semplicemente l’assenza della</a:t>
            </a:r>
          </a:p>
          <a:p>
            <a:pPr fontAlgn="base">
              <a:spcBef>
                <a:spcPct val="0"/>
              </a:spcBef>
              <a:spcAft>
                <a:spcPct val="0"/>
              </a:spcAft>
            </a:pPr>
            <a:r>
              <a:rPr lang="it-IT" sz="2400" dirty="0">
                <a:solidFill>
                  <a:prstClr val="white"/>
                </a:solidFill>
                <a:latin typeface="Arial" charset="0"/>
              </a:rPr>
              <a:t>m</a:t>
            </a:r>
            <a:r>
              <a:rPr lang="it-IT" sz="2400" dirty="0" smtClean="0">
                <a:solidFill>
                  <a:prstClr val="white"/>
                </a:solidFill>
                <a:latin typeface="Arial" charset="0"/>
              </a:rPr>
              <a:t>alattia, ma è associata alla capacità di godere la vita</a:t>
            </a:r>
          </a:p>
          <a:p>
            <a:pPr fontAlgn="base">
              <a:spcBef>
                <a:spcPct val="0"/>
              </a:spcBef>
              <a:spcAft>
                <a:spcPct val="0"/>
              </a:spcAft>
            </a:pPr>
            <a:r>
              <a:rPr lang="it-IT" sz="2400" dirty="0">
                <a:solidFill>
                  <a:prstClr val="white"/>
                </a:solidFill>
                <a:latin typeface="Arial" charset="0"/>
              </a:rPr>
              <a:t>e</a:t>
            </a:r>
            <a:r>
              <a:rPr lang="it-IT" sz="2400" dirty="0" smtClean="0">
                <a:solidFill>
                  <a:prstClr val="white"/>
                </a:solidFill>
                <a:latin typeface="Arial" charset="0"/>
              </a:rPr>
              <a:t> superare le sfide.</a:t>
            </a:r>
            <a:endParaRPr lang="it-IT" sz="2400" dirty="0">
              <a:solidFill>
                <a:prstClr val="white"/>
              </a:solidFill>
              <a:latin typeface="Arial" charset="0"/>
            </a:endParaRPr>
          </a:p>
        </p:txBody>
      </p:sp>
      <p:sp>
        <p:nvSpPr>
          <p:cNvPr id="5" name="CasellaDiTesto 4"/>
          <p:cNvSpPr txBox="1"/>
          <p:nvPr/>
        </p:nvSpPr>
        <p:spPr>
          <a:xfrm>
            <a:off x="660207" y="4581210"/>
            <a:ext cx="8030973" cy="830997"/>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in senso negativo è associata con la </a:t>
            </a:r>
            <a:r>
              <a:rPr lang="it-IT" sz="2400" dirty="0" err="1" smtClean="0">
                <a:solidFill>
                  <a:prstClr val="white"/>
                </a:solidFill>
                <a:latin typeface="Arial" charset="0"/>
              </a:rPr>
              <a:t>morbidità</a:t>
            </a:r>
            <a:endParaRPr lang="it-IT" sz="2400" dirty="0" smtClean="0">
              <a:solidFill>
                <a:prstClr val="white"/>
              </a:solidFill>
              <a:latin typeface="Arial" charset="0"/>
            </a:endParaRPr>
          </a:p>
          <a:p>
            <a:pPr fontAlgn="base">
              <a:spcBef>
                <a:spcPct val="0"/>
              </a:spcBef>
              <a:spcAft>
                <a:spcPct val="0"/>
              </a:spcAft>
            </a:pPr>
            <a:r>
              <a:rPr lang="it-IT" sz="2400" dirty="0" smtClean="0">
                <a:solidFill>
                  <a:prstClr val="white"/>
                </a:solidFill>
                <a:latin typeface="Arial" charset="0"/>
              </a:rPr>
              <a:t>od in estremo la morte prematura</a:t>
            </a:r>
            <a:endParaRPr lang="it-IT" sz="2400" dirty="0">
              <a:solidFill>
                <a:prstClr val="white"/>
              </a:solidFill>
              <a:latin typeface="Arial" charset="0"/>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63930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700213"/>
            <a:ext cx="54864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Segnaposto piè di pagina 1"/>
          <p:cNvSpPr>
            <a:spLocks noGrp="1"/>
          </p:cNvSpPr>
          <p:nvPr>
            <p:ph type="ftr" sz="quarter" idx="11"/>
          </p:nvPr>
        </p:nvSpPr>
        <p:spPr>
          <a:xfrm>
            <a:off x="-540568" y="6237312"/>
            <a:ext cx="2895601" cy="457200"/>
          </a:xfrm>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b="1" dirty="0" smtClean="0"/>
              <a:t>Dott. G Baglioni</a:t>
            </a:r>
          </a:p>
        </p:txBody>
      </p:sp>
    </p:spTree>
    <p:extLst>
      <p:ext uri="{BB962C8B-B14F-4D97-AF65-F5344CB8AC3E}">
        <p14:creationId xmlns:p14="http://schemas.microsoft.com/office/powerpoint/2010/main" xmlns="" val="4246595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utente\Desktop\GBACQUARIO\DIAPO MEDICHE\massa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1834" y="1285875"/>
            <a:ext cx="3800475"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1" name="Segnaposto piè di pagina 1"/>
          <p:cNvSpPr>
            <a:spLocks noGrp="1"/>
          </p:cNvSpPr>
          <p:nvPr>
            <p:ph type="ftr" sz="quarter" idx="11"/>
          </p:nvPr>
        </p:nvSpPr>
        <p:spPr>
          <a:xfrm>
            <a:off x="-468560" y="6309320"/>
            <a:ext cx="2895601" cy="457200"/>
          </a:xfrm>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b="1" dirty="0" smtClean="0"/>
              <a:t>Dott. G Baglioni</a:t>
            </a:r>
          </a:p>
        </p:txBody>
      </p:sp>
    </p:spTree>
    <p:extLst>
      <p:ext uri="{BB962C8B-B14F-4D97-AF65-F5344CB8AC3E}">
        <p14:creationId xmlns:p14="http://schemas.microsoft.com/office/powerpoint/2010/main" xmlns="" val="1381077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09600" y="2819400"/>
            <a:ext cx="7924800" cy="1143000"/>
          </a:xfrm>
        </p:spPr>
        <p:txBody>
          <a:bodyPr>
            <a:normAutofit fontScale="90000"/>
          </a:bodyPr>
          <a:lstStyle/>
          <a:p>
            <a:pPr algn="l">
              <a:spcBef>
                <a:spcPts val="500"/>
              </a:spcBef>
              <a:spcAft>
                <a:spcPts val="500"/>
              </a:spcAft>
            </a:pPr>
            <a:r>
              <a:rPr lang="it-IT" altLang="it-IT" sz="3600" b="0" dirty="0">
                <a:solidFill>
                  <a:srgbClr val="FFFF00"/>
                </a:solidFill>
                <a:latin typeface="+mn-lt"/>
                <a:cs typeface="Times New Roman" pitchFamily="18" charset="0"/>
              </a:rPr>
              <a:t>Il controllo dell’apporto </a:t>
            </a:r>
            <a:r>
              <a:rPr lang="it-IT" altLang="it-IT" sz="3600" b="0" dirty="0" smtClean="0">
                <a:solidFill>
                  <a:srgbClr val="FFFF00"/>
                </a:solidFill>
                <a:latin typeface="+mn-lt"/>
                <a:cs typeface="Times New Roman" pitchFamily="18" charset="0"/>
              </a:rPr>
              <a:t>alimentare non </a:t>
            </a:r>
            <a:r>
              <a:rPr lang="it-IT" altLang="it-IT" sz="3600" b="0" dirty="0">
                <a:solidFill>
                  <a:srgbClr val="FFFF00"/>
                </a:solidFill>
                <a:latin typeface="+mn-lt"/>
                <a:cs typeface="Times New Roman" pitchFamily="18" charset="0"/>
              </a:rPr>
              <a:t>è sufficiente a migliorare la qualità della vita, se non si accompagna ad un valido </a:t>
            </a:r>
            <a:r>
              <a:rPr lang="it-IT" altLang="it-IT" b="0" dirty="0" smtClean="0">
                <a:solidFill>
                  <a:srgbClr val="FFFF00"/>
                </a:solidFill>
                <a:latin typeface="+mn-lt"/>
                <a:cs typeface="Times New Roman" pitchFamily="18" charset="0"/>
              </a:rPr>
              <a:t>stile di vita</a:t>
            </a:r>
            <a:r>
              <a:rPr lang="it-IT" altLang="it-IT" sz="3600" b="0" dirty="0" smtClean="0">
                <a:solidFill>
                  <a:srgbClr val="FFFF00"/>
                </a:solidFill>
                <a:latin typeface="+mn-lt"/>
                <a:cs typeface="Times New Roman" pitchFamily="18" charset="0"/>
              </a:rPr>
              <a:t> </a:t>
            </a:r>
            <a:r>
              <a:rPr lang="it-IT" altLang="it-IT" sz="3600" b="0" dirty="0">
                <a:solidFill>
                  <a:srgbClr val="FFFF00"/>
                </a:solidFill>
                <a:latin typeface="+mn-lt"/>
                <a:cs typeface="Times New Roman" pitchFamily="18" charset="0"/>
              </a:rPr>
              <a:t>e ad un migliore equilibrio emozionale</a:t>
            </a:r>
            <a:r>
              <a:rPr lang="it-IT" altLang="it-IT" sz="3600" b="0" i="1" dirty="0">
                <a:solidFill>
                  <a:srgbClr val="FFFF00"/>
                </a:solidFill>
                <a:latin typeface="+mn-lt"/>
                <a:cs typeface="Times New Roman" pitchFamily="18" charset="0"/>
              </a:rPr>
              <a:t>                         </a:t>
            </a:r>
          </a:p>
        </p:txBody>
      </p:sp>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Tree>
    <p:extLst>
      <p:ext uri="{BB962C8B-B14F-4D97-AF65-F5344CB8AC3E}">
        <p14:creationId xmlns:p14="http://schemas.microsoft.com/office/powerpoint/2010/main" xmlns="" val="522796766"/>
      </p:ext>
    </p:extLst>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692696"/>
            <a:ext cx="7704856" cy="6001643"/>
          </a:xfrm>
          <a:prstGeom prst="rect">
            <a:avLst/>
          </a:prstGeom>
          <a:noFill/>
        </p:spPr>
        <p:txBody>
          <a:bodyPr wrap="square" rtlCol="0">
            <a:spAutoFit/>
          </a:bodyPr>
          <a:lstStyle/>
          <a:p>
            <a:r>
              <a:rPr lang="it-IT" sz="2400" dirty="0" smtClean="0">
                <a:solidFill>
                  <a:srgbClr val="FFFF00"/>
                </a:solidFill>
              </a:rPr>
              <a:t>Non esistono cibi buoni o cibi cattivi in assoluto.</a:t>
            </a:r>
          </a:p>
          <a:p>
            <a:r>
              <a:rPr lang="it-IT" sz="2400" dirty="0" smtClean="0">
                <a:solidFill>
                  <a:srgbClr val="FFFF00"/>
                </a:solidFill>
              </a:rPr>
              <a:t>Bisogna rapportarli al sesso e all’età del soggetto (bambino, anziano, donna gravida), ad eventuali allergie o intolleranze, alle condizioni di salute, se fa sport,</a:t>
            </a:r>
          </a:p>
          <a:p>
            <a:r>
              <a:rPr lang="it-IT" sz="2400" dirty="0">
                <a:solidFill>
                  <a:srgbClr val="FFFF00"/>
                </a:solidFill>
              </a:rPr>
              <a:t>s</a:t>
            </a:r>
            <a:r>
              <a:rPr lang="it-IT" sz="2400" dirty="0" smtClean="0">
                <a:solidFill>
                  <a:srgbClr val="FFFF00"/>
                </a:solidFill>
              </a:rPr>
              <a:t>e è normopeso, al lavoro che svolge, se fuma ecc.</a:t>
            </a:r>
          </a:p>
          <a:p>
            <a:r>
              <a:rPr lang="it-IT" sz="2400" dirty="0" smtClean="0">
                <a:solidFill>
                  <a:srgbClr val="FFFF00"/>
                </a:solidFill>
              </a:rPr>
              <a:t>Importantissima è la quantità, infatti anche un alimento perfetto dal punto di vista nutrizionale, se assunto in eccesso,</a:t>
            </a:r>
          </a:p>
          <a:p>
            <a:r>
              <a:rPr lang="it-IT" sz="2400" dirty="0">
                <a:solidFill>
                  <a:srgbClr val="FFFF00"/>
                </a:solidFill>
              </a:rPr>
              <a:t>d</a:t>
            </a:r>
            <a:r>
              <a:rPr lang="it-IT" sz="2400" dirty="0" smtClean="0">
                <a:solidFill>
                  <a:srgbClr val="FFFF00"/>
                </a:solidFill>
              </a:rPr>
              <a:t>iventa dannoso. </a:t>
            </a:r>
          </a:p>
          <a:p>
            <a:endParaRPr lang="it-IT" sz="2400" dirty="0" smtClean="0">
              <a:solidFill>
                <a:srgbClr val="FFFF00"/>
              </a:solidFill>
            </a:endParaRPr>
          </a:p>
          <a:p>
            <a:r>
              <a:rPr lang="it-IT" sz="2400" dirty="0" smtClean="0">
                <a:solidFill>
                  <a:srgbClr val="FFFF00"/>
                </a:solidFill>
              </a:rPr>
              <a:t>Dal punto di vista scientifico è accertato che bisognerebbe mangiare poco perché così si può mantenere più facilmente il peso corretto, si hanno maggiori energie, si ha un minor carico metabolico con conseguente minor formazione di radicali liberi, in definitiva una dieta lievemente ipocalorica determinerebbe una maggiore longevità. </a:t>
            </a:r>
          </a:p>
          <a:p>
            <a:r>
              <a:rPr lang="it-IT" sz="2400" dirty="0" smtClean="0">
                <a:solidFill>
                  <a:srgbClr val="92D050"/>
                </a:solidFill>
              </a:rPr>
              <a:t> </a:t>
            </a:r>
            <a:endParaRPr lang="it-IT" sz="2400" dirty="0">
              <a:solidFill>
                <a:srgbClr val="92D050"/>
              </a:solidFill>
            </a:endParaRPr>
          </a:p>
        </p:txBody>
      </p:sp>
      <p:sp>
        <p:nvSpPr>
          <p:cNvPr id="3" name="Segnaposto piè di pagina 2"/>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3639777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Dott. Baglioni Gabriele</a:t>
            </a:r>
            <a:endParaRPr lang="it-IT"/>
          </a:p>
        </p:txBody>
      </p:sp>
      <p:sp>
        <p:nvSpPr>
          <p:cNvPr id="5" name="CasellaDiTesto 4"/>
          <p:cNvSpPr txBox="1"/>
          <p:nvPr/>
        </p:nvSpPr>
        <p:spPr>
          <a:xfrm>
            <a:off x="3131840" y="5157192"/>
            <a:ext cx="6408712" cy="646331"/>
          </a:xfrm>
          <a:prstGeom prst="rect">
            <a:avLst/>
          </a:prstGeom>
          <a:noFill/>
        </p:spPr>
        <p:txBody>
          <a:bodyPr wrap="square" rtlCol="0">
            <a:spAutoFit/>
          </a:bodyPr>
          <a:lstStyle/>
          <a:p>
            <a:r>
              <a:rPr lang="it-IT" sz="3600" i="1" dirty="0" smtClean="0">
                <a:solidFill>
                  <a:srgbClr val="FFFF00"/>
                </a:solidFill>
              </a:rPr>
              <a:t>Alcuni consigli</a:t>
            </a:r>
            <a:r>
              <a:rPr lang="it-IT" sz="2800" dirty="0" smtClean="0">
                <a:solidFill>
                  <a:srgbClr val="FFFF00"/>
                </a:solidFill>
              </a:rPr>
              <a:t>…</a:t>
            </a:r>
            <a:endParaRPr lang="it-IT" sz="2800" dirty="0">
              <a:solidFill>
                <a:srgbClr val="FFFF0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750" y="836712"/>
            <a:ext cx="7810500" cy="3632200"/>
          </a:xfrm>
          <a:prstGeom prst="rect">
            <a:avLst/>
          </a:prstGeom>
        </p:spPr>
      </p:pic>
    </p:spTree>
    <p:extLst>
      <p:ext uri="{BB962C8B-B14F-4D97-AF65-F5344CB8AC3E}">
        <p14:creationId xmlns:p14="http://schemas.microsoft.com/office/powerpoint/2010/main" xmlns="" val="1607449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103427"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1306" y="1165225"/>
            <a:ext cx="6121400" cy="447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5178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82947" name="Picture 2" descr="dieta-perfetta"/>
          <p:cNvPicPr>
            <a:picLocks noChangeAspect="1" noChangeArrowheads="1"/>
          </p:cNvPicPr>
          <p:nvPr/>
        </p:nvPicPr>
        <p:blipFill>
          <a:blip r:embed="rId2" cstate="print">
            <a:lum bright="-10000" contrast="30000"/>
            <a:extLst>
              <a:ext uri="{28A0092B-C50C-407E-A947-70E740481C1C}">
                <a14:useLocalDpi xmlns:a14="http://schemas.microsoft.com/office/drawing/2010/main" xmlns="" val="0"/>
              </a:ext>
            </a:extLst>
          </a:blip>
          <a:srcRect/>
          <a:stretch>
            <a:fillRect/>
          </a:stretch>
        </p:blipFill>
        <p:spPr bwMode="auto">
          <a:xfrm>
            <a:off x="2244727" y="685800"/>
            <a:ext cx="4652963" cy="468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4676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4" name="CasellaDiTesto 3"/>
          <p:cNvSpPr txBox="1"/>
          <p:nvPr/>
        </p:nvSpPr>
        <p:spPr>
          <a:xfrm>
            <a:off x="539552" y="764704"/>
            <a:ext cx="8136904" cy="7848302"/>
          </a:xfrm>
          <a:prstGeom prst="rect">
            <a:avLst/>
          </a:prstGeom>
          <a:noFill/>
        </p:spPr>
        <p:txBody>
          <a:bodyPr wrap="square" rtlCol="0">
            <a:spAutoFit/>
          </a:bodyPr>
          <a:lstStyle/>
          <a:p>
            <a:pPr marL="457200" indent="-457200">
              <a:buFont typeface="Arial" panose="020B0604020202020204" pitchFamily="34" charset="0"/>
              <a:buChar char="•"/>
            </a:pPr>
            <a:r>
              <a:rPr lang="it-IT" sz="2800" dirty="0" smtClean="0">
                <a:solidFill>
                  <a:srgbClr val="FFFF00"/>
                </a:solidFill>
              </a:rPr>
              <a:t>Concediti una Pausa per Mangiare</a:t>
            </a:r>
          </a:p>
          <a:p>
            <a:pPr marL="457200" indent="-457200">
              <a:buFont typeface="Arial" panose="020B0604020202020204" pitchFamily="34" charset="0"/>
              <a:buChar char="•"/>
            </a:pPr>
            <a:r>
              <a:rPr lang="it-IT" sz="2800" dirty="0" smtClean="0">
                <a:solidFill>
                  <a:srgbClr val="FFFF00"/>
                </a:solidFill>
              </a:rPr>
              <a:t>Mangia Lentamente e con Calma</a:t>
            </a:r>
          </a:p>
          <a:p>
            <a:pPr marL="457200" indent="-457200">
              <a:buFont typeface="Arial" panose="020B0604020202020204" pitchFamily="34" charset="0"/>
              <a:buChar char="•"/>
            </a:pPr>
            <a:r>
              <a:rPr lang="it-IT" sz="2800" dirty="0" smtClean="0">
                <a:solidFill>
                  <a:srgbClr val="FFFF00"/>
                </a:solidFill>
              </a:rPr>
              <a:t>Consuma ogni giorno 5 Porzioni di Frutta/Verdura</a:t>
            </a:r>
          </a:p>
          <a:p>
            <a:pPr marL="457200" indent="-457200">
              <a:buFont typeface="Arial" panose="020B0604020202020204" pitchFamily="34" charset="0"/>
              <a:buChar char="•"/>
            </a:pPr>
            <a:r>
              <a:rPr lang="it-IT" sz="2800" dirty="0" smtClean="0">
                <a:solidFill>
                  <a:srgbClr val="FFFF00"/>
                </a:solidFill>
              </a:rPr>
              <a:t>Varia spesso le Scelte Alimentari</a:t>
            </a:r>
          </a:p>
          <a:p>
            <a:pPr marL="457200" indent="-457200">
              <a:buFont typeface="Arial" panose="020B0604020202020204" pitchFamily="34" charset="0"/>
              <a:buChar char="•"/>
            </a:pPr>
            <a:r>
              <a:rPr lang="it-IT" sz="2800" dirty="0" smtClean="0">
                <a:solidFill>
                  <a:srgbClr val="FFFF00"/>
                </a:solidFill>
              </a:rPr>
              <a:t>Consuma cibi di qualità</a:t>
            </a:r>
          </a:p>
          <a:p>
            <a:pPr marL="457200" indent="-457200">
              <a:buFont typeface="Arial" panose="020B0604020202020204" pitchFamily="34" charset="0"/>
              <a:buChar char="•"/>
            </a:pPr>
            <a:r>
              <a:rPr lang="it-IT" sz="2800" dirty="0" smtClean="0">
                <a:solidFill>
                  <a:srgbClr val="FFFF00"/>
                </a:solidFill>
              </a:rPr>
              <a:t>Bevi almeno 1,5 – 2 Litri di Acqua al Giorno</a:t>
            </a:r>
          </a:p>
          <a:p>
            <a:pPr marL="457200" indent="-457200">
              <a:buFont typeface="Arial" panose="020B0604020202020204" pitchFamily="34" charset="0"/>
              <a:buChar char="•"/>
            </a:pPr>
            <a:r>
              <a:rPr lang="it-IT" sz="2800" dirty="0" smtClean="0">
                <a:solidFill>
                  <a:srgbClr val="FFFF00"/>
                </a:solidFill>
              </a:rPr>
              <a:t>Modera la quantità di Grassi, soprattutto quelli di Origine Animale</a:t>
            </a:r>
          </a:p>
          <a:p>
            <a:pPr marL="457200" indent="-457200">
              <a:buFont typeface="Arial" panose="020B0604020202020204" pitchFamily="34" charset="0"/>
              <a:buChar char="•"/>
            </a:pPr>
            <a:r>
              <a:rPr lang="it-IT" sz="2800" dirty="0" smtClean="0">
                <a:solidFill>
                  <a:srgbClr val="FFFF00"/>
                </a:solidFill>
              </a:rPr>
              <a:t>Usa il Sale con Moderazione</a:t>
            </a:r>
          </a:p>
          <a:p>
            <a:pPr marL="457200" indent="-457200">
              <a:buFont typeface="Arial" panose="020B0604020202020204" pitchFamily="34" charset="0"/>
              <a:buChar char="•"/>
            </a:pPr>
            <a:r>
              <a:rPr lang="it-IT" sz="2800" dirty="0" smtClean="0">
                <a:solidFill>
                  <a:srgbClr val="FFFF00"/>
                </a:solidFill>
              </a:rPr>
              <a:t>Dai sapore ai Cibi con Spezie/Aromi/Limone</a:t>
            </a:r>
          </a:p>
          <a:p>
            <a:pPr marL="457200" indent="-457200">
              <a:buFont typeface="Arial" panose="020B0604020202020204" pitchFamily="34" charset="0"/>
              <a:buChar char="•"/>
            </a:pPr>
            <a:r>
              <a:rPr lang="it-IT" sz="2800" dirty="0" smtClean="0">
                <a:solidFill>
                  <a:srgbClr val="FFFF00"/>
                </a:solidFill>
              </a:rPr>
              <a:t>Preferisci Olio Extravergine di Oliva</a:t>
            </a: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smtClean="0">
              <a:solidFill>
                <a:srgbClr val="FFFF00"/>
              </a:solidFill>
            </a:endParaRPr>
          </a:p>
          <a:p>
            <a:pPr marL="457200" indent="-457200">
              <a:buFont typeface="Arial" panose="020B0604020202020204" pitchFamily="34" charset="0"/>
              <a:buChar char="•"/>
            </a:pPr>
            <a:endParaRPr lang="it-IT" sz="2800" dirty="0">
              <a:solidFill>
                <a:srgbClr val="FFFF00"/>
              </a:solidFill>
            </a:endParaRPr>
          </a:p>
        </p:txBody>
      </p:sp>
      <p:sp>
        <p:nvSpPr>
          <p:cNvPr id="3" name="CasellaDiTesto 2"/>
          <p:cNvSpPr txBox="1"/>
          <p:nvPr/>
        </p:nvSpPr>
        <p:spPr>
          <a:xfrm>
            <a:off x="6117026" y="6110770"/>
            <a:ext cx="1983366" cy="369332"/>
          </a:xfrm>
          <a:prstGeom prst="rect">
            <a:avLst/>
          </a:prstGeom>
          <a:noFill/>
        </p:spPr>
        <p:txBody>
          <a:bodyPr wrap="square" rtlCol="0">
            <a:spAutoFit/>
          </a:bodyPr>
          <a:lstStyle/>
          <a:p>
            <a:r>
              <a:rPr lang="it-IT" dirty="0" smtClean="0"/>
              <a:t> I.N.R.A.N. 2003</a:t>
            </a:r>
            <a:endParaRPr lang="it-IT" dirty="0"/>
          </a:p>
        </p:txBody>
      </p:sp>
      <p:sp>
        <p:nvSpPr>
          <p:cNvPr id="5" name="CasellaDiTesto 4"/>
          <p:cNvSpPr txBox="1"/>
          <p:nvPr/>
        </p:nvSpPr>
        <p:spPr>
          <a:xfrm>
            <a:off x="5436096" y="5661248"/>
            <a:ext cx="3456384" cy="369332"/>
          </a:xfrm>
          <a:prstGeom prst="rect">
            <a:avLst/>
          </a:prstGeom>
          <a:noFill/>
        </p:spPr>
        <p:txBody>
          <a:bodyPr wrap="square" rtlCol="0">
            <a:spAutoFit/>
          </a:bodyPr>
          <a:lstStyle/>
          <a:p>
            <a:r>
              <a:rPr lang="it-IT" dirty="0" smtClean="0"/>
              <a:t>Dott. Vaccaro S. –  Dott. Baglioni G.</a:t>
            </a:r>
            <a:endParaRPr lang="it-IT" dirty="0"/>
          </a:p>
        </p:txBody>
      </p:sp>
    </p:spTree>
    <p:extLst>
      <p:ext uri="{BB962C8B-B14F-4D97-AF65-F5344CB8AC3E}">
        <p14:creationId xmlns:p14="http://schemas.microsoft.com/office/powerpoint/2010/main" xmlns="" val="1443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647564" y="1166842"/>
            <a:ext cx="7848872" cy="5509200"/>
          </a:xfrm>
          <a:prstGeom prst="rect">
            <a:avLst/>
          </a:prstGeom>
          <a:noFill/>
        </p:spPr>
        <p:txBody>
          <a:bodyPr wrap="square" rtlCol="0">
            <a:spAutoFit/>
          </a:bodyPr>
          <a:lstStyle/>
          <a:p>
            <a:pPr marL="342900" indent="-342900">
              <a:buFont typeface="Arial" panose="020B0604020202020204" pitchFamily="34" charset="0"/>
              <a:buChar char="•"/>
            </a:pPr>
            <a:r>
              <a:rPr lang="it-IT" sz="2800" dirty="0" smtClean="0">
                <a:solidFill>
                  <a:srgbClr val="FFFF00"/>
                </a:solidFill>
              </a:rPr>
              <a:t>Riduci lo Zucchero, i Dolci e le </a:t>
            </a:r>
            <a:r>
              <a:rPr lang="it-IT" sz="2800" dirty="0">
                <a:solidFill>
                  <a:srgbClr val="FFFF00"/>
                </a:solidFill>
              </a:rPr>
              <a:t>B</a:t>
            </a:r>
            <a:r>
              <a:rPr lang="it-IT" sz="2800" dirty="0" smtClean="0">
                <a:solidFill>
                  <a:srgbClr val="FFFF00"/>
                </a:solidFill>
              </a:rPr>
              <a:t>evande Zuccherate</a:t>
            </a:r>
          </a:p>
          <a:p>
            <a:pPr marL="342900" indent="-342900">
              <a:buFont typeface="Arial" panose="020B0604020202020204" pitchFamily="34" charset="0"/>
              <a:buChar char="•"/>
            </a:pPr>
            <a:r>
              <a:rPr lang="it-IT" sz="2800" dirty="0" smtClean="0">
                <a:solidFill>
                  <a:srgbClr val="FFFF00"/>
                </a:solidFill>
              </a:rPr>
              <a:t>Leggi le Etichette Nutrizionali</a:t>
            </a:r>
          </a:p>
          <a:p>
            <a:pPr marL="342900" indent="-342900">
              <a:buFont typeface="Arial" panose="020B0604020202020204" pitchFamily="34" charset="0"/>
              <a:buChar char="•"/>
            </a:pPr>
            <a:r>
              <a:rPr lang="it-IT" sz="2800" dirty="0" smtClean="0">
                <a:solidFill>
                  <a:srgbClr val="FFFF00"/>
                </a:solidFill>
              </a:rPr>
              <a:t>Limita il consumo di Alcol (e solo ai pasti)</a:t>
            </a:r>
          </a:p>
          <a:p>
            <a:pPr marL="342900" indent="-342900">
              <a:buFont typeface="Arial" panose="020B0604020202020204" pitchFamily="34" charset="0"/>
              <a:buChar char="•"/>
            </a:pPr>
            <a:r>
              <a:rPr lang="it-IT" sz="2800" dirty="0" smtClean="0">
                <a:solidFill>
                  <a:srgbClr val="FFFF00"/>
                </a:solidFill>
              </a:rPr>
              <a:t>Non Bere se devi Lavorare/Guidare/Assumere Farmaci</a:t>
            </a:r>
          </a:p>
          <a:p>
            <a:pPr marL="342900" indent="-342900">
              <a:buFont typeface="Arial" panose="020B0604020202020204" pitchFamily="34" charset="0"/>
              <a:buChar char="•"/>
            </a:pPr>
            <a:r>
              <a:rPr lang="it-IT" sz="2800" dirty="0" smtClean="0">
                <a:solidFill>
                  <a:srgbClr val="FFFF00"/>
                </a:solidFill>
              </a:rPr>
              <a:t>Controlla il Tuo Peso</a:t>
            </a:r>
          </a:p>
          <a:p>
            <a:pPr marL="342900" indent="-342900">
              <a:buFont typeface="Arial" panose="020B0604020202020204" pitchFamily="34" charset="0"/>
              <a:buChar char="•"/>
            </a:pPr>
            <a:r>
              <a:rPr lang="it-IT" sz="2800" dirty="0" smtClean="0">
                <a:solidFill>
                  <a:srgbClr val="FFFF00"/>
                </a:solidFill>
              </a:rPr>
              <a:t>Evita </a:t>
            </a:r>
            <a:r>
              <a:rPr lang="it-IT" sz="2800" dirty="0">
                <a:solidFill>
                  <a:srgbClr val="FFFF00"/>
                </a:solidFill>
              </a:rPr>
              <a:t>D</a:t>
            </a:r>
            <a:r>
              <a:rPr lang="it-IT" sz="2800" dirty="0" smtClean="0">
                <a:solidFill>
                  <a:srgbClr val="FFFF00"/>
                </a:solidFill>
              </a:rPr>
              <a:t>iete Squilibrate/Drastiche</a:t>
            </a:r>
          </a:p>
          <a:p>
            <a:pPr marL="342900" indent="-342900">
              <a:buFont typeface="Arial" panose="020B0604020202020204" pitchFamily="34" charset="0"/>
              <a:buChar char="•"/>
            </a:pPr>
            <a:r>
              <a:rPr lang="it-IT" sz="2800" dirty="0" smtClean="0">
                <a:solidFill>
                  <a:srgbClr val="FFFF00"/>
                </a:solidFill>
              </a:rPr>
              <a:t>Fai Movimento</a:t>
            </a:r>
          </a:p>
          <a:p>
            <a:pPr marL="342900" indent="-342900">
              <a:buFont typeface="Arial" panose="020B0604020202020204" pitchFamily="34" charset="0"/>
              <a:buChar char="•"/>
            </a:pPr>
            <a:r>
              <a:rPr lang="it-IT" sz="2800" dirty="0" smtClean="0">
                <a:solidFill>
                  <a:srgbClr val="FFFF00"/>
                </a:solidFill>
              </a:rPr>
              <a:t>Non Fumare</a:t>
            </a:r>
          </a:p>
          <a:p>
            <a:pPr marL="342900" indent="-342900">
              <a:buFont typeface="Arial" panose="020B0604020202020204" pitchFamily="34" charset="0"/>
              <a:buChar char="•"/>
            </a:pPr>
            <a:r>
              <a:rPr lang="it-IT" sz="2800" dirty="0" smtClean="0">
                <a:solidFill>
                  <a:srgbClr val="FFFF00"/>
                </a:solidFill>
              </a:rPr>
              <a:t>Riduci lo Stress – Impara a Conoscerti </a:t>
            </a:r>
          </a:p>
          <a:p>
            <a:pPr marL="342900" indent="-342900">
              <a:buFont typeface="Arial" panose="020B0604020202020204" pitchFamily="34" charset="0"/>
              <a:buChar char="•"/>
            </a:pPr>
            <a:endParaRPr lang="it-IT" sz="2400" dirty="0" smtClean="0">
              <a:solidFill>
                <a:srgbClr val="FFFF00"/>
              </a:solidFill>
            </a:endParaRPr>
          </a:p>
          <a:p>
            <a:r>
              <a:rPr lang="it-IT" sz="2400" dirty="0" smtClean="0">
                <a:solidFill>
                  <a:srgbClr val="FFFF00"/>
                </a:solidFill>
              </a:rPr>
              <a:t>                                                    </a:t>
            </a:r>
            <a:r>
              <a:rPr lang="it-IT" dirty="0" smtClean="0"/>
              <a:t>Dott. S. Vaccaro – Dott. G. Baglioni</a:t>
            </a:r>
            <a:r>
              <a:rPr lang="it-IT" dirty="0" smtClean="0">
                <a:solidFill>
                  <a:srgbClr val="FFFF00"/>
                </a:solidFill>
              </a:rPr>
              <a:t>      </a:t>
            </a:r>
          </a:p>
          <a:p>
            <a:pPr marL="342900" indent="-342900">
              <a:buFont typeface="Arial" panose="020B0604020202020204" pitchFamily="34" charset="0"/>
              <a:buChar char="•"/>
            </a:pPr>
            <a:endParaRPr lang="it-IT" sz="2400" dirty="0">
              <a:solidFill>
                <a:srgbClr val="FFFF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6182329"/>
            <a:ext cx="19875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15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Effect transition="in" filter="fade">
                                      <p:cBhvr>
                                        <p:cTn id="5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smtClean="0"/>
              <a:t>Dott. Baglioni Gabriele</a:t>
            </a:r>
            <a:endParaRPr lang="it-IT" dirty="0"/>
          </a:p>
        </p:txBody>
      </p:sp>
      <p:sp>
        <p:nvSpPr>
          <p:cNvPr id="5" name="CasellaDiTesto 4"/>
          <p:cNvSpPr txBox="1"/>
          <p:nvPr/>
        </p:nvSpPr>
        <p:spPr>
          <a:xfrm>
            <a:off x="539552" y="1012954"/>
            <a:ext cx="8064896" cy="4832092"/>
          </a:xfrm>
          <a:prstGeom prst="rect">
            <a:avLst/>
          </a:prstGeom>
          <a:noFill/>
        </p:spPr>
        <p:txBody>
          <a:bodyPr wrap="square" rtlCol="0">
            <a:spAutoFit/>
          </a:bodyPr>
          <a:lstStyle/>
          <a:p>
            <a:pPr marL="342900" indent="-342900">
              <a:buFont typeface="Arial" panose="020B0604020202020204" pitchFamily="34" charset="0"/>
              <a:buChar char="•"/>
            </a:pPr>
            <a:r>
              <a:rPr lang="it-IT" sz="2800" u="sng" dirty="0" smtClean="0">
                <a:solidFill>
                  <a:srgbClr val="FFFF00"/>
                </a:solidFill>
                <a:uFill>
                  <a:solidFill>
                    <a:srgbClr val="FF0000"/>
                  </a:solidFill>
                </a:uFill>
              </a:rPr>
              <a:t>Consuma Frutta e Verdura di colori diversi</a:t>
            </a:r>
          </a:p>
          <a:p>
            <a:pPr marL="342900" indent="-342900">
              <a:buFont typeface="Arial" panose="020B0604020202020204" pitchFamily="34" charset="0"/>
              <a:buChar char="•"/>
            </a:pPr>
            <a:r>
              <a:rPr lang="it-IT" sz="2800" dirty="0" smtClean="0">
                <a:solidFill>
                  <a:srgbClr val="FFFF00"/>
                </a:solidFill>
              </a:rPr>
              <a:t>Scegli Frutta e Verdura di qualità</a:t>
            </a:r>
          </a:p>
          <a:p>
            <a:pPr marL="342900" indent="-342900">
              <a:buFont typeface="Arial" panose="020B0604020202020204" pitchFamily="34" charset="0"/>
              <a:buChar char="•"/>
            </a:pPr>
            <a:r>
              <a:rPr lang="it-IT" sz="2800" dirty="0" smtClean="0">
                <a:solidFill>
                  <a:srgbClr val="FFFF00"/>
                </a:solidFill>
              </a:rPr>
              <a:t>Consuma la Verdura un po’ Cruda e un po’ Cotta</a:t>
            </a:r>
          </a:p>
          <a:p>
            <a:pPr marL="342900" indent="-342900">
              <a:buFont typeface="Arial" panose="020B0604020202020204" pitchFamily="34" charset="0"/>
              <a:buChar char="•"/>
            </a:pPr>
            <a:r>
              <a:rPr lang="it-IT" sz="2800" dirty="0" smtClean="0">
                <a:solidFill>
                  <a:srgbClr val="FFFF00"/>
                </a:solidFill>
              </a:rPr>
              <a:t>La Cottura ne modifica le Caratteristiche</a:t>
            </a:r>
          </a:p>
          <a:p>
            <a:pPr marL="342900" indent="-342900">
              <a:buFont typeface="Arial" panose="020B0604020202020204" pitchFamily="34" charset="0"/>
              <a:buChar char="•"/>
            </a:pPr>
            <a:r>
              <a:rPr lang="it-IT" sz="2800" u="sng" dirty="0" smtClean="0">
                <a:solidFill>
                  <a:srgbClr val="FFFF00"/>
                </a:solidFill>
                <a:uFill>
                  <a:solidFill>
                    <a:srgbClr val="FF0000"/>
                  </a:solidFill>
                </a:uFill>
              </a:rPr>
              <a:t>Assumi Frutta e Verdura in base </a:t>
            </a:r>
            <a:r>
              <a:rPr lang="it-IT" sz="2800" u="sng" dirty="0">
                <a:solidFill>
                  <a:srgbClr val="FFFF00"/>
                </a:solidFill>
                <a:uFill>
                  <a:solidFill>
                    <a:srgbClr val="FF0000"/>
                  </a:solidFill>
                </a:uFill>
              </a:rPr>
              <a:t>a</a:t>
            </a:r>
            <a:r>
              <a:rPr lang="it-IT" sz="2800" u="sng" dirty="0" smtClean="0">
                <a:solidFill>
                  <a:srgbClr val="FFFF00"/>
                </a:solidFill>
                <a:uFill>
                  <a:solidFill>
                    <a:srgbClr val="FF0000"/>
                  </a:solidFill>
                </a:uFill>
              </a:rPr>
              <a:t>lla loro Stagionalità </a:t>
            </a:r>
          </a:p>
          <a:p>
            <a:pPr marL="342900" indent="-342900">
              <a:buFont typeface="Arial" panose="020B0604020202020204" pitchFamily="34" charset="0"/>
              <a:buChar char="•"/>
            </a:pPr>
            <a:r>
              <a:rPr lang="it-IT" sz="2800" u="sng" dirty="0" smtClean="0">
                <a:solidFill>
                  <a:srgbClr val="FFFF00"/>
                </a:solidFill>
                <a:uFill>
                  <a:solidFill>
                    <a:srgbClr val="FF0000"/>
                  </a:solidFill>
                </a:uFill>
              </a:rPr>
              <a:t>Consumare Prodotti a Km 0</a:t>
            </a:r>
            <a:r>
              <a:rPr lang="it-IT" sz="2800" dirty="0" smtClean="0">
                <a:solidFill>
                  <a:srgbClr val="FFFF00"/>
                </a:solidFill>
              </a:rPr>
              <a:t> (Locali o comunque Italiani)</a:t>
            </a:r>
          </a:p>
          <a:p>
            <a:pPr marL="342900" indent="-342900">
              <a:buFont typeface="Arial" panose="020B0604020202020204" pitchFamily="34" charset="0"/>
              <a:buChar char="•"/>
            </a:pPr>
            <a:r>
              <a:rPr lang="it-IT" sz="2800" dirty="0" smtClean="0">
                <a:solidFill>
                  <a:srgbClr val="FFFF00"/>
                </a:solidFill>
              </a:rPr>
              <a:t>Preferire Frutta e Verdura Fresche e non Manipolate</a:t>
            </a:r>
          </a:p>
          <a:p>
            <a:pPr marL="342900" indent="-342900">
              <a:buFont typeface="Arial" panose="020B0604020202020204" pitchFamily="34" charset="0"/>
              <a:buChar char="•"/>
            </a:pPr>
            <a:r>
              <a:rPr lang="it-IT" sz="2800" dirty="0" smtClean="0">
                <a:solidFill>
                  <a:srgbClr val="FFFF00"/>
                </a:solidFill>
              </a:rPr>
              <a:t>Attenzione alla Quantità acquistata e alla Deperibilità</a:t>
            </a:r>
            <a:endParaRPr lang="it-IT" sz="2800" dirty="0">
              <a:solidFill>
                <a:srgbClr val="FFFF00"/>
              </a:solidFill>
            </a:endParaRPr>
          </a:p>
        </p:txBody>
      </p:sp>
      <p:sp>
        <p:nvSpPr>
          <p:cNvPr id="2" name="Rettangolo 1"/>
          <p:cNvSpPr/>
          <p:nvPr/>
        </p:nvSpPr>
        <p:spPr>
          <a:xfrm>
            <a:off x="5292080" y="5840135"/>
            <a:ext cx="3473130" cy="369332"/>
          </a:xfrm>
          <a:prstGeom prst="rect">
            <a:avLst/>
          </a:prstGeom>
        </p:spPr>
        <p:txBody>
          <a:bodyPr wrap="none">
            <a:spAutoFit/>
          </a:bodyPr>
          <a:lstStyle/>
          <a:p>
            <a:r>
              <a:rPr lang="it-IT" dirty="0"/>
              <a:t>Dott. S. </a:t>
            </a:r>
            <a:r>
              <a:rPr lang="it-IT" dirty="0" smtClean="0"/>
              <a:t>Vaccaro – Dott. G. Baglioni </a:t>
            </a:r>
            <a:endParaRPr lang="it-IT"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4870" y="6194404"/>
            <a:ext cx="19875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8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94"/>
                                        </p:tgtEl>
                                        <p:attrNameLst>
                                          <p:attrName>style.visibility</p:attrName>
                                        </p:attrNameLst>
                                      </p:cBhvr>
                                      <p:to>
                                        <p:strVal val="visible"/>
                                      </p:to>
                                    </p:set>
                                    <p:animEffect transition="in" filter="fade">
                                      <p:cBhvr>
                                        <p:cTn id="5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ctangle 2"/>
          <p:cNvSpPr txBox="1">
            <a:spLocks noChangeArrowheads="1"/>
          </p:cNvSpPr>
          <p:nvPr/>
        </p:nvSpPr>
        <p:spPr>
          <a:xfrm>
            <a:off x="899746" y="476253"/>
            <a:ext cx="7543800" cy="581025"/>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it-IT" altLang="it-IT" sz="3900" b="1" i="0" u="none" strike="noStrike" kern="1200" cap="none" spc="50" normalizeH="0" baseline="0" noProof="0" dirty="0" smtClean="0">
                <a:ln w="13335" cmpd="sng">
                  <a:solidFill>
                    <a:schemeClr val="accent1">
                      <a:lumMod val="50000"/>
                    </a:schemeClr>
                  </a:solidFill>
                  <a:prstDash val="solid"/>
                </a:ln>
                <a:solidFill>
                  <a:srgbClr val="FF0000"/>
                </a:solidFill>
                <a:effectLst/>
                <a:uLnTx/>
                <a:uFillTx/>
                <a:latin typeface="Verdana" pitchFamily="34" charset="0"/>
                <a:ea typeface="+mj-ea"/>
                <a:cs typeface="+mj-cs"/>
              </a:rPr>
              <a:t>                SALUTE</a:t>
            </a:r>
            <a:endParaRPr kumimoji="0" lang="it-IT" altLang="it-IT" sz="3900" b="1" i="0" u="none" strike="noStrike" kern="1200" cap="none" spc="50" normalizeH="0" baseline="0" noProof="0" dirty="0">
              <a:ln w="13335" cmpd="sng">
                <a:solidFill>
                  <a:schemeClr val="accent1">
                    <a:lumMod val="50000"/>
                  </a:schemeClr>
                </a:solidFill>
                <a:prstDash val="solid"/>
              </a:ln>
              <a:solidFill>
                <a:srgbClr val="FF0000"/>
              </a:solidFill>
              <a:effectLst/>
              <a:uLnTx/>
              <a:uFillTx/>
              <a:latin typeface="Verdana" pitchFamily="34" charset="0"/>
              <a:ea typeface="+mj-ea"/>
              <a:cs typeface="+mj-cs"/>
            </a:endParaRPr>
          </a:p>
        </p:txBody>
      </p:sp>
      <p:sp>
        <p:nvSpPr>
          <p:cNvPr id="4" name="Rettangolo 3"/>
          <p:cNvSpPr/>
          <p:nvPr/>
        </p:nvSpPr>
        <p:spPr>
          <a:xfrm>
            <a:off x="1907704" y="2492896"/>
            <a:ext cx="5742384" cy="1384995"/>
          </a:xfrm>
          <a:prstGeom prst="rect">
            <a:avLst/>
          </a:prstGeom>
        </p:spPr>
        <p:txBody>
          <a:bodyPr wrap="square">
            <a:spAutoFit/>
          </a:bodyPr>
          <a:lstStyle/>
          <a:p>
            <a:r>
              <a:rPr lang="it-IT" altLang="it-IT" sz="2800" dirty="0" smtClean="0">
                <a:solidFill>
                  <a:srgbClr val="FFFF00"/>
                </a:solidFill>
              </a:rPr>
              <a:t>MIGLIOR LIVELLO </a:t>
            </a:r>
            <a:r>
              <a:rPr lang="it-IT" altLang="it-IT" sz="2800" dirty="0" err="1" smtClean="0">
                <a:solidFill>
                  <a:srgbClr val="FFFF00"/>
                </a:solidFill>
              </a:rPr>
              <a:t>DI</a:t>
            </a:r>
            <a:r>
              <a:rPr lang="it-IT" altLang="it-IT" sz="2800" dirty="0" smtClean="0">
                <a:solidFill>
                  <a:srgbClr val="FFFF00"/>
                </a:solidFill>
              </a:rPr>
              <a:t> VITA POSSIBILE SUL PIANO FISICO, PSICHICO, SOCIALE, EMOZIONALE</a:t>
            </a:r>
            <a:endParaRPr lang="it-IT"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5224" y="1631377"/>
            <a:ext cx="5593552" cy="3486123"/>
          </a:xfrm>
          <a:prstGeom prst="rect">
            <a:avLst/>
          </a:prstGeom>
        </p:spPr>
      </p:pic>
    </p:spTree>
    <p:extLst>
      <p:ext uri="{BB962C8B-B14F-4D97-AF65-F5344CB8AC3E}">
        <p14:creationId xmlns:p14="http://schemas.microsoft.com/office/powerpoint/2010/main" xmlns="" val="3796329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7750" y="1067698"/>
            <a:ext cx="5775620" cy="3913882"/>
          </a:xfrm>
          <a:prstGeom prst="rect">
            <a:avLst/>
          </a:prstGeom>
        </p:spPr>
      </p:pic>
    </p:spTree>
    <p:extLst>
      <p:ext uri="{BB962C8B-B14F-4D97-AF65-F5344CB8AC3E}">
        <p14:creationId xmlns:p14="http://schemas.microsoft.com/office/powerpoint/2010/main" xmlns="" val="714353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9361" y="578315"/>
            <a:ext cx="5025277" cy="5664402"/>
          </a:xfrm>
          <a:prstGeom prst="rect">
            <a:avLst/>
          </a:prstGeom>
        </p:spPr>
      </p:pic>
      <p:sp>
        <p:nvSpPr>
          <p:cNvPr id="3" name="Segnaposto piè di pagina 1"/>
          <p:cNvSpPr txBox="1">
            <a:spLocks/>
          </p:cNvSpPr>
          <p:nvPr/>
        </p:nvSpPr>
        <p:spPr>
          <a:xfrm>
            <a:off x="3347864" y="6309320"/>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61868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548680"/>
            <a:ext cx="7848872" cy="1384995"/>
          </a:xfrm>
          <a:prstGeom prst="rect">
            <a:avLst/>
          </a:prstGeom>
          <a:noFill/>
        </p:spPr>
        <p:txBody>
          <a:bodyPr wrap="square" rtlCol="0">
            <a:spAutoFit/>
          </a:bodyPr>
          <a:lstStyle/>
          <a:p>
            <a:r>
              <a:rPr lang="it-IT" sz="2800" i="1" dirty="0" smtClean="0"/>
              <a:t>Nella Medicina Cinese ogni sapore ha un suo organo e viscere di riferimento, un suo colore, un aspetto psichico e una stagione.</a:t>
            </a:r>
            <a:endParaRPr lang="it-IT" sz="2800" i="1" dirty="0"/>
          </a:p>
        </p:txBody>
      </p:sp>
      <p:sp>
        <p:nvSpPr>
          <p:cNvPr id="4" name="CasellaDiTesto 3"/>
          <p:cNvSpPr txBox="1"/>
          <p:nvPr/>
        </p:nvSpPr>
        <p:spPr>
          <a:xfrm>
            <a:off x="539552" y="2060848"/>
            <a:ext cx="7848872" cy="1938992"/>
          </a:xfrm>
          <a:prstGeom prst="rect">
            <a:avLst/>
          </a:prstGeom>
          <a:noFill/>
        </p:spPr>
        <p:txBody>
          <a:bodyPr wrap="square" rtlCol="0">
            <a:spAutoFit/>
          </a:bodyPr>
          <a:lstStyle/>
          <a:p>
            <a:r>
              <a:rPr lang="it-IT" sz="2400" b="1" i="1" u="sng" dirty="0" smtClean="0">
                <a:solidFill>
                  <a:srgbClr val="FFFF00"/>
                </a:solidFill>
                <a:uFill>
                  <a:solidFill>
                    <a:srgbClr val="FF0000"/>
                  </a:solidFill>
                </a:uFill>
              </a:rPr>
              <a:t>Acido/Agro</a:t>
            </a:r>
            <a:r>
              <a:rPr lang="it-IT" sz="2400" dirty="0" smtClean="0">
                <a:solidFill>
                  <a:srgbClr val="FFFF00"/>
                </a:solidFill>
              </a:rPr>
              <a:t>: sapore legato all’organo fegato, al colore verde e alla primavera.</a:t>
            </a:r>
          </a:p>
          <a:p>
            <a:r>
              <a:rPr lang="it-IT" sz="2400" dirty="0" smtClean="0">
                <a:solidFill>
                  <a:srgbClr val="FFFF00"/>
                </a:solidFill>
              </a:rPr>
              <a:t>E’ associato alla creatività, alla ricerca artistica, all’intuizione,</a:t>
            </a:r>
          </a:p>
          <a:p>
            <a:r>
              <a:rPr lang="it-IT" sz="2400" dirty="0">
                <a:solidFill>
                  <a:srgbClr val="FFFF00"/>
                </a:solidFill>
              </a:rPr>
              <a:t>a</a:t>
            </a:r>
            <a:r>
              <a:rPr lang="it-IT" sz="2400" dirty="0" smtClean="0">
                <a:solidFill>
                  <a:srgbClr val="FFFF00"/>
                </a:solidFill>
              </a:rPr>
              <a:t>lla realizzazione di progetti e al coraggio di perseguirli.</a:t>
            </a:r>
          </a:p>
          <a:p>
            <a:r>
              <a:rPr lang="it-IT" sz="2400" dirty="0" smtClean="0">
                <a:solidFill>
                  <a:srgbClr val="FFFF00"/>
                </a:solidFill>
              </a:rPr>
              <a:t>In negativo: collera </a:t>
            </a:r>
            <a:r>
              <a:rPr lang="it-IT" sz="2400" smtClean="0">
                <a:solidFill>
                  <a:srgbClr val="FFFF00"/>
                </a:solidFill>
              </a:rPr>
              <a:t>- rabbia</a:t>
            </a:r>
            <a:endParaRPr lang="it-IT" sz="2400" dirty="0">
              <a:solidFill>
                <a:srgbClr val="FFFF00"/>
              </a:solidFill>
            </a:endParaRPr>
          </a:p>
        </p:txBody>
      </p:sp>
      <p:sp>
        <p:nvSpPr>
          <p:cNvPr id="5" name="CasellaDiTesto 4"/>
          <p:cNvSpPr txBox="1"/>
          <p:nvPr/>
        </p:nvSpPr>
        <p:spPr>
          <a:xfrm>
            <a:off x="539552" y="4077072"/>
            <a:ext cx="7776864" cy="2677656"/>
          </a:xfrm>
          <a:prstGeom prst="rect">
            <a:avLst/>
          </a:prstGeom>
          <a:noFill/>
        </p:spPr>
        <p:txBody>
          <a:bodyPr wrap="square" rtlCol="0">
            <a:spAutoFit/>
          </a:bodyPr>
          <a:lstStyle/>
          <a:p>
            <a:r>
              <a:rPr lang="it-IT" sz="2400" b="1" i="1" u="sng" dirty="0" smtClean="0">
                <a:solidFill>
                  <a:srgbClr val="FFFF00"/>
                </a:solidFill>
                <a:uFill>
                  <a:solidFill>
                    <a:srgbClr val="FF0000"/>
                  </a:solidFill>
                </a:uFill>
              </a:rPr>
              <a:t>Amaro</a:t>
            </a:r>
            <a:r>
              <a:rPr lang="it-IT" sz="2400" dirty="0" smtClean="0">
                <a:solidFill>
                  <a:srgbClr val="FFFF00"/>
                </a:solidFill>
              </a:rPr>
              <a:t>: sapore legato all’organo cuore, al colore rosso e alla estate.</a:t>
            </a:r>
          </a:p>
          <a:p>
            <a:r>
              <a:rPr lang="it-IT" sz="2400" dirty="0" smtClean="0">
                <a:solidFill>
                  <a:srgbClr val="FFFF00"/>
                </a:solidFill>
              </a:rPr>
              <a:t>E’ associato a tutte le attività mentali, alla percezione e all’abilità di sentire. Tutte le percezioni e le emozioni sono riconosciute e sentite nel cuore.</a:t>
            </a:r>
          </a:p>
          <a:p>
            <a:r>
              <a:rPr lang="it-IT" sz="2400" dirty="0" smtClean="0">
                <a:solidFill>
                  <a:srgbClr val="FFFF00"/>
                </a:solidFill>
              </a:rPr>
              <a:t>Emozioni: gioia - euforia</a:t>
            </a:r>
          </a:p>
          <a:p>
            <a:endParaRPr lang="it-IT" sz="2400" dirty="0">
              <a:solidFill>
                <a:srgbClr val="FFFF00"/>
              </a:solidFill>
            </a:endParaRPr>
          </a:p>
        </p:txBody>
      </p:sp>
      <p:sp>
        <p:nvSpPr>
          <p:cNvPr id="3" name="Segnaposto piè di pagina 2"/>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2500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3743"/>
            <a:ext cx="8064896" cy="2308324"/>
          </a:xfrm>
          <a:prstGeom prst="rect">
            <a:avLst/>
          </a:prstGeom>
          <a:noFill/>
        </p:spPr>
        <p:txBody>
          <a:bodyPr wrap="square" rtlCol="0">
            <a:spAutoFit/>
          </a:bodyPr>
          <a:lstStyle/>
          <a:p>
            <a:r>
              <a:rPr lang="it-IT" sz="2400" b="1" i="1" u="sng" dirty="0" smtClean="0">
                <a:solidFill>
                  <a:srgbClr val="FFFF00"/>
                </a:solidFill>
                <a:uFill>
                  <a:solidFill>
                    <a:srgbClr val="FF0000"/>
                  </a:solidFill>
                </a:uFill>
              </a:rPr>
              <a:t>Dolce </a:t>
            </a:r>
            <a:r>
              <a:rPr lang="it-IT" sz="2400" dirty="0" smtClean="0">
                <a:solidFill>
                  <a:srgbClr val="FFFF00"/>
                </a:solidFill>
                <a:uFill>
                  <a:solidFill>
                    <a:srgbClr val="FF0000"/>
                  </a:solidFill>
                </a:uFill>
              </a:rPr>
              <a:t>: sapore legato all’organo milza, al colore giallo e alla quinta stagione (fine estate).</a:t>
            </a:r>
          </a:p>
          <a:p>
            <a:r>
              <a:rPr lang="it-IT" sz="2400" dirty="0" smtClean="0">
                <a:solidFill>
                  <a:srgbClr val="FFFF00"/>
                </a:solidFill>
                <a:uFill>
                  <a:solidFill>
                    <a:srgbClr val="FF0000"/>
                  </a:solidFill>
                </a:uFill>
              </a:rPr>
              <a:t>L’aspetto mentale è la riflessione, l’attività mentale in compiti specifici, la capacità di concentrazione e la consapevolezza focalizzata (studio, lettura, apprendimento, meditazione).</a:t>
            </a:r>
          </a:p>
          <a:p>
            <a:r>
              <a:rPr lang="it-IT" sz="2400" dirty="0" smtClean="0">
                <a:solidFill>
                  <a:srgbClr val="FFFF00"/>
                </a:solidFill>
                <a:uFill>
                  <a:solidFill>
                    <a:srgbClr val="FF0000"/>
                  </a:solidFill>
                </a:uFill>
              </a:rPr>
              <a:t>In negativo: preoccupazioni eccessive</a:t>
            </a:r>
            <a:endParaRPr lang="it-IT" sz="2400" dirty="0">
              <a:solidFill>
                <a:srgbClr val="FFFF00"/>
              </a:solidFill>
              <a:uFill>
                <a:solidFill>
                  <a:srgbClr val="FF0000"/>
                </a:solidFill>
              </a:uFill>
            </a:endParaRPr>
          </a:p>
        </p:txBody>
      </p:sp>
      <p:sp>
        <p:nvSpPr>
          <p:cNvPr id="3" name="CasellaDiTesto 2"/>
          <p:cNvSpPr txBox="1"/>
          <p:nvPr/>
        </p:nvSpPr>
        <p:spPr>
          <a:xfrm>
            <a:off x="611560" y="2420888"/>
            <a:ext cx="7992888" cy="2677656"/>
          </a:xfrm>
          <a:prstGeom prst="rect">
            <a:avLst/>
          </a:prstGeom>
          <a:noFill/>
        </p:spPr>
        <p:txBody>
          <a:bodyPr wrap="square" rtlCol="0">
            <a:spAutoFit/>
          </a:bodyPr>
          <a:lstStyle/>
          <a:p>
            <a:r>
              <a:rPr lang="it-IT" sz="2400" b="1" i="1" u="sng" dirty="0" smtClean="0">
                <a:solidFill>
                  <a:srgbClr val="FFFF00"/>
                </a:solidFill>
                <a:uFill>
                  <a:solidFill>
                    <a:srgbClr val="FF0000"/>
                  </a:solidFill>
                </a:uFill>
              </a:rPr>
              <a:t>Piccante</a:t>
            </a:r>
            <a:r>
              <a:rPr lang="it-IT" sz="2400" dirty="0" smtClean="0">
                <a:solidFill>
                  <a:srgbClr val="FFFF00"/>
                </a:solidFill>
              </a:rPr>
              <a:t> : sapore legato all’organo polmone, al colore bianco e all’autunno.</a:t>
            </a:r>
          </a:p>
          <a:p>
            <a:r>
              <a:rPr lang="it-IT" sz="2400" dirty="0" smtClean="0">
                <a:solidFill>
                  <a:srgbClr val="FFFF00"/>
                </a:solidFill>
              </a:rPr>
              <a:t>L’aspetto mentale è la consapevolezza delle sensazioni sulla pelle e la percezione attraverso i 5 sensi. E’ il punto di contatto tra il corpo e il mondo esterno e contribuisce a creare il senso del sé. In negativo: tristezza – angoscia </a:t>
            </a:r>
            <a:r>
              <a:rPr lang="it-IT" sz="2400" smtClean="0">
                <a:solidFill>
                  <a:srgbClr val="FFFF00"/>
                </a:solidFill>
              </a:rPr>
              <a:t>- pianto </a:t>
            </a:r>
            <a:endParaRPr lang="it-IT" sz="2400" dirty="0" smtClean="0">
              <a:solidFill>
                <a:srgbClr val="FFFF00"/>
              </a:solidFill>
            </a:endParaRPr>
          </a:p>
          <a:p>
            <a:r>
              <a:rPr lang="it-IT" sz="2400" dirty="0" smtClean="0">
                <a:solidFill>
                  <a:srgbClr val="FFFF00"/>
                </a:solidFill>
              </a:rPr>
              <a:t> </a:t>
            </a:r>
            <a:endParaRPr lang="it-IT" sz="2400" dirty="0">
              <a:solidFill>
                <a:srgbClr val="FFFF00"/>
              </a:solidFill>
            </a:endParaRPr>
          </a:p>
        </p:txBody>
      </p:sp>
      <p:sp>
        <p:nvSpPr>
          <p:cNvPr id="4" name="CasellaDiTesto 3"/>
          <p:cNvSpPr txBox="1"/>
          <p:nvPr/>
        </p:nvSpPr>
        <p:spPr>
          <a:xfrm>
            <a:off x="611560" y="4767828"/>
            <a:ext cx="7848872" cy="2308324"/>
          </a:xfrm>
          <a:prstGeom prst="rect">
            <a:avLst/>
          </a:prstGeom>
          <a:noFill/>
        </p:spPr>
        <p:txBody>
          <a:bodyPr wrap="square" rtlCol="0">
            <a:spAutoFit/>
          </a:bodyPr>
          <a:lstStyle/>
          <a:p>
            <a:r>
              <a:rPr lang="it-IT" sz="2400" b="1" i="1" u="sng" dirty="0" smtClean="0">
                <a:solidFill>
                  <a:srgbClr val="FFFF00"/>
                </a:solidFill>
                <a:uFill>
                  <a:solidFill>
                    <a:srgbClr val="FF0000"/>
                  </a:solidFill>
                </a:uFill>
              </a:rPr>
              <a:t>Salato</a:t>
            </a:r>
            <a:r>
              <a:rPr lang="it-IT" sz="2400" dirty="0" smtClean="0">
                <a:solidFill>
                  <a:srgbClr val="FFFF00"/>
                </a:solidFill>
              </a:rPr>
              <a:t> : sapore legato all’organo rene, al colore blu scuro/nero</a:t>
            </a:r>
          </a:p>
          <a:p>
            <a:r>
              <a:rPr lang="it-IT" sz="2400" dirty="0">
                <a:solidFill>
                  <a:srgbClr val="FFFF00"/>
                </a:solidFill>
              </a:rPr>
              <a:t>e</a:t>
            </a:r>
            <a:r>
              <a:rPr lang="it-IT" sz="2400" dirty="0" smtClean="0">
                <a:solidFill>
                  <a:srgbClr val="FFFF00"/>
                </a:solidFill>
              </a:rPr>
              <a:t> all’inverno.</a:t>
            </a:r>
          </a:p>
          <a:p>
            <a:r>
              <a:rPr lang="it-IT" sz="2400" dirty="0" smtClean="0">
                <a:solidFill>
                  <a:srgbClr val="FFFF00"/>
                </a:solidFill>
              </a:rPr>
              <a:t>L’aspetto mentale è associato con la memoria, la motivazione,</a:t>
            </a:r>
          </a:p>
          <a:p>
            <a:r>
              <a:rPr lang="it-IT" sz="2400" dirty="0">
                <a:solidFill>
                  <a:srgbClr val="FFFF00"/>
                </a:solidFill>
              </a:rPr>
              <a:t>l</a:t>
            </a:r>
            <a:r>
              <a:rPr lang="it-IT" sz="2400" dirty="0" smtClean="0">
                <a:solidFill>
                  <a:srgbClr val="FFFF00"/>
                </a:solidFill>
              </a:rPr>
              <a:t>a forza di volontà, l’ambizione e la determinazione ad agire,</a:t>
            </a:r>
          </a:p>
          <a:p>
            <a:r>
              <a:rPr lang="it-IT" sz="2400" dirty="0">
                <a:solidFill>
                  <a:srgbClr val="FFFF00"/>
                </a:solidFill>
              </a:rPr>
              <a:t>l</a:t>
            </a:r>
            <a:r>
              <a:rPr lang="it-IT" sz="2400" dirty="0" smtClean="0">
                <a:solidFill>
                  <a:srgbClr val="FFFF00"/>
                </a:solidFill>
              </a:rPr>
              <a:t>a stabilità di fronte alle avversità. In negativo: paura</a:t>
            </a:r>
          </a:p>
          <a:p>
            <a:endParaRPr lang="it-IT" sz="2400" dirty="0">
              <a:solidFill>
                <a:srgbClr val="FFFF00"/>
              </a:solidFill>
            </a:endParaRPr>
          </a:p>
        </p:txBody>
      </p:sp>
    </p:spTree>
    <p:extLst>
      <p:ext uri="{BB962C8B-B14F-4D97-AF65-F5344CB8AC3E}">
        <p14:creationId xmlns:p14="http://schemas.microsoft.com/office/powerpoint/2010/main" xmlns="" val="19923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916832"/>
            <a:ext cx="6552728" cy="1569660"/>
          </a:xfrm>
          <a:prstGeom prst="rect">
            <a:avLst/>
          </a:prstGeom>
          <a:noFill/>
        </p:spPr>
        <p:txBody>
          <a:bodyPr wrap="square" rtlCol="0">
            <a:spAutoFit/>
          </a:bodyPr>
          <a:lstStyle/>
          <a:p>
            <a:r>
              <a:rPr lang="it-IT" sz="2400" dirty="0" smtClean="0">
                <a:solidFill>
                  <a:srgbClr val="FFFF00"/>
                </a:solidFill>
              </a:rPr>
              <a:t>Un organo in deficit energetico vuole il suo sapore.</a:t>
            </a:r>
          </a:p>
          <a:p>
            <a:r>
              <a:rPr lang="it-IT" sz="2400" dirty="0" smtClean="0">
                <a:solidFill>
                  <a:srgbClr val="FFFF00"/>
                </a:solidFill>
              </a:rPr>
              <a:t>I sapori nutrono l’organo ma in eccesso possono</a:t>
            </a:r>
          </a:p>
          <a:p>
            <a:r>
              <a:rPr lang="it-IT" sz="2400" dirty="0">
                <a:solidFill>
                  <a:srgbClr val="FFFF00"/>
                </a:solidFill>
              </a:rPr>
              <a:t>d</a:t>
            </a:r>
            <a:r>
              <a:rPr lang="it-IT" sz="2400" dirty="0" smtClean="0">
                <a:solidFill>
                  <a:srgbClr val="FFFF00"/>
                </a:solidFill>
              </a:rPr>
              <a:t>anneggiarlo.</a:t>
            </a:r>
          </a:p>
          <a:p>
            <a:endParaRPr lang="it-IT" sz="2400" dirty="0" smtClean="0">
              <a:solidFill>
                <a:srgbClr val="FFFF00"/>
              </a:solidFill>
            </a:endParaRPr>
          </a:p>
        </p:txBody>
      </p:sp>
      <p:sp>
        <p:nvSpPr>
          <p:cNvPr id="4" name="Segnaposto piè di pagina 3"/>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456650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Dott. Baglioni Gabriele</a:t>
            </a: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5763" y="577856"/>
            <a:ext cx="7586208" cy="5702288"/>
          </a:xfrm>
          <a:prstGeom prst="rect">
            <a:avLst/>
          </a:prstGeom>
        </p:spPr>
      </p:pic>
    </p:spTree>
    <p:extLst>
      <p:ext uri="{BB962C8B-B14F-4D97-AF65-F5344CB8AC3E}">
        <p14:creationId xmlns:p14="http://schemas.microsoft.com/office/powerpoint/2010/main" xmlns="" val="2921533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750" y="1092993"/>
            <a:ext cx="7629525" cy="4672013"/>
          </a:xfrm>
          <a:prstGeom prst="rect">
            <a:avLst/>
          </a:prstGeom>
        </p:spPr>
      </p:pic>
    </p:spTree>
    <p:extLst>
      <p:ext uri="{BB962C8B-B14F-4D97-AF65-F5344CB8AC3E}">
        <p14:creationId xmlns:p14="http://schemas.microsoft.com/office/powerpoint/2010/main" xmlns="" val="1635143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   Dott. Marco Fincati</a:t>
            </a:r>
            <a:endParaRPr lang="it-IT">
              <a:solidFill>
                <a:srgbClr val="DFE6D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xmlns="" val="3264959052"/>
              </p:ext>
            </p:extLst>
          </p:nvPr>
        </p:nvGraphicFramePr>
        <p:xfrm>
          <a:off x="1187624" y="1448780"/>
          <a:ext cx="7200800" cy="4501088"/>
        </p:xfrm>
        <a:graphic>
          <a:graphicData uri="http://schemas.openxmlformats.org/drawingml/2006/table">
            <a:tbl>
              <a:tblPr lastCol="1" bandRow="1">
                <a:tableStyleId>{5C22544A-7EE6-4342-B048-85BDC9FD1C3A}</a:tableStyleId>
              </a:tblPr>
              <a:tblGrid>
                <a:gridCol w="2592288"/>
                <a:gridCol w="4608512"/>
              </a:tblGrid>
              <a:tr h="648072">
                <a:tc>
                  <a:txBody>
                    <a:bodyPr/>
                    <a:lstStyle/>
                    <a:p>
                      <a:r>
                        <a:rPr lang="it-IT" sz="2400" dirty="0" smtClean="0"/>
                        <a:t>Colore</a:t>
                      </a:r>
                      <a:endParaRPr lang="it-IT" sz="2400" dirty="0"/>
                    </a:p>
                  </a:txBody>
                  <a:tcPr/>
                </a:tc>
                <a:tc>
                  <a:txBody>
                    <a:bodyPr/>
                    <a:lstStyle/>
                    <a:p>
                      <a:r>
                        <a:rPr lang="it-IT" sz="2800" b="0" dirty="0" smtClean="0">
                          <a:solidFill>
                            <a:srgbClr val="FF0000"/>
                          </a:solidFill>
                        </a:rPr>
                        <a:t>              </a:t>
                      </a:r>
                      <a:r>
                        <a:rPr lang="it-IT" sz="2800" b="0" dirty="0" smtClean="0">
                          <a:solidFill>
                            <a:srgbClr val="009900"/>
                          </a:solidFill>
                        </a:rPr>
                        <a:t>Verde</a:t>
                      </a:r>
                      <a:endParaRPr lang="it-IT" sz="2800" b="0" dirty="0">
                        <a:solidFill>
                          <a:srgbClr val="009900"/>
                        </a:solidFill>
                      </a:endParaRPr>
                    </a:p>
                  </a:txBody>
                  <a:tcPr/>
                </a:tc>
              </a:tr>
              <a:tr h="648072">
                <a:tc>
                  <a:txBody>
                    <a:bodyPr/>
                    <a:lstStyle/>
                    <a:p>
                      <a:r>
                        <a:rPr lang="it-IT" sz="2400" dirty="0" smtClean="0"/>
                        <a:t>Sapore</a:t>
                      </a:r>
                      <a:endParaRPr lang="it-IT" sz="2400" dirty="0"/>
                    </a:p>
                  </a:txBody>
                  <a:tcPr/>
                </a:tc>
                <a:tc>
                  <a:txBody>
                    <a:bodyPr/>
                    <a:lstStyle/>
                    <a:p>
                      <a:r>
                        <a:rPr lang="it-IT" dirty="0" smtClean="0"/>
                        <a:t>              </a:t>
                      </a:r>
                      <a:r>
                        <a:rPr lang="it-IT" sz="2800" b="0" dirty="0" smtClean="0"/>
                        <a:t>Agro</a:t>
                      </a:r>
                      <a:r>
                        <a:rPr lang="it-IT" sz="2800" b="0" baseline="0" dirty="0" smtClean="0"/>
                        <a:t> - Acido</a:t>
                      </a:r>
                      <a:endParaRPr lang="it-IT" dirty="0"/>
                    </a:p>
                  </a:txBody>
                  <a:tcPr/>
                </a:tc>
              </a:tr>
              <a:tr h="720080">
                <a:tc>
                  <a:txBody>
                    <a:bodyPr/>
                    <a:lstStyle/>
                    <a:p>
                      <a:r>
                        <a:rPr lang="it-IT" sz="2400" dirty="0" smtClean="0"/>
                        <a:t>Cereali</a:t>
                      </a:r>
                      <a:endParaRPr lang="it-IT" sz="2400" dirty="0"/>
                    </a:p>
                  </a:txBody>
                  <a:tcPr/>
                </a:tc>
                <a:tc>
                  <a:txBody>
                    <a:bodyPr/>
                    <a:lstStyle/>
                    <a:p>
                      <a:r>
                        <a:rPr lang="it-IT" sz="2800" b="0" dirty="0" smtClean="0"/>
                        <a:t>  </a:t>
                      </a:r>
                      <a:r>
                        <a:rPr lang="it-IT" sz="2400" b="0" dirty="0" smtClean="0"/>
                        <a:t>Frumento,</a:t>
                      </a:r>
                      <a:r>
                        <a:rPr lang="it-IT" sz="2400" b="0" baseline="0" dirty="0" smtClean="0"/>
                        <a:t> segale, avena</a:t>
                      </a:r>
                      <a:r>
                        <a:rPr lang="it-IT" sz="2400" b="0" dirty="0" smtClean="0"/>
                        <a:t>       </a:t>
                      </a:r>
                      <a:endParaRPr lang="it-IT" sz="2400" b="0" dirty="0"/>
                    </a:p>
                  </a:txBody>
                  <a:tcPr/>
                </a:tc>
              </a:tr>
              <a:tr h="648072">
                <a:tc>
                  <a:txBody>
                    <a:bodyPr/>
                    <a:lstStyle/>
                    <a:p>
                      <a:r>
                        <a:rPr lang="it-IT" sz="2400" dirty="0" smtClean="0"/>
                        <a:t>Legumi e Verdure</a:t>
                      </a:r>
                      <a:endParaRPr lang="it-IT" sz="2400" dirty="0"/>
                    </a:p>
                  </a:txBody>
                  <a:tcPr/>
                </a:tc>
                <a:tc>
                  <a:txBody>
                    <a:bodyPr/>
                    <a:lstStyle/>
                    <a:p>
                      <a:r>
                        <a:rPr lang="it-IT" sz="2400" b="0" dirty="0" smtClean="0"/>
                        <a:t>Lenticchie,</a:t>
                      </a:r>
                      <a:r>
                        <a:rPr lang="it-IT" sz="2400" b="0" baseline="0" dirty="0" smtClean="0"/>
                        <a:t> piselli, germogli e insalata in foglia, peperoni verdi, zucche verdi, broccoli, fagiolini</a:t>
                      </a:r>
                      <a:endParaRPr lang="it-IT" sz="2400" b="0" dirty="0"/>
                    </a:p>
                  </a:txBody>
                  <a:tcPr/>
                </a:tc>
              </a:tr>
              <a:tr h="648072">
                <a:tc>
                  <a:txBody>
                    <a:bodyPr/>
                    <a:lstStyle/>
                    <a:p>
                      <a:r>
                        <a:rPr lang="it-IT" sz="2400" dirty="0" smtClean="0"/>
                        <a:t>Frutta</a:t>
                      </a:r>
                      <a:endParaRPr lang="it-IT" sz="2400" dirty="0"/>
                    </a:p>
                  </a:txBody>
                  <a:tcPr/>
                </a:tc>
                <a:tc>
                  <a:txBody>
                    <a:bodyPr/>
                    <a:lstStyle/>
                    <a:p>
                      <a:r>
                        <a:rPr lang="it-IT" sz="2800" b="0" dirty="0" smtClean="0"/>
                        <a:t>       Paste</a:t>
                      </a:r>
                      <a:r>
                        <a:rPr lang="it-IT" sz="2800" b="0" baseline="0" dirty="0" smtClean="0"/>
                        <a:t> alla frutta</a:t>
                      </a:r>
                      <a:endParaRPr lang="it-IT" sz="2800" b="0" dirty="0"/>
                    </a:p>
                  </a:txBody>
                  <a:tcPr/>
                </a:tc>
              </a:tr>
              <a:tr h="648072">
                <a:tc>
                  <a:txBody>
                    <a:bodyPr/>
                    <a:lstStyle/>
                    <a:p>
                      <a:r>
                        <a:rPr lang="it-IT" sz="2400" dirty="0" smtClean="0"/>
                        <a:t>Cibi  Animali</a:t>
                      </a:r>
                      <a:endParaRPr lang="it-IT" sz="2400" dirty="0"/>
                    </a:p>
                  </a:txBody>
                  <a:tcPr/>
                </a:tc>
                <a:tc>
                  <a:txBody>
                    <a:bodyPr/>
                    <a:lstStyle/>
                    <a:p>
                      <a:r>
                        <a:rPr lang="it-IT" sz="2400" b="0" dirty="0" smtClean="0"/>
                        <a:t>        </a:t>
                      </a:r>
                      <a:r>
                        <a:rPr lang="it-IT" sz="2800" b="0" dirty="0" smtClean="0"/>
                        <a:t>Pollo - pollame</a:t>
                      </a:r>
                      <a:endParaRPr lang="it-IT" sz="2800" b="0" dirty="0"/>
                    </a:p>
                  </a:txBody>
                  <a:tcPr/>
                </a:tc>
              </a:tr>
            </a:tbl>
          </a:graphicData>
        </a:graphic>
      </p:graphicFrame>
      <p:sp>
        <p:nvSpPr>
          <p:cNvPr id="7" name="CasellaDiTesto 6"/>
          <p:cNvSpPr txBox="1"/>
          <p:nvPr/>
        </p:nvSpPr>
        <p:spPr>
          <a:xfrm>
            <a:off x="1115616" y="476672"/>
            <a:ext cx="7272808" cy="584775"/>
          </a:xfrm>
          <a:prstGeom prst="rect">
            <a:avLst/>
          </a:prstGeom>
          <a:noFill/>
        </p:spPr>
        <p:txBody>
          <a:bodyPr wrap="square" rtlCol="0">
            <a:spAutoFit/>
          </a:bodyPr>
          <a:lstStyle/>
          <a:p>
            <a:r>
              <a:rPr lang="it-IT" sz="3200" dirty="0" smtClean="0">
                <a:solidFill>
                  <a:srgbClr val="FFFF00"/>
                </a:solidFill>
              </a:rPr>
              <a:t>  Loggia del Legno   (Fegato – Cistifellea)</a:t>
            </a:r>
            <a:endParaRPr lang="it-IT" sz="3200" dirty="0">
              <a:solidFill>
                <a:srgbClr val="FFFF00"/>
              </a:solidFill>
            </a:endParaRPr>
          </a:p>
        </p:txBody>
      </p:sp>
    </p:spTree>
    <p:extLst>
      <p:ext uri="{BB962C8B-B14F-4D97-AF65-F5344CB8AC3E}">
        <p14:creationId xmlns:p14="http://schemas.microsoft.com/office/powerpoint/2010/main" xmlns="" val="3964311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   Dott. Marco Fincati</a:t>
            </a:r>
            <a:endParaRPr lang="it-IT">
              <a:solidFill>
                <a:srgbClr val="DFE6D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xmlns="" val="700454366"/>
              </p:ext>
            </p:extLst>
          </p:nvPr>
        </p:nvGraphicFramePr>
        <p:xfrm>
          <a:off x="1187624" y="1448780"/>
          <a:ext cx="7200800" cy="4135328"/>
        </p:xfrm>
        <a:graphic>
          <a:graphicData uri="http://schemas.openxmlformats.org/drawingml/2006/table">
            <a:tbl>
              <a:tblPr lastCol="1" bandRow="1">
                <a:tableStyleId>{5C22544A-7EE6-4342-B048-85BDC9FD1C3A}</a:tableStyleId>
              </a:tblPr>
              <a:tblGrid>
                <a:gridCol w="2592288"/>
                <a:gridCol w="4608512"/>
              </a:tblGrid>
              <a:tr h="648072">
                <a:tc>
                  <a:txBody>
                    <a:bodyPr/>
                    <a:lstStyle/>
                    <a:p>
                      <a:r>
                        <a:rPr lang="it-IT" sz="2400" dirty="0" smtClean="0"/>
                        <a:t>Colore</a:t>
                      </a:r>
                      <a:endParaRPr lang="it-IT" sz="2400" dirty="0"/>
                    </a:p>
                  </a:txBody>
                  <a:tcPr/>
                </a:tc>
                <a:tc>
                  <a:txBody>
                    <a:bodyPr/>
                    <a:lstStyle/>
                    <a:p>
                      <a:r>
                        <a:rPr lang="it-IT" sz="2800" b="0" dirty="0" smtClean="0">
                          <a:solidFill>
                            <a:srgbClr val="FF0000"/>
                          </a:solidFill>
                        </a:rPr>
                        <a:t>           Rosso</a:t>
                      </a:r>
                      <a:endParaRPr lang="it-IT" sz="2800" b="0" dirty="0">
                        <a:solidFill>
                          <a:srgbClr val="FF0000"/>
                        </a:solidFill>
                      </a:endParaRPr>
                    </a:p>
                  </a:txBody>
                  <a:tcPr/>
                </a:tc>
              </a:tr>
              <a:tr h="648072">
                <a:tc>
                  <a:txBody>
                    <a:bodyPr/>
                    <a:lstStyle/>
                    <a:p>
                      <a:r>
                        <a:rPr lang="it-IT" sz="2400" dirty="0" smtClean="0"/>
                        <a:t>Sapore</a:t>
                      </a:r>
                      <a:endParaRPr lang="it-IT" sz="2400" dirty="0"/>
                    </a:p>
                  </a:txBody>
                  <a:tcPr/>
                </a:tc>
                <a:tc>
                  <a:txBody>
                    <a:bodyPr/>
                    <a:lstStyle/>
                    <a:p>
                      <a:r>
                        <a:rPr lang="it-IT" dirty="0" smtClean="0"/>
                        <a:t>                  </a:t>
                      </a:r>
                      <a:r>
                        <a:rPr lang="it-IT" sz="2800" b="0" dirty="0" smtClean="0"/>
                        <a:t>Amaro</a:t>
                      </a:r>
                      <a:endParaRPr lang="it-IT" dirty="0"/>
                    </a:p>
                  </a:txBody>
                  <a:tcPr/>
                </a:tc>
              </a:tr>
              <a:tr h="720080">
                <a:tc>
                  <a:txBody>
                    <a:bodyPr/>
                    <a:lstStyle/>
                    <a:p>
                      <a:r>
                        <a:rPr lang="it-IT" sz="2400" dirty="0" smtClean="0"/>
                        <a:t>Cereali</a:t>
                      </a:r>
                      <a:endParaRPr lang="it-IT" sz="2400" dirty="0"/>
                    </a:p>
                  </a:txBody>
                  <a:tcPr/>
                </a:tc>
                <a:tc>
                  <a:txBody>
                    <a:bodyPr/>
                    <a:lstStyle/>
                    <a:p>
                      <a:r>
                        <a:rPr lang="it-IT" sz="2800" b="0" dirty="0" smtClean="0"/>
                        <a:t>           Mais</a:t>
                      </a:r>
                      <a:endParaRPr lang="it-IT" sz="2800" b="0" dirty="0"/>
                    </a:p>
                  </a:txBody>
                  <a:tcPr/>
                </a:tc>
              </a:tr>
              <a:tr h="648072">
                <a:tc>
                  <a:txBody>
                    <a:bodyPr/>
                    <a:lstStyle/>
                    <a:p>
                      <a:r>
                        <a:rPr lang="it-IT" sz="2400" dirty="0" smtClean="0"/>
                        <a:t>Legumi e Verdure</a:t>
                      </a:r>
                      <a:endParaRPr lang="it-IT" sz="2400" dirty="0"/>
                    </a:p>
                  </a:txBody>
                  <a:tcPr/>
                </a:tc>
                <a:tc>
                  <a:txBody>
                    <a:bodyPr/>
                    <a:lstStyle/>
                    <a:p>
                      <a:r>
                        <a:rPr lang="it-IT" sz="2400" b="0" dirty="0" smtClean="0"/>
                        <a:t>Lenticchie</a:t>
                      </a:r>
                      <a:r>
                        <a:rPr lang="it-IT" sz="2400" b="0" baseline="0" dirty="0" smtClean="0"/>
                        <a:t> rosse, verdure amare,   cavolo verde, foglie di senape</a:t>
                      </a:r>
                      <a:endParaRPr lang="it-IT" sz="2400" b="0" dirty="0"/>
                    </a:p>
                  </a:txBody>
                  <a:tcPr/>
                </a:tc>
              </a:tr>
              <a:tr h="648072">
                <a:tc>
                  <a:txBody>
                    <a:bodyPr/>
                    <a:lstStyle/>
                    <a:p>
                      <a:r>
                        <a:rPr lang="it-IT" sz="2400" dirty="0" smtClean="0"/>
                        <a:t>Frutta</a:t>
                      </a:r>
                      <a:endParaRPr lang="it-IT" sz="2400" dirty="0"/>
                    </a:p>
                  </a:txBody>
                  <a:tcPr/>
                </a:tc>
                <a:tc>
                  <a:txBody>
                    <a:bodyPr/>
                    <a:lstStyle/>
                    <a:p>
                      <a:r>
                        <a:rPr lang="it-IT" sz="2800" b="0" dirty="0" smtClean="0"/>
                        <a:t>   Albicocche, fragole</a:t>
                      </a:r>
                      <a:endParaRPr lang="it-IT" sz="2800" b="0" dirty="0"/>
                    </a:p>
                  </a:txBody>
                  <a:tcPr/>
                </a:tc>
              </a:tr>
              <a:tr h="648072">
                <a:tc>
                  <a:txBody>
                    <a:bodyPr/>
                    <a:lstStyle/>
                    <a:p>
                      <a:r>
                        <a:rPr lang="it-IT" sz="2400" dirty="0" smtClean="0"/>
                        <a:t>Cibi  Animali</a:t>
                      </a:r>
                      <a:endParaRPr lang="it-IT" sz="2400" dirty="0"/>
                    </a:p>
                  </a:txBody>
                  <a:tcPr/>
                </a:tc>
                <a:tc>
                  <a:txBody>
                    <a:bodyPr/>
                    <a:lstStyle/>
                    <a:p>
                      <a:r>
                        <a:rPr lang="it-IT" sz="2400" b="0" dirty="0" smtClean="0"/>
                        <a:t>    </a:t>
                      </a:r>
                      <a:r>
                        <a:rPr lang="it-IT" sz="2800" b="0" dirty="0" smtClean="0"/>
                        <a:t>Agnello, pecora, gamberetti</a:t>
                      </a:r>
                      <a:endParaRPr lang="it-IT" sz="2800" b="0" dirty="0"/>
                    </a:p>
                  </a:txBody>
                  <a:tcPr/>
                </a:tc>
              </a:tr>
            </a:tbl>
          </a:graphicData>
        </a:graphic>
      </p:graphicFrame>
      <p:sp>
        <p:nvSpPr>
          <p:cNvPr id="7" name="CasellaDiTesto 6"/>
          <p:cNvSpPr txBox="1"/>
          <p:nvPr/>
        </p:nvSpPr>
        <p:spPr>
          <a:xfrm>
            <a:off x="1115616" y="476672"/>
            <a:ext cx="7272808" cy="584775"/>
          </a:xfrm>
          <a:prstGeom prst="rect">
            <a:avLst/>
          </a:prstGeom>
          <a:noFill/>
        </p:spPr>
        <p:txBody>
          <a:bodyPr wrap="square" rtlCol="0">
            <a:spAutoFit/>
          </a:bodyPr>
          <a:lstStyle/>
          <a:p>
            <a:r>
              <a:rPr lang="it-IT" sz="3200" dirty="0" smtClean="0">
                <a:solidFill>
                  <a:srgbClr val="FFFF00"/>
                </a:solidFill>
              </a:rPr>
              <a:t>Loggia del Fuoco   (Cuore – Intestino Tenue)</a:t>
            </a:r>
            <a:endParaRPr lang="it-IT" sz="3200" dirty="0">
              <a:solidFill>
                <a:srgbClr val="FFFF00"/>
              </a:solidFill>
            </a:endParaRPr>
          </a:p>
        </p:txBody>
      </p:sp>
    </p:spTree>
    <p:extLst>
      <p:ext uri="{BB962C8B-B14F-4D97-AF65-F5344CB8AC3E}">
        <p14:creationId xmlns:p14="http://schemas.microsoft.com/office/powerpoint/2010/main" xmlns="" val="3433101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AutoShape 3"/>
          <p:cNvSpPr>
            <a:spLocks noChangeArrowheads="1"/>
          </p:cNvSpPr>
          <p:nvPr/>
        </p:nvSpPr>
        <p:spPr bwMode="auto">
          <a:xfrm>
            <a:off x="4495800" y="1828800"/>
            <a:ext cx="76200" cy="1295400"/>
          </a:xfrm>
          <a:prstGeom prst="downArrow">
            <a:avLst>
              <a:gd name="adj1" fmla="val 50000"/>
              <a:gd name="adj2" fmla="val 425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7" name="AutoShape 4"/>
          <p:cNvSpPr>
            <a:spLocks noChangeArrowheads="1"/>
          </p:cNvSpPr>
          <p:nvPr/>
        </p:nvSpPr>
        <p:spPr bwMode="auto">
          <a:xfrm>
            <a:off x="4419600" y="1752600"/>
            <a:ext cx="152400" cy="1447800"/>
          </a:xfrm>
          <a:prstGeom prst="downArrow">
            <a:avLst>
              <a:gd name="adj1" fmla="val 50000"/>
              <a:gd name="adj2" fmla="val 2375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8" name="AutoShape 5"/>
          <p:cNvSpPr>
            <a:spLocks noChangeArrowheads="1"/>
          </p:cNvSpPr>
          <p:nvPr/>
        </p:nvSpPr>
        <p:spPr bwMode="auto">
          <a:xfrm>
            <a:off x="4267200" y="2705100"/>
            <a:ext cx="304800" cy="1447800"/>
          </a:xfrm>
          <a:prstGeom prst="downArrow">
            <a:avLst>
              <a:gd name="adj1" fmla="val 50000"/>
              <a:gd name="adj2" fmla="val 11875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9" name="AutoShape 6"/>
          <p:cNvSpPr>
            <a:spLocks noChangeArrowheads="1"/>
          </p:cNvSpPr>
          <p:nvPr/>
        </p:nvSpPr>
        <p:spPr bwMode="auto">
          <a:xfrm>
            <a:off x="4267200" y="1905000"/>
            <a:ext cx="304800" cy="1524000"/>
          </a:xfrm>
          <a:prstGeom prst="downArrow">
            <a:avLst>
              <a:gd name="adj1" fmla="val 50000"/>
              <a:gd name="adj2" fmla="val 125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0" name="AutoShape 7"/>
          <p:cNvSpPr>
            <a:spLocks noChangeArrowheads="1"/>
          </p:cNvSpPr>
          <p:nvPr/>
        </p:nvSpPr>
        <p:spPr bwMode="auto">
          <a:xfrm>
            <a:off x="2209800" y="5486400"/>
            <a:ext cx="485775" cy="976313"/>
          </a:xfrm>
          <a:prstGeom prst="downArrow">
            <a:avLst>
              <a:gd name="adj1" fmla="val 50000"/>
              <a:gd name="adj2" fmla="val 5024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1" name="AutoShape 8"/>
          <p:cNvSpPr>
            <a:spLocks noChangeArrowheads="1"/>
          </p:cNvSpPr>
          <p:nvPr/>
        </p:nvSpPr>
        <p:spPr bwMode="auto">
          <a:xfrm>
            <a:off x="4419600" y="1752600"/>
            <a:ext cx="381000" cy="1676400"/>
          </a:xfrm>
          <a:prstGeom prst="downArrow">
            <a:avLst>
              <a:gd name="adj1" fmla="val 50000"/>
              <a:gd name="adj2" fmla="val 110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2" name="AutoShape 9"/>
          <p:cNvSpPr>
            <a:spLocks noChangeArrowheads="1"/>
          </p:cNvSpPr>
          <p:nvPr/>
        </p:nvSpPr>
        <p:spPr bwMode="auto">
          <a:xfrm>
            <a:off x="4343400" y="1676400"/>
            <a:ext cx="457200" cy="1524000"/>
          </a:xfrm>
          <a:prstGeom prst="downArrow">
            <a:avLst>
              <a:gd name="adj1" fmla="val 0"/>
              <a:gd name="adj2" fmla="val 83333"/>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it-IT" sz="1600"/>
          </a:p>
        </p:txBody>
      </p:sp>
      <p:cxnSp>
        <p:nvCxnSpPr>
          <p:cNvPr id="74763" name="AutoShape 10"/>
          <p:cNvCxnSpPr>
            <a:cxnSpLocks noChangeShapeType="1"/>
          </p:cNvCxnSpPr>
          <p:nvPr/>
        </p:nvCxnSpPr>
        <p:spPr bwMode="auto">
          <a:xfrm flipH="1">
            <a:off x="2819400" y="1295400"/>
            <a:ext cx="1219200" cy="1447800"/>
          </a:xfrm>
          <a:prstGeom prst="straightConnector1">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614" name="AutoShape 14"/>
          <p:cNvSpPr>
            <a:spLocks noChangeArrowheads="1"/>
          </p:cNvSpPr>
          <p:nvPr/>
        </p:nvSpPr>
        <p:spPr bwMode="auto">
          <a:xfrm>
            <a:off x="2057400" y="304800"/>
            <a:ext cx="228600" cy="762000"/>
          </a:xfrm>
          <a:prstGeom prst="upArrow">
            <a:avLst>
              <a:gd name="adj1" fmla="val 50000"/>
              <a:gd name="adj2" fmla="val 83333"/>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it-IT" sz="1600"/>
          </a:p>
        </p:txBody>
      </p:sp>
      <p:pic>
        <p:nvPicPr>
          <p:cNvPr id="25619"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7944" y="188640"/>
            <a:ext cx="1728192"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4773" name="Line 20"/>
          <p:cNvSpPr>
            <a:spLocks noChangeShapeType="1"/>
          </p:cNvSpPr>
          <p:nvPr/>
        </p:nvSpPr>
        <p:spPr bwMode="auto">
          <a:xfrm>
            <a:off x="6858000" y="762000"/>
            <a:ext cx="2286000" cy="26670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 name="Line 21"/>
          <p:cNvSpPr>
            <a:spLocks noChangeShapeType="1"/>
          </p:cNvSpPr>
          <p:nvPr/>
        </p:nvSpPr>
        <p:spPr bwMode="auto">
          <a:xfrm>
            <a:off x="3923928" y="0"/>
            <a:ext cx="1752600" cy="2286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5622" name="Line 22"/>
          <p:cNvSpPr>
            <a:spLocks noChangeShapeType="1"/>
          </p:cNvSpPr>
          <p:nvPr/>
        </p:nvSpPr>
        <p:spPr bwMode="auto">
          <a:xfrm flipH="1">
            <a:off x="4067944" y="0"/>
            <a:ext cx="1676400" cy="2286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25623" name="Object 23"/>
          <p:cNvGraphicFramePr>
            <a:graphicFrameLocks noChangeAspect="1"/>
          </p:cNvGraphicFramePr>
          <p:nvPr/>
        </p:nvGraphicFramePr>
        <p:xfrm>
          <a:off x="971600" y="332656"/>
          <a:ext cx="2286000" cy="1714500"/>
        </p:xfrm>
        <a:graphic>
          <a:graphicData uri="http://schemas.openxmlformats.org/presentationml/2006/ole">
            <p:oleObj spid="_x0000_s97282" name="Diapositiva" r:id="rId4" imgW="4572000" imgH="3429000" progId="PowerPoint.Slide.8">
              <p:embed/>
            </p:oleObj>
          </a:graphicData>
        </a:graphic>
      </p:graphicFrame>
      <p:pic>
        <p:nvPicPr>
          <p:cNvPr id="25624" name="Picture 24" descr="j042763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72200" y="4509120"/>
            <a:ext cx="2520280" cy="2140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5" name="Picture 2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2200" y="260648"/>
            <a:ext cx="2520280" cy="190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Immagine 4"/>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72200" y="2348880"/>
            <a:ext cx="2520280"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CasellaDiTesto 27"/>
          <p:cNvSpPr txBox="1"/>
          <p:nvPr/>
        </p:nvSpPr>
        <p:spPr>
          <a:xfrm>
            <a:off x="467544" y="2636912"/>
            <a:ext cx="5472608" cy="1200329"/>
          </a:xfrm>
          <a:prstGeom prst="rect">
            <a:avLst/>
          </a:prstGeom>
          <a:noFill/>
        </p:spPr>
        <p:txBody>
          <a:bodyPr wrap="square" rtlCol="0">
            <a:spAutoFit/>
          </a:bodyPr>
          <a:lstStyle/>
          <a:p>
            <a:r>
              <a:rPr lang="it-IT" sz="3600" dirty="0" smtClean="0">
                <a:solidFill>
                  <a:srgbClr val="FFFF00"/>
                </a:solidFill>
              </a:rPr>
              <a:t>    Noi siamo i protagonisti        	della nostra salute</a:t>
            </a:r>
            <a:endParaRPr lang="it-IT" sz="3600" dirty="0">
              <a:solidFill>
                <a:srgbClr val="FFFF00"/>
              </a:solidFill>
            </a:endParaRPr>
          </a:p>
        </p:txBody>
      </p:sp>
      <p:sp>
        <p:nvSpPr>
          <p:cNvPr id="29" name="CasellaDiTesto 28"/>
          <p:cNvSpPr txBox="1"/>
          <p:nvPr/>
        </p:nvSpPr>
        <p:spPr>
          <a:xfrm>
            <a:off x="1115616" y="3789040"/>
            <a:ext cx="4536504" cy="523220"/>
          </a:xfrm>
          <a:prstGeom prst="rect">
            <a:avLst/>
          </a:prstGeom>
          <a:noFill/>
        </p:spPr>
        <p:txBody>
          <a:bodyPr wrap="square" rtlCol="0">
            <a:spAutoFit/>
          </a:bodyPr>
          <a:lstStyle/>
          <a:p>
            <a:r>
              <a:rPr lang="it-IT" sz="2800" b="1" i="1" dirty="0" smtClean="0"/>
              <a:t>Volersi bene per stare bene</a:t>
            </a:r>
            <a:endParaRPr lang="it-IT" sz="2800" b="1" i="1" dirty="0"/>
          </a:p>
        </p:txBody>
      </p:sp>
      <p:pic>
        <p:nvPicPr>
          <p:cNvPr id="815108" name="Picture 4" descr="Risultati immagini per sesso"/>
          <p:cNvPicPr>
            <a:picLocks noChangeAspect="1" noChangeArrowheads="1"/>
          </p:cNvPicPr>
          <p:nvPr/>
        </p:nvPicPr>
        <p:blipFill>
          <a:blip r:embed="rId8" cstate="print"/>
          <a:srcRect/>
          <a:stretch>
            <a:fillRect/>
          </a:stretch>
        </p:blipFill>
        <p:spPr bwMode="auto">
          <a:xfrm>
            <a:off x="3491880" y="4509120"/>
            <a:ext cx="2664296" cy="2097947"/>
          </a:xfrm>
          <a:prstGeom prst="rect">
            <a:avLst/>
          </a:prstGeom>
          <a:noFill/>
        </p:spPr>
      </p:pic>
      <p:sp>
        <p:nvSpPr>
          <p:cNvPr id="23" name="CasellaDiTesto 22"/>
          <p:cNvSpPr txBox="1"/>
          <p:nvPr/>
        </p:nvSpPr>
        <p:spPr>
          <a:xfrm>
            <a:off x="179512" y="4869160"/>
            <a:ext cx="3744416" cy="1200329"/>
          </a:xfrm>
          <a:prstGeom prst="rect">
            <a:avLst/>
          </a:prstGeom>
          <a:noFill/>
        </p:spPr>
        <p:txBody>
          <a:bodyPr wrap="square" rtlCol="0">
            <a:spAutoFit/>
          </a:bodyPr>
          <a:lstStyle/>
          <a:p>
            <a:r>
              <a:rPr lang="it-IT" sz="2400" b="1" i="1" dirty="0" smtClean="0">
                <a:solidFill>
                  <a:schemeClr val="bg1"/>
                </a:solidFill>
              </a:rPr>
              <a:t>Livello Culturale</a:t>
            </a:r>
          </a:p>
          <a:p>
            <a:r>
              <a:rPr lang="it-IT" sz="2400" b="1" i="1" dirty="0" smtClean="0">
                <a:solidFill>
                  <a:schemeClr val="bg1"/>
                </a:solidFill>
              </a:rPr>
              <a:t>Stato Socio-Economico</a:t>
            </a:r>
          </a:p>
          <a:p>
            <a:r>
              <a:rPr lang="it-IT" sz="2400" b="1" i="1" dirty="0" smtClean="0">
                <a:solidFill>
                  <a:schemeClr val="bg1"/>
                </a:solidFill>
              </a:rPr>
              <a:t>Ambiente</a:t>
            </a:r>
            <a:endParaRPr lang="it-IT" sz="2400" b="1" i="1" dirty="0">
              <a:solidFill>
                <a:schemeClr val="bg1"/>
              </a:solidFill>
            </a:endParaRPr>
          </a:p>
        </p:txBody>
      </p:sp>
      <p:sp>
        <p:nvSpPr>
          <p:cNvPr id="2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7092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25623">
                                            <p:subSp spid="_x0000_s97282"/>
                                          </p:spTgt>
                                        </p:tgtEl>
                                        <p:attrNameLst>
                                          <p:attrName>style.visibility</p:attrName>
                                        </p:attrNameLst>
                                      </p:cBhvr>
                                      <p:to>
                                        <p:strVal val="visible"/>
                                      </p:to>
                                    </p:set>
                                    <p:anim calcmode="lin" valueType="num">
                                      <p:cBhvr>
                                        <p:cTn id="13" dur="500" fill="hold"/>
                                        <p:tgtEl>
                                          <p:spTgt spid="25623">
                                            <p:subSp spid="_x0000_s97282"/>
                                          </p:spTgt>
                                        </p:tgtEl>
                                        <p:attrNameLst>
                                          <p:attrName>ppt_w</p:attrName>
                                        </p:attrNameLst>
                                      </p:cBhvr>
                                      <p:tavLst>
                                        <p:tav tm="0">
                                          <p:val>
                                            <p:fltVal val="0"/>
                                          </p:val>
                                        </p:tav>
                                        <p:tav tm="100000">
                                          <p:val>
                                            <p:strVal val="#ppt_w"/>
                                          </p:val>
                                        </p:tav>
                                      </p:tavLst>
                                    </p:anim>
                                    <p:anim calcmode="lin" valueType="num">
                                      <p:cBhvr>
                                        <p:cTn id="14" dur="500" fill="hold"/>
                                        <p:tgtEl>
                                          <p:spTgt spid="25623">
                                            <p:subSp spid="_x0000_s97282"/>
                                          </p:spTgt>
                                        </p:tgtEl>
                                        <p:attrNameLst>
                                          <p:attrName>ppt_h</p:attrName>
                                        </p:attrNameLst>
                                      </p:cBhvr>
                                      <p:tavLst>
                                        <p:tav tm="0">
                                          <p:val>
                                            <p:fltVal val="0"/>
                                          </p:val>
                                        </p:tav>
                                        <p:tav tm="100000">
                                          <p:val>
                                            <p:strVal val="#ppt_h"/>
                                          </p:val>
                                        </p:tav>
                                      </p:tavLst>
                                    </p:anim>
                                    <p:anim calcmode="lin" valueType="num">
                                      <p:cBhvr>
                                        <p:cTn id="15" dur="500" fill="hold"/>
                                        <p:tgtEl>
                                          <p:spTgt spid="25623">
                                            <p:subSp spid="_x0000_s97282"/>
                                          </p:spTgt>
                                        </p:tgtEl>
                                        <p:attrNameLst>
                                          <p:attrName>ppt_x</p:attrName>
                                        </p:attrNameLst>
                                      </p:cBhvr>
                                      <p:tavLst>
                                        <p:tav tm="0">
                                          <p:val>
                                            <p:fltVal val="0.5"/>
                                          </p:val>
                                        </p:tav>
                                        <p:tav tm="100000">
                                          <p:val>
                                            <p:strVal val="#ppt_x"/>
                                          </p:val>
                                        </p:tav>
                                      </p:tavLst>
                                    </p:anim>
                                    <p:anim calcmode="lin" valueType="num">
                                      <p:cBhvr>
                                        <p:cTn id="16" dur="500" fill="hold"/>
                                        <p:tgtEl>
                                          <p:spTgt spid="25623">
                                            <p:subSp spid="_x0000_s97282"/>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nodeType="clickEffect">
                                  <p:stCondLst>
                                    <p:cond delay="0"/>
                                  </p:stCondLst>
                                  <p:childTnLst>
                                    <p:set>
                                      <p:cBhvr>
                                        <p:cTn id="20" dur="1" fill="hold">
                                          <p:stCondLst>
                                            <p:cond delay="0"/>
                                          </p:stCondLst>
                                        </p:cTn>
                                        <p:tgtEl>
                                          <p:spTgt spid="25619"/>
                                        </p:tgtEl>
                                        <p:attrNameLst>
                                          <p:attrName>style.visibility</p:attrName>
                                        </p:attrNameLst>
                                      </p:cBhvr>
                                      <p:to>
                                        <p:strVal val="visible"/>
                                      </p:to>
                                    </p:set>
                                    <p:anim calcmode="lin" valueType="num">
                                      <p:cBhvr>
                                        <p:cTn id="21" dur="500" fill="hold"/>
                                        <p:tgtEl>
                                          <p:spTgt spid="25619"/>
                                        </p:tgtEl>
                                        <p:attrNameLst>
                                          <p:attrName>ppt_w</p:attrName>
                                        </p:attrNameLst>
                                      </p:cBhvr>
                                      <p:tavLst>
                                        <p:tav tm="0">
                                          <p:val>
                                            <p:fltVal val="0"/>
                                          </p:val>
                                        </p:tav>
                                        <p:tav tm="100000">
                                          <p:val>
                                            <p:strVal val="#ppt_w"/>
                                          </p:val>
                                        </p:tav>
                                      </p:tavLst>
                                    </p:anim>
                                    <p:anim calcmode="lin" valueType="num">
                                      <p:cBhvr>
                                        <p:cTn id="22" dur="500" fill="hold"/>
                                        <p:tgtEl>
                                          <p:spTgt spid="25619"/>
                                        </p:tgtEl>
                                        <p:attrNameLst>
                                          <p:attrName>ppt_h</p:attrName>
                                        </p:attrNameLst>
                                      </p:cBhvr>
                                      <p:tavLst>
                                        <p:tav tm="0">
                                          <p:val>
                                            <p:fltVal val="0"/>
                                          </p:val>
                                        </p:tav>
                                        <p:tav tm="100000">
                                          <p:val>
                                            <p:strVal val="#ppt_h"/>
                                          </p:val>
                                        </p:tav>
                                      </p:tavLst>
                                    </p:anim>
                                    <p:anim calcmode="lin" valueType="num">
                                      <p:cBhvr>
                                        <p:cTn id="23" dur="500" fill="hold"/>
                                        <p:tgtEl>
                                          <p:spTgt spid="25619"/>
                                        </p:tgtEl>
                                        <p:attrNameLst>
                                          <p:attrName>ppt_x</p:attrName>
                                        </p:attrNameLst>
                                      </p:cBhvr>
                                      <p:tavLst>
                                        <p:tav tm="0">
                                          <p:val>
                                            <p:fltVal val="0.5"/>
                                          </p:val>
                                        </p:tav>
                                        <p:tav tm="100000">
                                          <p:val>
                                            <p:strVal val="#ppt_x"/>
                                          </p:val>
                                        </p:tav>
                                      </p:tavLst>
                                    </p:anim>
                                    <p:anim calcmode="lin" valueType="num">
                                      <p:cBhvr>
                                        <p:cTn id="24" dur="500" fill="hold"/>
                                        <p:tgtEl>
                                          <p:spTgt spid="25619"/>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622"/>
                                        </p:tgtEl>
                                        <p:attrNameLst>
                                          <p:attrName>style.visibility</p:attrName>
                                        </p:attrNameLst>
                                      </p:cBhvr>
                                      <p:to>
                                        <p:strVal val="visible"/>
                                      </p:to>
                                    </p:set>
                                    <p:animEffect transition="in" filter="dissolve">
                                      <p:cBhvr>
                                        <p:cTn id="34" dur="500"/>
                                        <p:tgtEl>
                                          <p:spTgt spid="25622"/>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25625"/>
                                        </p:tgtEl>
                                        <p:attrNameLst>
                                          <p:attrName>style.visibility</p:attrName>
                                        </p:attrNameLst>
                                      </p:cBhvr>
                                      <p:to>
                                        <p:strVal val="visible"/>
                                      </p:to>
                                    </p:set>
                                    <p:anim calcmode="lin" valueType="num">
                                      <p:cBhvr>
                                        <p:cTn id="39" dur="500" fill="hold"/>
                                        <p:tgtEl>
                                          <p:spTgt spid="25625"/>
                                        </p:tgtEl>
                                        <p:attrNameLst>
                                          <p:attrName>ppt_w</p:attrName>
                                        </p:attrNameLst>
                                      </p:cBhvr>
                                      <p:tavLst>
                                        <p:tav tm="0">
                                          <p:val>
                                            <p:fltVal val="0"/>
                                          </p:val>
                                        </p:tav>
                                        <p:tav tm="100000">
                                          <p:val>
                                            <p:strVal val="#ppt_w"/>
                                          </p:val>
                                        </p:tav>
                                      </p:tavLst>
                                    </p:anim>
                                    <p:anim calcmode="lin" valueType="num">
                                      <p:cBhvr>
                                        <p:cTn id="40" dur="500" fill="hold"/>
                                        <p:tgtEl>
                                          <p:spTgt spid="25625"/>
                                        </p:tgtEl>
                                        <p:attrNameLst>
                                          <p:attrName>ppt_h</p:attrName>
                                        </p:attrNameLst>
                                      </p:cBhvr>
                                      <p:tavLst>
                                        <p:tav tm="0">
                                          <p:val>
                                            <p:fltVal val="0"/>
                                          </p:val>
                                        </p:tav>
                                        <p:tav tm="100000">
                                          <p:val>
                                            <p:strVal val="#ppt_h"/>
                                          </p:val>
                                        </p:tav>
                                      </p:tavLst>
                                    </p:anim>
                                    <p:anim calcmode="lin" valueType="num">
                                      <p:cBhvr>
                                        <p:cTn id="41" dur="500" fill="hold"/>
                                        <p:tgtEl>
                                          <p:spTgt spid="25625"/>
                                        </p:tgtEl>
                                        <p:attrNameLst>
                                          <p:attrName>ppt_x</p:attrName>
                                        </p:attrNameLst>
                                      </p:cBhvr>
                                      <p:tavLst>
                                        <p:tav tm="0">
                                          <p:val>
                                            <p:fltVal val="0.5"/>
                                          </p:val>
                                        </p:tav>
                                        <p:tav tm="100000">
                                          <p:val>
                                            <p:strVal val="#ppt_x"/>
                                          </p:val>
                                        </p:tav>
                                      </p:tavLst>
                                    </p:anim>
                                    <p:anim calcmode="lin" valueType="num">
                                      <p:cBhvr>
                                        <p:cTn id="42" dur="500" fill="hold"/>
                                        <p:tgtEl>
                                          <p:spTgt spid="25625"/>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528" fill="hold" nodeType="clickEffect">
                                  <p:stCondLst>
                                    <p:cond delay="0"/>
                                  </p:stCondLst>
                                  <p:childTnLst>
                                    <p:set>
                                      <p:cBhvr>
                                        <p:cTn id="50" dur="1" fill="hold">
                                          <p:stCondLst>
                                            <p:cond delay="0"/>
                                          </p:stCondLst>
                                        </p:cTn>
                                        <p:tgtEl>
                                          <p:spTgt spid="25624"/>
                                        </p:tgtEl>
                                        <p:attrNameLst>
                                          <p:attrName>style.visibility</p:attrName>
                                        </p:attrNameLst>
                                      </p:cBhvr>
                                      <p:to>
                                        <p:strVal val="visible"/>
                                      </p:to>
                                    </p:set>
                                    <p:anim calcmode="lin" valueType="num">
                                      <p:cBhvr>
                                        <p:cTn id="51" dur="500" fill="hold"/>
                                        <p:tgtEl>
                                          <p:spTgt spid="25624"/>
                                        </p:tgtEl>
                                        <p:attrNameLst>
                                          <p:attrName>ppt_w</p:attrName>
                                        </p:attrNameLst>
                                      </p:cBhvr>
                                      <p:tavLst>
                                        <p:tav tm="0">
                                          <p:val>
                                            <p:fltVal val="0"/>
                                          </p:val>
                                        </p:tav>
                                        <p:tav tm="100000">
                                          <p:val>
                                            <p:strVal val="#ppt_w"/>
                                          </p:val>
                                        </p:tav>
                                      </p:tavLst>
                                    </p:anim>
                                    <p:anim calcmode="lin" valueType="num">
                                      <p:cBhvr>
                                        <p:cTn id="52" dur="500" fill="hold"/>
                                        <p:tgtEl>
                                          <p:spTgt spid="25624"/>
                                        </p:tgtEl>
                                        <p:attrNameLst>
                                          <p:attrName>ppt_h</p:attrName>
                                        </p:attrNameLst>
                                      </p:cBhvr>
                                      <p:tavLst>
                                        <p:tav tm="0">
                                          <p:val>
                                            <p:fltVal val="0"/>
                                          </p:val>
                                        </p:tav>
                                        <p:tav tm="100000">
                                          <p:val>
                                            <p:strVal val="#ppt_h"/>
                                          </p:val>
                                        </p:tav>
                                      </p:tavLst>
                                    </p:anim>
                                    <p:anim calcmode="lin" valueType="num">
                                      <p:cBhvr>
                                        <p:cTn id="53" dur="500" fill="hold"/>
                                        <p:tgtEl>
                                          <p:spTgt spid="25624"/>
                                        </p:tgtEl>
                                        <p:attrNameLst>
                                          <p:attrName>ppt_x</p:attrName>
                                        </p:attrNameLst>
                                      </p:cBhvr>
                                      <p:tavLst>
                                        <p:tav tm="0">
                                          <p:val>
                                            <p:fltVal val="0.5"/>
                                          </p:val>
                                        </p:tav>
                                        <p:tav tm="100000">
                                          <p:val>
                                            <p:strVal val="#ppt_x"/>
                                          </p:val>
                                        </p:tav>
                                      </p:tavLst>
                                    </p:anim>
                                    <p:anim calcmode="lin" valueType="num">
                                      <p:cBhvr>
                                        <p:cTn id="54" dur="500" fill="hold"/>
                                        <p:tgtEl>
                                          <p:spTgt spid="25624"/>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5108"/>
                                        </p:tgtEl>
                                        <p:attrNameLst>
                                          <p:attrName>style.visibility</p:attrName>
                                        </p:attrNameLst>
                                      </p:cBhvr>
                                      <p:to>
                                        <p:strVal val="visible"/>
                                      </p:to>
                                    </p:set>
                                    <p:animEffect transition="in" filter="fade">
                                      <p:cBhvr>
                                        <p:cTn id="59" dur="2000"/>
                                        <p:tgtEl>
                                          <p:spTgt spid="81510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4" grpId="0" animBg="1" autoUpdateAnimBg="0"/>
      <p:bldP spid="25622" grpId="0" animBg="1" autoUpdateAnimBg="0"/>
      <p:bldP spid="29" grpId="0" autoUpdateAnimBg="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   Dott. Marco Fincati</a:t>
            </a:r>
            <a:endParaRPr lang="it-IT">
              <a:solidFill>
                <a:srgbClr val="DFE6D0"/>
              </a:solidFill>
            </a:endParaRPr>
          </a:p>
        </p:txBody>
      </p:sp>
      <p:sp>
        <p:nvSpPr>
          <p:cNvPr id="3" name="Rettangolo 2"/>
          <p:cNvSpPr/>
          <p:nvPr/>
        </p:nvSpPr>
        <p:spPr>
          <a:xfrm>
            <a:off x="611560" y="476672"/>
            <a:ext cx="8320868" cy="584775"/>
          </a:xfrm>
          <a:prstGeom prst="rect">
            <a:avLst/>
          </a:prstGeom>
        </p:spPr>
        <p:txBody>
          <a:bodyPr wrap="none">
            <a:spAutoFit/>
          </a:bodyPr>
          <a:lstStyle/>
          <a:p>
            <a:r>
              <a:rPr lang="it-IT" sz="3200" dirty="0" smtClean="0">
                <a:solidFill>
                  <a:srgbClr val="FFFF00"/>
                </a:solidFill>
              </a:rPr>
              <a:t>  Loggia della Terra  (Milza/Pancreas - Stomaco)</a:t>
            </a:r>
            <a:endParaRPr lang="it-IT" sz="3200" dirty="0">
              <a:solidFill>
                <a:srgbClr val="FFFF00"/>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xmlns="" val="3506007273"/>
              </p:ext>
            </p:extLst>
          </p:nvPr>
        </p:nvGraphicFramePr>
        <p:xfrm>
          <a:off x="1187624" y="1448780"/>
          <a:ext cx="7200800" cy="4188296"/>
        </p:xfrm>
        <a:graphic>
          <a:graphicData uri="http://schemas.openxmlformats.org/drawingml/2006/table">
            <a:tbl>
              <a:tblPr lastCol="1" bandRow="1">
                <a:tableStyleId>{5C22544A-7EE6-4342-B048-85BDC9FD1C3A}</a:tableStyleId>
              </a:tblPr>
              <a:tblGrid>
                <a:gridCol w="2592288"/>
                <a:gridCol w="4608512"/>
              </a:tblGrid>
              <a:tr h="648072">
                <a:tc>
                  <a:txBody>
                    <a:bodyPr/>
                    <a:lstStyle/>
                    <a:p>
                      <a:r>
                        <a:rPr lang="it-IT" sz="2400" dirty="0" smtClean="0"/>
                        <a:t>Colore</a:t>
                      </a:r>
                      <a:endParaRPr lang="it-IT" sz="2400" dirty="0"/>
                    </a:p>
                  </a:txBody>
                  <a:tcPr/>
                </a:tc>
                <a:tc>
                  <a:txBody>
                    <a:bodyPr/>
                    <a:lstStyle/>
                    <a:p>
                      <a:r>
                        <a:rPr lang="it-IT" sz="2800" b="0" dirty="0" smtClean="0">
                          <a:solidFill>
                            <a:srgbClr val="FF0000"/>
                          </a:solidFill>
                        </a:rPr>
                        <a:t>    </a:t>
                      </a:r>
                      <a:r>
                        <a:rPr lang="it-IT" sz="2800" b="0" dirty="0" smtClean="0">
                          <a:solidFill>
                            <a:srgbClr val="FF9900"/>
                          </a:solidFill>
                        </a:rPr>
                        <a:t>Arancione,</a:t>
                      </a:r>
                      <a:r>
                        <a:rPr lang="it-IT" sz="2800" b="0" dirty="0" smtClean="0">
                          <a:solidFill>
                            <a:srgbClr val="FFC000"/>
                          </a:solidFill>
                        </a:rPr>
                        <a:t> giallo scuro</a:t>
                      </a:r>
                      <a:r>
                        <a:rPr lang="it-IT" sz="2800" b="0" dirty="0" smtClean="0">
                          <a:solidFill>
                            <a:srgbClr val="FF0000"/>
                          </a:solidFill>
                        </a:rPr>
                        <a:t>       </a:t>
                      </a:r>
                      <a:endParaRPr lang="it-IT" sz="2800" b="0" dirty="0">
                        <a:solidFill>
                          <a:srgbClr val="FF0000"/>
                        </a:solidFill>
                      </a:endParaRPr>
                    </a:p>
                  </a:txBody>
                  <a:tcPr/>
                </a:tc>
              </a:tr>
              <a:tr h="648072">
                <a:tc>
                  <a:txBody>
                    <a:bodyPr/>
                    <a:lstStyle/>
                    <a:p>
                      <a:r>
                        <a:rPr lang="it-IT" sz="2400" dirty="0" smtClean="0"/>
                        <a:t>Sapore</a:t>
                      </a:r>
                      <a:endParaRPr lang="it-IT" sz="2400" dirty="0"/>
                    </a:p>
                  </a:txBody>
                  <a:tcPr/>
                </a:tc>
                <a:tc>
                  <a:txBody>
                    <a:bodyPr/>
                    <a:lstStyle/>
                    <a:p>
                      <a:r>
                        <a:rPr lang="it-IT" dirty="0" smtClean="0"/>
                        <a:t>                  </a:t>
                      </a:r>
                      <a:r>
                        <a:rPr lang="it-IT" sz="2800" b="0" dirty="0" smtClean="0"/>
                        <a:t>Dolce</a:t>
                      </a:r>
                      <a:endParaRPr lang="it-IT" dirty="0"/>
                    </a:p>
                  </a:txBody>
                  <a:tcPr/>
                </a:tc>
              </a:tr>
              <a:tr h="720080">
                <a:tc>
                  <a:txBody>
                    <a:bodyPr/>
                    <a:lstStyle/>
                    <a:p>
                      <a:r>
                        <a:rPr lang="it-IT" sz="2400" dirty="0" smtClean="0"/>
                        <a:t>Cereali</a:t>
                      </a:r>
                      <a:endParaRPr lang="it-IT" sz="2400" dirty="0"/>
                    </a:p>
                  </a:txBody>
                  <a:tcPr/>
                </a:tc>
                <a:tc>
                  <a:txBody>
                    <a:bodyPr/>
                    <a:lstStyle/>
                    <a:p>
                      <a:r>
                        <a:rPr lang="it-IT" sz="2800" b="0" dirty="0" smtClean="0"/>
                        <a:t>           Miglio</a:t>
                      </a:r>
                      <a:endParaRPr lang="it-IT" sz="2800" b="0" dirty="0"/>
                    </a:p>
                  </a:txBody>
                  <a:tcPr/>
                </a:tc>
              </a:tr>
              <a:tr h="648072">
                <a:tc>
                  <a:txBody>
                    <a:bodyPr/>
                    <a:lstStyle/>
                    <a:p>
                      <a:r>
                        <a:rPr lang="it-IT" sz="2400" dirty="0" smtClean="0"/>
                        <a:t>Legumi e Verdure</a:t>
                      </a:r>
                      <a:endParaRPr lang="it-IT" sz="2400" dirty="0"/>
                    </a:p>
                  </a:txBody>
                  <a:tcPr/>
                </a:tc>
                <a:tc>
                  <a:txBody>
                    <a:bodyPr/>
                    <a:lstStyle/>
                    <a:p>
                      <a:r>
                        <a:rPr lang="it-IT" sz="2400" b="0" dirty="0" smtClean="0"/>
                        <a:t>     Ceci,</a:t>
                      </a:r>
                      <a:r>
                        <a:rPr lang="it-IT" sz="2400" b="0" baseline="0" dirty="0" smtClean="0"/>
                        <a:t> zucca, patata dolce</a:t>
                      </a:r>
                      <a:endParaRPr lang="it-IT" sz="2400" b="0" dirty="0"/>
                    </a:p>
                  </a:txBody>
                  <a:tcPr/>
                </a:tc>
              </a:tr>
              <a:tr h="648072">
                <a:tc>
                  <a:txBody>
                    <a:bodyPr/>
                    <a:lstStyle/>
                    <a:p>
                      <a:r>
                        <a:rPr lang="it-IT" sz="2400" dirty="0" smtClean="0"/>
                        <a:t>Frutta</a:t>
                      </a:r>
                      <a:endParaRPr lang="it-IT" sz="2400" dirty="0"/>
                    </a:p>
                  </a:txBody>
                  <a:tcPr/>
                </a:tc>
                <a:tc>
                  <a:txBody>
                    <a:bodyPr/>
                    <a:lstStyle/>
                    <a:p>
                      <a:r>
                        <a:rPr lang="it-IT" sz="2000" b="0" dirty="0" smtClean="0"/>
                        <a:t>Banane, fichi, uva, cachi, datteri, frutta                            </a:t>
                      </a:r>
                      <a:r>
                        <a:rPr lang="it-IT" sz="2000" b="0" baseline="0" dirty="0" smtClean="0"/>
                        <a:t>       </a:t>
                      </a:r>
                      <a:r>
                        <a:rPr lang="it-IT" sz="2000" b="0" dirty="0" smtClean="0"/>
                        <a:t>disidratata</a:t>
                      </a:r>
                      <a:r>
                        <a:rPr lang="it-IT" sz="2000" b="0" baseline="0" dirty="0" smtClean="0"/>
                        <a:t> e sciroppata, frutta secca</a:t>
                      </a:r>
                      <a:endParaRPr lang="it-IT" sz="2000" b="0" dirty="0"/>
                    </a:p>
                  </a:txBody>
                  <a:tcPr/>
                </a:tc>
              </a:tr>
              <a:tr h="648072">
                <a:tc>
                  <a:txBody>
                    <a:bodyPr/>
                    <a:lstStyle/>
                    <a:p>
                      <a:r>
                        <a:rPr lang="it-IT" sz="2400" dirty="0" smtClean="0"/>
                        <a:t>Cibi  Animali</a:t>
                      </a:r>
                      <a:endParaRPr lang="it-IT" sz="2400" dirty="0"/>
                    </a:p>
                  </a:txBody>
                  <a:tcPr/>
                </a:tc>
                <a:tc>
                  <a:txBody>
                    <a:bodyPr/>
                    <a:lstStyle/>
                    <a:p>
                      <a:r>
                        <a:rPr lang="it-IT" sz="2400" b="0" dirty="0" smtClean="0"/>
                        <a:t> Manzo, pesce</a:t>
                      </a:r>
                      <a:r>
                        <a:rPr lang="it-IT" sz="2400" b="0" baseline="0" dirty="0" smtClean="0"/>
                        <a:t> spada, tonno,     fagiano</a:t>
                      </a:r>
                      <a:endParaRPr lang="it-IT" sz="2800" b="0" dirty="0"/>
                    </a:p>
                  </a:txBody>
                  <a:tcPr/>
                </a:tc>
              </a:tr>
            </a:tbl>
          </a:graphicData>
        </a:graphic>
      </p:graphicFrame>
    </p:spTree>
    <p:extLst>
      <p:ext uri="{BB962C8B-B14F-4D97-AF65-F5344CB8AC3E}">
        <p14:creationId xmlns:p14="http://schemas.microsoft.com/office/powerpoint/2010/main" xmlns="" val="2696848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   Dott. Marco Fincati</a:t>
            </a:r>
            <a:endParaRPr lang="it-IT">
              <a:solidFill>
                <a:srgbClr val="DFE6D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xmlns="" val="3615312156"/>
              </p:ext>
            </p:extLst>
          </p:nvPr>
        </p:nvGraphicFramePr>
        <p:xfrm>
          <a:off x="1187624" y="1448780"/>
          <a:ext cx="7200800" cy="4675976"/>
        </p:xfrm>
        <a:graphic>
          <a:graphicData uri="http://schemas.openxmlformats.org/drawingml/2006/table">
            <a:tbl>
              <a:tblPr lastCol="1" bandRow="1">
                <a:tableStyleId>{5C22544A-7EE6-4342-B048-85BDC9FD1C3A}</a:tableStyleId>
              </a:tblPr>
              <a:tblGrid>
                <a:gridCol w="2592288"/>
                <a:gridCol w="4608512"/>
              </a:tblGrid>
              <a:tr h="648072">
                <a:tc>
                  <a:txBody>
                    <a:bodyPr/>
                    <a:lstStyle/>
                    <a:p>
                      <a:r>
                        <a:rPr lang="it-IT" sz="2400" dirty="0" smtClean="0"/>
                        <a:t>Colore</a:t>
                      </a:r>
                      <a:endParaRPr lang="it-IT" sz="2400" dirty="0"/>
                    </a:p>
                  </a:txBody>
                  <a:tcPr/>
                </a:tc>
                <a:tc>
                  <a:txBody>
                    <a:bodyPr/>
                    <a:lstStyle/>
                    <a:p>
                      <a:r>
                        <a:rPr lang="it-IT" sz="2800" b="0" dirty="0" smtClean="0">
                          <a:solidFill>
                            <a:srgbClr val="FF0000"/>
                          </a:solidFill>
                        </a:rPr>
                        <a:t>              </a:t>
                      </a:r>
                      <a:r>
                        <a:rPr lang="it-IT" sz="2800" b="0" dirty="0" smtClean="0">
                          <a:solidFill>
                            <a:schemeClr val="tx1"/>
                          </a:solidFill>
                        </a:rPr>
                        <a:t>Bianco</a:t>
                      </a:r>
                      <a:endParaRPr lang="it-IT" sz="2800" b="0" dirty="0">
                        <a:solidFill>
                          <a:schemeClr val="tx1"/>
                        </a:solidFill>
                      </a:endParaRPr>
                    </a:p>
                  </a:txBody>
                  <a:tcPr/>
                </a:tc>
              </a:tr>
              <a:tr h="648072">
                <a:tc>
                  <a:txBody>
                    <a:bodyPr/>
                    <a:lstStyle/>
                    <a:p>
                      <a:r>
                        <a:rPr lang="it-IT" sz="2400" dirty="0" smtClean="0"/>
                        <a:t>Sapore</a:t>
                      </a:r>
                      <a:endParaRPr lang="it-IT" sz="2400" dirty="0"/>
                    </a:p>
                  </a:txBody>
                  <a:tcPr/>
                </a:tc>
                <a:tc>
                  <a:txBody>
                    <a:bodyPr/>
                    <a:lstStyle/>
                    <a:p>
                      <a:r>
                        <a:rPr lang="it-IT" dirty="0" smtClean="0"/>
                        <a:t>                     </a:t>
                      </a:r>
                      <a:r>
                        <a:rPr lang="it-IT" sz="2800" b="0" dirty="0" smtClean="0"/>
                        <a:t>Piccante</a:t>
                      </a:r>
                      <a:endParaRPr lang="it-IT" dirty="0"/>
                    </a:p>
                  </a:txBody>
                  <a:tcPr/>
                </a:tc>
              </a:tr>
              <a:tr h="720080">
                <a:tc>
                  <a:txBody>
                    <a:bodyPr/>
                    <a:lstStyle/>
                    <a:p>
                      <a:r>
                        <a:rPr lang="it-IT" sz="2400" dirty="0" smtClean="0"/>
                        <a:t>Cereali</a:t>
                      </a:r>
                      <a:endParaRPr lang="it-IT" sz="2400" dirty="0"/>
                    </a:p>
                  </a:txBody>
                  <a:tcPr/>
                </a:tc>
                <a:tc>
                  <a:txBody>
                    <a:bodyPr/>
                    <a:lstStyle/>
                    <a:p>
                      <a:r>
                        <a:rPr lang="it-IT" sz="2800" b="0" dirty="0" smtClean="0"/>
                        <a:t>     </a:t>
                      </a:r>
                      <a:r>
                        <a:rPr lang="it-IT" sz="2400" b="0" dirty="0" smtClean="0"/>
                        <a:t>Riso</a:t>
                      </a:r>
                      <a:r>
                        <a:rPr lang="it-IT" sz="2400" b="0" baseline="0" dirty="0" smtClean="0"/>
                        <a:t> integrale o brillato, orzo</a:t>
                      </a:r>
                      <a:r>
                        <a:rPr lang="it-IT" sz="2400" b="0" dirty="0" smtClean="0"/>
                        <a:t>       </a:t>
                      </a:r>
                      <a:endParaRPr lang="it-IT" sz="2400" b="0" dirty="0"/>
                    </a:p>
                  </a:txBody>
                  <a:tcPr/>
                </a:tc>
              </a:tr>
              <a:tr h="648072">
                <a:tc>
                  <a:txBody>
                    <a:bodyPr/>
                    <a:lstStyle/>
                    <a:p>
                      <a:r>
                        <a:rPr lang="it-IT" sz="2400" dirty="0" smtClean="0"/>
                        <a:t>Legumi e Verdure</a:t>
                      </a:r>
                      <a:endParaRPr lang="it-IT" sz="2400" dirty="0"/>
                    </a:p>
                  </a:txBody>
                  <a:tcPr/>
                </a:tc>
                <a:tc>
                  <a:txBody>
                    <a:bodyPr/>
                    <a:lstStyle/>
                    <a:p>
                      <a:r>
                        <a:rPr lang="it-IT" sz="2400" b="0" dirty="0" smtClean="0"/>
                        <a:t>Soia, tofu, fagioli bianchi, cipolle</a:t>
                      </a:r>
                      <a:r>
                        <a:rPr lang="it-IT" sz="2400" b="0" baseline="0" dirty="0" smtClean="0"/>
                        <a:t> bianche, cavolo, rape, sedano, ravanello</a:t>
                      </a:r>
                      <a:endParaRPr lang="it-IT" sz="2400" b="0" dirty="0"/>
                    </a:p>
                  </a:txBody>
                  <a:tcPr/>
                </a:tc>
              </a:tr>
              <a:tr h="648072">
                <a:tc>
                  <a:txBody>
                    <a:bodyPr/>
                    <a:lstStyle/>
                    <a:p>
                      <a:r>
                        <a:rPr lang="it-IT" sz="2400" dirty="0" smtClean="0"/>
                        <a:t>Frutta</a:t>
                      </a:r>
                      <a:endParaRPr lang="it-IT" sz="2400" dirty="0"/>
                    </a:p>
                  </a:txBody>
                  <a:tcPr/>
                </a:tc>
                <a:tc>
                  <a:txBody>
                    <a:bodyPr/>
                    <a:lstStyle/>
                    <a:p>
                      <a:r>
                        <a:rPr lang="it-IT" sz="2800" b="0" dirty="0" smtClean="0"/>
                        <a:t>               Pere</a:t>
                      </a:r>
                      <a:endParaRPr lang="it-IT" sz="2800" b="0" dirty="0"/>
                    </a:p>
                  </a:txBody>
                  <a:tcPr/>
                </a:tc>
              </a:tr>
              <a:tr h="648072">
                <a:tc>
                  <a:txBody>
                    <a:bodyPr/>
                    <a:lstStyle/>
                    <a:p>
                      <a:r>
                        <a:rPr lang="it-IT" sz="2400" dirty="0" smtClean="0"/>
                        <a:t>Cibi  Animali</a:t>
                      </a:r>
                      <a:endParaRPr lang="it-IT" sz="2400" dirty="0"/>
                    </a:p>
                  </a:txBody>
                  <a:tcPr/>
                </a:tc>
                <a:tc>
                  <a:txBody>
                    <a:bodyPr/>
                    <a:lstStyle/>
                    <a:p>
                      <a:r>
                        <a:rPr lang="it-IT" sz="2400" b="0" dirty="0" smtClean="0"/>
                        <a:t>  Merluzzo,</a:t>
                      </a:r>
                      <a:r>
                        <a:rPr lang="it-IT" sz="2400" b="0" baseline="0" dirty="0" smtClean="0"/>
                        <a:t> sogliola, tacchino, </a:t>
                      </a:r>
                    </a:p>
                    <a:p>
                      <a:r>
                        <a:rPr lang="it-IT" sz="2400" b="0" baseline="0" dirty="0" smtClean="0"/>
                        <a:t>                  cavallo</a:t>
                      </a:r>
                      <a:endParaRPr lang="it-IT" sz="2800" b="0" dirty="0"/>
                    </a:p>
                  </a:txBody>
                  <a:tcPr/>
                </a:tc>
              </a:tr>
            </a:tbl>
          </a:graphicData>
        </a:graphic>
      </p:graphicFrame>
      <p:sp>
        <p:nvSpPr>
          <p:cNvPr id="7" name="CasellaDiTesto 6"/>
          <p:cNvSpPr txBox="1"/>
          <p:nvPr/>
        </p:nvSpPr>
        <p:spPr>
          <a:xfrm>
            <a:off x="611560" y="489705"/>
            <a:ext cx="8280920" cy="584775"/>
          </a:xfrm>
          <a:prstGeom prst="rect">
            <a:avLst/>
          </a:prstGeom>
          <a:noFill/>
        </p:spPr>
        <p:txBody>
          <a:bodyPr wrap="square" rtlCol="0">
            <a:spAutoFit/>
          </a:bodyPr>
          <a:lstStyle/>
          <a:p>
            <a:r>
              <a:rPr lang="it-IT" sz="3200" dirty="0" smtClean="0">
                <a:solidFill>
                  <a:srgbClr val="FFFF00"/>
                </a:solidFill>
              </a:rPr>
              <a:t>  Loggia del Metallo  (Polmoni – Intestino Crasso)</a:t>
            </a:r>
            <a:endParaRPr lang="it-IT" sz="3200" dirty="0">
              <a:solidFill>
                <a:srgbClr val="FFFF00"/>
              </a:solidFill>
            </a:endParaRPr>
          </a:p>
        </p:txBody>
      </p:sp>
    </p:spTree>
    <p:extLst>
      <p:ext uri="{BB962C8B-B14F-4D97-AF65-F5344CB8AC3E}">
        <p14:creationId xmlns:p14="http://schemas.microsoft.com/office/powerpoint/2010/main" xmlns="" val="20112741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   Dott. Marco Fincati</a:t>
            </a:r>
            <a:endParaRPr lang="it-IT">
              <a:solidFill>
                <a:srgbClr val="DFE6D0"/>
              </a:solidFill>
            </a:endParaRPr>
          </a:p>
        </p:txBody>
      </p:sp>
      <p:sp>
        <p:nvSpPr>
          <p:cNvPr id="3" name="Rettangolo 2"/>
          <p:cNvSpPr/>
          <p:nvPr/>
        </p:nvSpPr>
        <p:spPr>
          <a:xfrm>
            <a:off x="1043608" y="476672"/>
            <a:ext cx="7409401" cy="584775"/>
          </a:xfrm>
          <a:prstGeom prst="rect">
            <a:avLst/>
          </a:prstGeom>
        </p:spPr>
        <p:txBody>
          <a:bodyPr wrap="none">
            <a:spAutoFit/>
          </a:bodyPr>
          <a:lstStyle/>
          <a:p>
            <a:r>
              <a:rPr lang="it-IT" sz="3200" dirty="0" smtClean="0">
                <a:solidFill>
                  <a:srgbClr val="FFFF00"/>
                </a:solidFill>
              </a:rPr>
              <a:t>  Loggia dell’Acqua  (Rene/Vescica urinaria)</a:t>
            </a:r>
            <a:endParaRPr lang="it-IT" sz="3200" dirty="0">
              <a:solidFill>
                <a:srgbClr val="FFFF00"/>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xmlns="" val="3920239511"/>
              </p:ext>
            </p:extLst>
          </p:nvPr>
        </p:nvGraphicFramePr>
        <p:xfrm>
          <a:off x="1187624" y="1448780"/>
          <a:ext cx="7200800" cy="4135328"/>
        </p:xfrm>
        <a:graphic>
          <a:graphicData uri="http://schemas.openxmlformats.org/drawingml/2006/table">
            <a:tbl>
              <a:tblPr lastCol="1" bandRow="1">
                <a:tableStyleId>{5C22544A-7EE6-4342-B048-85BDC9FD1C3A}</a:tableStyleId>
              </a:tblPr>
              <a:tblGrid>
                <a:gridCol w="2592288"/>
                <a:gridCol w="4608512"/>
              </a:tblGrid>
              <a:tr h="648072">
                <a:tc>
                  <a:txBody>
                    <a:bodyPr/>
                    <a:lstStyle/>
                    <a:p>
                      <a:r>
                        <a:rPr lang="it-IT" sz="2400" dirty="0" smtClean="0"/>
                        <a:t>Colore</a:t>
                      </a:r>
                      <a:endParaRPr lang="it-IT" sz="2400" dirty="0"/>
                    </a:p>
                  </a:txBody>
                  <a:tcPr/>
                </a:tc>
                <a:tc>
                  <a:txBody>
                    <a:bodyPr/>
                    <a:lstStyle/>
                    <a:p>
                      <a:r>
                        <a:rPr lang="it-IT" sz="2800" b="0" dirty="0" smtClean="0">
                          <a:solidFill>
                            <a:srgbClr val="FF0000"/>
                          </a:solidFill>
                        </a:rPr>
                        <a:t>  </a:t>
                      </a:r>
                      <a:r>
                        <a:rPr lang="it-IT" sz="2800" b="0" dirty="0" smtClean="0">
                          <a:solidFill>
                            <a:schemeClr val="bg1"/>
                          </a:solidFill>
                        </a:rPr>
                        <a:t>Nero,</a:t>
                      </a:r>
                      <a:r>
                        <a:rPr lang="it-IT" sz="2800" b="0" baseline="0" dirty="0" smtClean="0">
                          <a:solidFill>
                            <a:srgbClr val="FF0000"/>
                          </a:solidFill>
                        </a:rPr>
                        <a:t> </a:t>
                      </a:r>
                      <a:r>
                        <a:rPr lang="it-IT" sz="2800" b="0" baseline="0" dirty="0" smtClean="0">
                          <a:solidFill>
                            <a:srgbClr val="002060"/>
                          </a:solidFill>
                        </a:rPr>
                        <a:t>Blu,</a:t>
                      </a:r>
                      <a:r>
                        <a:rPr lang="it-IT" sz="2800" b="0" baseline="0" dirty="0" smtClean="0">
                          <a:solidFill>
                            <a:srgbClr val="FF0000"/>
                          </a:solidFill>
                        </a:rPr>
                        <a:t> </a:t>
                      </a:r>
                      <a:r>
                        <a:rPr lang="it-IT" sz="2800" b="0" baseline="0" dirty="0" smtClean="0">
                          <a:solidFill>
                            <a:srgbClr val="990033"/>
                          </a:solidFill>
                        </a:rPr>
                        <a:t>Viola scuro</a:t>
                      </a:r>
                      <a:r>
                        <a:rPr lang="it-IT" sz="2800" b="0" dirty="0" smtClean="0">
                          <a:solidFill>
                            <a:srgbClr val="990033"/>
                          </a:solidFill>
                        </a:rPr>
                        <a:t>       </a:t>
                      </a:r>
                      <a:endParaRPr lang="it-IT" sz="2800" b="0" dirty="0">
                        <a:solidFill>
                          <a:srgbClr val="990033"/>
                        </a:solidFill>
                      </a:endParaRPr>
                    </a:p>
                  </a:txBody>
                  <a:tcPr/>
                </a:tc>
              </a:tr>
              <a:tr h="648072">
                <a:tc>
                  <a:txBody>
                    <a:bodyPr/>
                    <a:lstStyle/>
                    <a:p>
                      <a:r>
                        <a:rPr lang="it-IT" sz="2400" dirty="0" smtClean="0"/>
                        <a:t>Sapore</a:t>
                      </a:r>
                      <a:endParaRPr lang="it-IT" sz="2400" dirty="0"/>
                    </a:p>
                  </a:txBody>
                  <a:tcPr/>
                </a:tc>
                <a:tc>
                  <a:txBody>
                    <a:bodyPr/>
                    <a:lstStyle/>
                    <a:p>
                      <a:r>
                        <a:rPr lang="it-IT" dirty="0" smtClean="0"/>
                        <a:t>                  </a:t>
                      </a:r>
                      <a:r>
                        <a:rPr lang="it-IT" sz="2800" b="0" dirty="0" smtClean="0"/>
                        <a:t>Salato</a:t>
                      </a:r>
                      <a:endParaRPr lang="it-IT" dirty="0"/>
                    </a:p>
                  </a:txBody>
                  <a:tcPr/>
                </a:tc>
              </a:tr>
              <a:tr h="720080">
                <a:tc>
                  <a:txBody>
                    <a:bodyPr/>
                    <a:lstStyle/>
                    <a:p>
                      <a:r>
                        <a:rPr lang="it-IT" sz="2400" dirty="0" smtClean="0"/>
                        <a:t>Cereali</a:t>
                      </a:r>
                      <a:endParaRPr lang="it-IT" sz="2400" dirty="0"/>
                    </a:p>
                  </a:txBody>
                  <a:tcPr/>
                </a:tc>
                <a:tc>
                  <a:txBody>
                    <a:bodyPr/>
                    <a:lstStyle/>
                    <a:p>
                      <a:r>
                        <a:rPr lang="it-IT" sz="2800" b="0" dirty="0" smtClean="0"/>
                        <a:t>           </a:t>
                      </a:r>
                      <a:r>
                        <a:rPr lang="it-IT" sz="2800" b="0" dirty="0" err="1" smtClean="0"/>
                        <a:t>Kasha</a:t>
                      </a:r>
                      <a:endParaRPr lang="it-IT" sz="2800" b="0" dirty="0"/>
                    </a:p>
                  </a:txBody>
                  <a:tcPr/>
                </a:tc>
              </a:tr>
              <a:tr h="648072">
                <a:tc>
                  <a:txBody>
                    <a:bodyPr/>
                    <a:lstStyle/>
                    <a:p>
                      <a:r>
                        <a:rPr lang="it-IT" sz="2400" dirty="0" smtClean="0"/>
                        <a:t>Legumi e Verdure</a:t>
                      </a:r>
                      <a:endParaRPr lang="it-IT" sz="2400" dirty="0"/>
                    </a:p>
                  </a:txBody>
                  <a:tcPr/>
                </a:tc>
                <a:tc>
                  <a:txBody>
                    <a:bodyPr/>
                    <a:lstStyle/>
                    <a:p>
                      <a:r>
                        <a:rPr lang="it-IT" sz="2400" b="0" dirty="0" smtClean="0"/>
                        <a:t> Fagioli,</a:t>
                      </a:r>
                      <a:r>
                        <a:rPr lang="it-IT" sz="2400" b="0" baseline="0" dirty="0" smtClean="0"/>
                        <a:t> fagioli neri, piselli, azuki, alghe</a:t>
                      </a:r>
                      <a:endParaRPr lang="it-IT" sz="2400" b="0" dirty="0"/>
                    </a:p>
                  </a:txBody>
                  <a:tcPr/>
                </a:tc>
              </a:tr>
              <a:tr h="648072">
                <a:tc>
                  <a:txBody>
                    <a:bodyPr/>
                    <a:lstStyle/>
                    <a:p>
                      <a:r>
                        <a:rPr lang="it-IT" sz="2400" dirty="0" smtClean="0"/>
                        <a:t>Frutta</a:t>
                      </a:r>
                      <a:endParaRPr lang="it-IT" sz="2400" dirty="0"/>
                    </a:p>
                  </a:txBody>
                  <a:tcPr/>
                </a:tc>
                <a:tc>
                  <a:txBody>
                    <a:bodyPr/>
                    <a:lstStyle/>
                    <a:p>
                      <a:r>
                        <a:rPr lang="it-IT" sz="2000" b="0" dirty="0" smtClean="0"/>
                        <a:t>     </a:t>
                      </a:r>
                      <a:r>
                        <a:rPr lang="it-IT" sz="2400" b="0" dirty="0" smtClean="0"/>
                        <a:t>More,</a:t>
                      </a:r>
                      <a:r>
                        <a:rPr lang="it-IT" sz="2400" b="0" baseline="0" dirty="0" smtClean="0"/>
                        <a:t> Mirtilli, Cocomero</a:t>
                      </a:r>
                      <a:endParaRPr lang="it-IT" sz="2400" b="0" dirty="0"/>
                    </a:p>
                  </a:txBody>
                  <a:tcPr/>
                </a:tc>
              </a:tr>
              <a:tr h="648072">
                <a:tc>
                  <a:txBody>
                    <a:bodyPr/>
                    <a:lstStyle/>
                    <a:p>
                      <a:r>
                        <a:rPr lang="it-IT" sz="2400" dirty="0" smtClean="0"/>
                        <a:t>Cibi  Animali</a:t>
                      </a:r>
                      <a:endParaRPr lang="it-IT" sz="2400" dirty="0"/>
                    </a:p>
                  </a:txBody>
                  <a:tcPr/>
                </a:tc>
                <a:tc>
                  <a:txBody>
                    <a:bodyPr/>
                    <a:lstStyle/>
                    <a:p>
                      <a:r>
                        <a:rPr lang="it-IT" sz="2400" b="0" dirty="0" smtClean="0"/>
                        <a:t>    Maiale, pesce</a:t>
                      </a:r>
                      <a:r>
                        <a:rPr lang="it-IT" sz="2400" b="0" baseline="0" dirty="0" smtClean="0"/>
                        <a:t> azzurro</a:t>
                      </a:r>
                      <a:endParaRPr lang="it-IT" sz="2800" b="0" dirty="0"/>
                    </a:p>
                  </a:txBody>
                  <a:tcPr/>
                </a:tc>
              </a:tr>
            </a:tbl>
          </a:graphicData>
        </a:graphic>
      </p:graphicFrame>
    </p:spTree>
    <p:extLst>
      <p:ext uri="{BB962C8B-B14F-4D97-AF65-F5344CB8AC3E}">
        <p14:creationId xmlns:p14="http://schemas.microsoft.com/office/powerpoint/2010/main" xmlns="" val="1048455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786674" y="1124744"/>
            <a:ext cx="7632848" cy="3785652"/>
          </a:xfrm>
          <a:prstGeom prst="rect">
            <a:avLst/>
          </a:prstGeom>
          <a:noFill/>
        </p:spPr>
        <p:txBody>
          <a:bodyPr wrap="square" rtlCol="0">
            <a:spAutoFit/>
          </a:bodyPr>
          <a:lstStyle/>
          <a:p>
            <a:r>
              <a:rPr lang="it-IT" sz="2400" dirty="0" smtClean="0">
                <a:solidFill>
                  <a:srgbClr val="FFFF00"/>
                </a:solidFill>
              </a:rPr>
              <a:t>Nei piatti che consumiamo quotidianamente dovrebbero essere presenti tutti e cinque i sapori/colori che caratterizzano le logge energetiche e i più importanti organi e visceri del corpo umano.</a:t>
            </a:r>
          </a:p>
          <a:p>
            <a:r>
              <a:rPr lang="it-IT" sz="2400" dirty="0" smtClean="0">
                <a:solidFill>
                  <a:srgbClr val="FFFF00"/>
                </a:solidFill>
              </a:rPr>
              <a:t>Così nel nostro organismo si può ottenere equilibrio e armonia.</a:t>
            </a:r>
          </a:p>
          <a:p>
            <a:r>
              <a:rPr lang="it-IT" sz="2400" dirty="0" smtClean="0">
                <a:solidFill>
                  <a:srgbClr val="FFFF00"/>
                </a:solidFill>
              </a:rPr>
              <a:t>Ogni organo del nostro corpo viene stimolato e riceve il suo giusto nutrimento per il mantenimento di un ottimale stato di salute.</a:t>
            </a:r>
          </a:p>
          <a:p>
            <a:endParaRPr lang="it-IT" sz="2400" dirty="0">
              <a:solidFill>
                <a:srgbClr val="FFFF00"/>
              </a:solidFill>
            </a:endParaRPr>
          </a:p>
        </p:txBody>
      </p:sp>
    </p:spTree>
    <p:extLst>
      <p:ext uri="{BB962C8B-B14F-4D97-AF65-F5344CB8AC3E}">
        <p14:creationId xmlns:p14="http://schemas.microsoft.com/office/powerpoint/2010/main" xmlns="" val="4284893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683568" y="548680"/>
            <a:ext cx="7704856" cy="1938992"/>
          </a:xfrm>
          <a:prstGeom prst="rect">
            <a:avLst/>
          </a:prstGeom>
          <a:noFill/>
        </p:spPr>
        <p:txBody>
          <a:bodyPr wrap="square" rtlCol="0">
            <a:spAutoFit/>
          </a:bodyPr>
          <a:lstStyle/>
          <a:p>
            <a:r>
              <a:rPr lang="it-IT" sz="2400" i="1" u="sng" dirty="0" smtClean="0">
                <a:solidFill>
                  <a:srgbClr val="FFFF00"/>
                </a:solidFill>
              </a:rPr>
              <a:t>Preparazione dei cibi per ottenere un effetto rinfrescante:</a:t>
            </a:r>
          </a:p>
          <a:p>
            <a:endParaRPr lang="it-IT" sz="2400" i="1" u="sng" dirty="0" smtClean="0">
              <a:solidFill>
                <a:srgbClr val="FFFF00"/>
              </a:solidFill>
            </a:endParaRPr>
          </a:p>
          <a:p>
            <a:r>
              <a:rPr lang="it-IT" sz="2400" dirty="0" smtClean="0"/>
              <a:t>Sbollentare, stufare, cuocere in molta acqua, cuocere utilizzando ingredienti rinfrescanti come frutta, frutti esotici, germogli.</a:t>
            </a:r>
            <a:endParaRPr lang="it-IT" sz="2400" dirty="0"/>
          </a:p>
        </p:txBody>
      </p:sp>
      <p:sp>
        <p:nvSpPr>
          <p:cNvPr id="4" name="CasellaDiTesto 3"/>
          <p:cNvSpPr txBox="1"/>
          <p:nvPr/>
        </p:nvSpPr>
        <p:spPr>
          <a:xfrm>
            <a:off x="683568" y="3284984"/>
            <a:ext cx="7488832" cy="1938992"/>
          </a:xfrm>
          <a:prstGeom prst="rect">
            <a:avLst/>
          </a:prstGeom>
          <a:noFill/>
        </p:spPr>
        <p:txBody>
          <a:bodyPr wrap="square" rtlCol="0">
            <a:spAutoFit/>
          </a:bodyPr>
          <a:lstStyle/>
          <a:p>
            <a:r>
              <a:rPr lang="it-IT" sz="2400" i="1" u="sng" dirty="0" smtClean="0">
                <a:solidFill>
                  <a:srgbClr val="FFFF00"/>
                </a:solidFill>
              </a:rPr>
              <a:t>Preparazione dei cibi per ottenere un effetto riscaldante:</a:t>
            </a:r>
          </a:p>
          <a:p>
            <a:endParaRPr lang="it-IT" sz="2400" i="1" u="sng" dirty="0" smtClean="0">
              <a:solidFill>
                <a:srgbClr val="FFFF00"/>
              </a:solidFill>
            </a:endParaRPr>
          </a:p>
          <a:p>
            <a:r>
              <a:rPr lang="it-IT" sz="2400" dirty="0" smtClean="0"/>
              <a:t>Grigliare, friggere, arrostire, affumicare, rosolare a fuoco vivo, cuocere al forno, cuocere con l’alcol, preparare i cibi utilizzando spezie calde o riscaldanti.</a:t>
            </a:r>
          </a:p>
        </p:txBody>
      </p:sp>
    </p:spTree>
    <p:extLst>
      <p:ext uri="{BB962C8B-B14F-4D97-AF65-F5344CB8AC3E}">
        <p14:creationId xmlns:p14="http://schemas.microsoft.com/office/powerpoint/2010/main" xmlns="" val="8904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2411760" y="476672"/>
            <a:ext cx="6048672" cy="523220"/>
          </a:xfrm>
          <a:prstGeom prst="rect">
            <a:avLst/>
          </a:prstGeom>
          <a:noFill/>
        </p:spPr>
        <p:txBody>
          <a:bodyPr wrap="square" rtlCol="0">
            <a:spAutoFit/>
          </a:bodyPr>
          <a:lstStyle/>
          <a:p>
            <a:r>
              <a:rPr lang="it-IT" sz="2800" i="1" u="sng" dirty="0" smtClean="0">
                <a:solidFill>
                  <a:srgbClr val="FFFF00"/>
                </a:solidFill>
              </a:rPr>
              <a:t>Effetto termico degli Alimenti</a:t>
            </a:r>
            <a:endParaRPr lang="it-IT" sz="2800" i="1" u="sng" dirty="0">
              <a:solidFill>
                <a:srgbClr val="FFFF00"/>
              </a:solidFill>
            </a:endParaRPr>
          </a:p>
        </p:txBody>
      </p:sp>
      <p:sp>
        <p:nvSpPr>
          <p:cNvPr id="4" name="CasellaDiTesto 3"/>
          <p:cNvSpPr txBox="1"/>
          <p:nvPr/>
        </p:nvSpPr>
        <p:spPr>
          <a:xfrm>
            <a:off x="683568" y="1342133"/>
            <a:ext cx="7776864" cy="1200329"/>
          </a:xfrm>
          <a:prstGeom prst="rect">
            <a:avLst/>
          </a:prstGeom>
          <a:noFill/>
        </p:spPr>
        <p:txBody>
          <a:bodyPr wrap="square" rtlCol="0">
            <a:spAutoFit/>
          </a:bodyPr>
          <a:lstStyle/>
          <a:p>
            <a:r>
              <a:rPr lang="it-IT" sz="2400" dirty="0" smtClean="0">
                <a:solidFill>
                  <a:srgbClr val="FFFF00"/>
                </a:solidFill>
              </a:rPr>
              <a:t>Alimenti Freddi:</a:t>
            </a:r>
          </a:p>
          <a:p>
            <a:r>
              <a:rPr lang="it-IT" sz="2400" dirty="0" smtClean="0"/>
              <a:t>Pomodori, cetrioli, banane, mango, angurie, ananas, yogurt,</a:t>
            </a:r>
          </a:p>
          <a:p>
            <a:r>
              <a:rPr lang="it-IT" sz="2400" dirty="0"/>
              <a:t>o</a:t>
            </a:r>
            <a:r>
              <a:rPr lang="it-IT" sz="2400" dirty="0" smtClean="0"/>
              <a:t>striche, caviale, the verde e nero, acqua minerale</a:t>
            </a:r>
            <a:endParaRPr lang="it-IT" sz="2400" dirty="0"/>
          </a:p>
        </p:txBody>
      </p:sp>
      <p:sp>
        <p:nvSpPr>
          <p:cNvPr id="5" name="CasellaDiTesto 4"/>
          <p:cNvSpPr txBox="1"/>
          <p:nvPr/>
        </p:nvSpPr>
        <p:spPr>
          <a:xfrm>
            <a:off x="683568" y="2980245"/>
            <a:ext cx="7920880" cy="1200329"/>
          </a:xfrm>
          <a:prstGeom prst="rect">
            <a:avLst/>
          </a:prstGeom>
          <a:noFill/>
        </p:spPr>
        <p:txBody>
          <a:bodyPr wrap="square" rtlCol="0">
            <a:spAutoFit/>
          </a:bodyPr>
          <a:lstStyle/>
          <a:p>
            <a:r>
              <a:rPr lang="it-IT" sz="2400" dirty="0" smtClean="0">
                <a:solidFill>
                  <a:srgbClr val="FFFF00"/>
                </a:solidFill>
              </a:rPr>
              <a:t>Alimenti Freschi:</a:t>
            </a:r>
          </a:p>
          <a:p>
            <a:r>
              <a:rPr lang="it-IT" sz="2400" dirty="0" smtClean="0"/>
              <a:t>Mele, pere, broccoli, cavolfiori, spinaci, grano, riso, anatra, tacchino, seppia, tofu, latte di soia, succhi di frutta, vino bianco </a:t>
            </a:r>
            <a:endParaRPr lang="it-IT" sz="2400" dirty="0"/>
          </a:p>
        </p:txBody>
      </p:sp>
      <p:sp>
        <p:nvSpPr>
          <p:cNvPr id="6" name="CasellaDiTesto 5"/>
          <p:cNvSpPr txBox="1"/>
          <p:nvPr/>
        </p:nvSpPr>
        <p:spPr>
          <a:xfrm>
            <a:off x="683568" y="4581126"/>
            <a:ext cx="7776864" cy="830997"/>
          </a:xfrm>
          <a:prstGeom prst="rect">
            <a:avLst/>
          </a:prstGeom>
          <a:noFill/>
        </p:spPr>
        <p:txBody>
          <a:bodyPr wrap="square" rtlCol="0">
            <a:spAutoFit/>
          </a:bodyPr>
          <a:lstStyle/>
          <a:p>
            <a:r>
              <a:rPr lang="it-IT" sz="2400" dirty="0" smtClean="0">
                <a:solidFill>
                  <a:srgbClr val="FFFF00"/>
                </a:solidFill>
              </a:rPr>
              <a:t>Alimenti Neutri:</a:t>
            </a:r>
          </a:p>
          <a:p>
            <a:r>
              <a:rPr lang="it-IT" sz="2400" dirty="0" smtClean="0"/>
              <a:t>Carote, patate, cereali, legumi , carne di maiale</a:t>
            </a:r>
            <a:endParaRPr lang="it-IT" sz="2400" dirty="0"/>
          </a:p>
        </p:txBody>
      </p:sp>
    </p:spTree>
    <p:extLst>
      <p:ext uri="{BB962C8B-B14F-4D97-AF65-F5344CB8AC3E}">
        <p14:creationId xmlns:p14="http://schemas.microsoft.com/office/powerpoint/2010/main" xmlns="" val="39309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855047" y="980728"/>
            <a:ext cx="7344816" cy="1200329"/>
          </a:xfrm>
          <a:prstGeom prst="rect">
            <a:avLst/>
          </a:prstGeom>
          <a:noFill/>
        </p:spPr>
        <p:txBody>
          <a:bodyPr wrap="square" rtlCol="0">
            <a:spAutoFit/>
          </a:bodyPr>
          <a:lstStyle/>
          <a:p>
            <a:r>
              <a:rPr lang="it-IT" sz="2400" dirty="0" smtClean="0">
                <a:solidFill>
                  <a:srgbClr val="FFFF00"/>
                </a:solidFill>
              </a:rPr>
              <a:t>Alimenti Tiepidi:</a:t>
            </a:r>
          </a:p>
          <a:p>
            <a:r>
              <a:rPr lang="it-IT" sz="2400" dirty="0" smtClean="0"/>
              <a:t>Finocchio, zucca, porro, cipolla, carne di cervo, cinghiale, capriolo, pesce anche affumicato, albicocca, pesca, sakè</a:t>
            </a:r>
            <a:endParaRPr lang="it-IT" sz="2400" dirty="0"/>
          </a:p>
        </p:txBody>
      </p:sp>
      <p:sp>
        <p:nvSpPr>
          <p:cNvPr id="4" name="CasellaDiTesto 3"/>
          <p:cNvSpPr txBox="1"/>
          <p:nvPr/>
        </p:nvSpPr>
        <p:spPr>
          <a:xfrm>
            <a:off x="855047" y="2924944"/>
            <a:ext cx="7416824" cy="1569660"/>
          </a:xfrm>
          <a:prstGeom prst="rect">
            <a:avLst/>
          </a:prstGeom>
          <a:noFill/>
        </p:spPr>
        <p:txBody>
          <a:bodyPr wrap="square" rtlCol="0">
            <a:spAutoFit/>
          </a:bodyPr>
          <a:lstStyle/>
          <a:p>
            <a:r>
              <a:rPr lang="it-IT" sz="2400" dirty="0" smtClean="0">
                <a:solidFill>
                  <a:srgbClr val="FFFF00"/>
                </a:solidFill>
              </a:rPr>
              <a:t>Alimenti Caldi:</a:t>
            </a:r>
          </a:p>
          <a:p>
            <a:r>
              <a:rPr lang="it-IT" sz="2400" dirty="0" smtClean="0"/>
              <a:t>Semi di finocchio, cannella, spezie piccanti come peperoncino e chili, agnello, castrato, pesce grigliato, bevande alcoliche, infuso ai semi di finocchio</a:t>
            </a:r>
            <a:endParaRPr lang="it-IT" sz="2400" dirty="0"/>
          </a:p>
        </p:txBody>
      </p:sp>
    </p:spTree>
    <p:extLst>
      <p:ext uri="{BB962C8B-B14F-4D97-AF65-F5344CB8AC3E}">
        <p14:creationId xmlns:p14="http://schemas.microsoft.com/office/powerpoint/2010/main" xmlns="" val="114144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dirty="0" smtClean="0">
                <a:solidFill>
                  <a:schemeClr val="tx1"/>
                </a:solidFill>
              </a:rPr>
              <a:t>Dott. G Baglioni</a:t>
            </a:r>
            <a:endParaRPr lang="it-IT" dirty="0">
              <a:solidFill>
                <a:schemeClr val="tx1"/>
              </a:solidFill>
            </a:endParaRPr>
          </a:p>
        </p:txBody>
      </p:sp>
      <p:sp>
        <p:nvSpPr>
          <p:cNvPr id="5" name="CasellaDiTesto 4"/>
          <p:cNvSpPr txBox="1"/>
          <p:nvPr/>
        </p:nvSpPr>
        <p:spPr>
          <a:xfrm>
            <a:off x="1997841" y="529579"/>
            <a:ext cx="7272808" cy="1200329"/>
          </a:xfrm>
          <a:prstGeom prst="rect">
            <a:avLst/>
          </a:prstGeom>
          <a:noFill/>
        </p:spPr>
        <p:txBody>
          <a:bodyPr wrap="square" rtlCol="0">
            <a:spAutoFit/>
          </a:bodyPr>
          <a:lstStyle/>
          <a:p>
            <a:r>
              <a:rPr lang="it-IT" sz="4000" dirty="0" smtClean="0">
                <a:solidFill>
                  <a:srgbClr val="FFFF00"/>
                </a:solidFill>
              </a:rPr>
              <a:t> </a:t>
            </a:r>
            <a:r>
              <a:rPr lang="it-IT" sz="3200" dirty="0" smtClean="0">
                <a:solidFill>
                  <a:srgbClr val="FFFF00"/>
                </a:solidFill>
              </a:rPr>
              <a:t>Le quattro Classi </a:t>
            </a:r>
            <a:r>
              <a:rPr lang="it-IT" sz="3200" dirty="0">
                <a:solidFill>
                  <a:srgbClr val="FFFF00"/>
                </a:solidFill>
              </a:rPr>
              <a:t>V</a:t>
            </a:r>
            <a:r>
              <a:rPr lang="it-IT" sz="3200" dirty="0" smtClean="0">
                <a:solidFill>
                  <a:srgbClr val="FFFF00"/>
                </a:solidFill>
              </a:rPr>
              <a:t>ibrazionali </a:t>
            </a:r>
          </a:p>
          <a:p>
            <a:r>
              <a:rPr lang="it-IT" sz="3200" dirty="0">
                <a:solidFill>
                  <a:srgbClr val="FFFF00"/>
                </a:solidFill>
              </a:rPr>
              <a:t> </a:t>
            </a:r>
            <a:r>
              <a:rPr lang="it-IT" sz="3200" dirty="0" smtClean="0">
                <a:solidFill>
                  <a:srgbClr val="FFFF00"/>
                </a:solidFill>
              </a:rPr>
              <a:t>            degli alimenti</a:t>
            </a:r>
            <a:endParaRPr lang="it-IT" sz="3200" dirty="0">
              <a:solidFill>
                <a:srgbClr val="FFFF0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7841" y="1988840"/>
            <a:ext cx="5148318" cy="3861239"/>
          </a:xfrm>
          <a:prstGeom prst="rect">
            <a:avLst/>
          </a:prstGeom>
        </p:spPr>
      </p:pic>
      <p:sp>
        <p:nvSpPr>
          <p:cNvPr id="2" name="CasellaDiTesto 1"/>
          <p:cNvSpPr txBox="1"/>
          <p:nvPr/>
        </p:nvSpPr>
        <p:spPr>
          <a:xfrm>
            <a:off x="5364088" y="6093296"/>
            <a:ext cx="3384376" cy="338554"/>
          </a:xfrm>
          <a:prstGeom prst="rect">
            <a:avLst/>
          </a:prstGeom>
          <a:noFill/>
        </p:spPr>
        <p:txBody>
          <a:bodyPr wrap="square" rtlCol="0">
            <a:spAutoFit/>
          </a:bodyPr>
          <a:lstStyle/>
          <a:p>
            <a:r>
              <a:rPr lang="it-IT" sz="1600" dirty="0" smtClean="0">
                <a:solidFill>
                  <a:srgbClr val="FFFF00"/>
                </a:solidFill>
              </a:rPr>
              <a:t>Ing. A. Simoneton – Dott. M. Fincati</a:t>
            </a:r>
            <a:endParaRPr lang="it-IT" sz="1600" dirty="0">
              <a:solidFill>
                <a:srgbClr val="FFFF00"/>
              </a:solidFill>
            </a:endParaRPr>
          </a:p>
        </p:txBody>
      </p:sp>
    </p:spTree>
    <p:extLst>
      <p:ext uri="{BB962C8B-B14F-4D97-AF65-F5344CB8AC3E}">
        <p14:creationId xmlns:p14="http://schemas.microsoft.com/office/powerpoint/2010/main" xmlns="" val="24594099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1763688" y="1124744"/>
            <a:ext cx="5832648" cy="3785652"/>
          </a:xfrm>
          <a:prstGeom prst="rect">
            <a:avLst/>
          </a:prstGeom>
        </p:spPr>
        <p:txBody>
          <a:bodyPr wrap="square">
            <a:spAutoFit/>
          </a:bodyPr>
          <a:lstStyle/>
          <a:p>
            <a:r>
              <a:rPr lang="it-IT" sz="2000" dirty="0" smtClean="0">
                <a:latin typeface="Verdana" pitchFamily="34" charset="0"/>
                <a:ea typeface="Verdana" pitchFamily="34" charset="0"/>
              </a:rPr>
              <a:t>L'ing. francese </a:t>
            </a:r>
            <a:r>
              <a:rPr lang="it-IT" sz="2000" dirty="0" smtClean="0">
                <a:solidFill>
                  <a:srgbClr val="FFFF00"/>
                </a:solidFill>
                <a:latin typeface="Verdana" pitchFamily="34" charset="0"/>
                <a:ea typeface="Verdana" pitchFamily="34" charset="0"/>
              </a:rPr>
              <a:t>Andrè </a:t>
            </a:r>
            <a:r>
              <a:rPr lang="it-IT" sz="2000" dirty="0" err="1" smtClean="0">
                <a:solidFill>
                  <a:srgbClr val="FFFF00"/>
                </a:solidFill>
                <a:latin typeface="Verdana" pitchFamily="34" charset="0"/>
                <a:ea typeface="Verdana" pitchFamily="34" charset="0"/>
              </a:rPr>
              <a:t>Simoneton</a:t>
            </a:r>
            <a:r>
              <a:rPr lang="it-IT" sz="2000" dirty="0" smtClean="0">
                <a:solidFill>
                  <a:srgbClr val="FFFF00"/>
                </a:solidFill>
                <a:latin typeface="Verdana" pitchFamily="34" charset="0"/>
                <a:ea typeface="Verdana" pitchFamily="34" charset="0"/>
              </a:rPr>
              <a:t> </a:t>
            </a:r>
          </a:p>
          <a:p>
            <a:r>
              <a:rPr lang="it-IT" sz="2000" dirty="0" smtClean="0">
                <a:latin typeface="Verdana" pitchFamily="34" charset="0"/>
                <a:ea typeface="Verdana" pitchFamily="34" charset="0"/>
              </a:rPr>
              <a:t>era un esperto in elettromagnetismo, e negli anni '30 e '40 collaborò allo studio della vibrazione degli alimenti utilizzando anche i lavori di altri importanti ricercatori. </a:t>
            </a:r>
            <a:r>
              <a:rPr lang="it-IT" sz="2000" dirty="0" smtClean="0">
                <a:solidFill>
                  <a:srgbClr val="FFFF00"/>
                </a:solidFill>
                <a:latin typeface="Verdana" pitchFamily="34" charset="0"/>
                <a:ea typeface="Verdana" pitchFamily="34" charset="0"/>
              </a:rPr>
              <a:t>Ogni alimento, come ogni essere vivente, oltre ad avere un potere calorico (</a:t>
            </a:r>
            <a:r>
              <a:rPr lang="it-IT" sz="2000" dirty="0" err="1" smtClean="0">
                <a:solidFill>
                  <a:srgbClr val="FFFF00"/>
                </a:solidFill>
                <a:latin typeface="Verdana" pitchFamily="34" charset="0"/>
                <a:ea typeface="Verdana" pitchFamily="34" charset="0"/>
              </a:rPr>
              <a:t>chimico-energetico</a:t>
            </a:r>
            <a:r>
              <a:rPr lang="it-IT" sz="2000" dirty="0" smtClean="0">
                <a:solidFill>
                  <a:srgbClr val="FFFF00"/>
                </a:solidFill>
                <a:latin typeface="Verdana" pitchFamily="34" charset="0"/>
                <a:ea typeface="Verdana" pitchFamily="34" charset="0"/>
              </a:rPr>
              <a:t>) ha anche un potere elettromagnetico (vibrazionale). </a:t>
            </a:r>
            <a:r>
              <a:rPr lang="it-IT" sz="2000" dirty="0" smtClean="0">
                <a:latin typeface="Verdana" pitchFamily="34" charset="0"/>
                <a:ea typeface="Verdana" pitchFamily="34" charset="0"/>
              </a:rPr>
              <a:t>Servendosi di apparecchiature scientifiche, misurò la quantità di onde elettromagnetiche degli alimenti, classificandoli in base a queste.</a:t>
            </a:r>
            <a:endParaRPr lang="it-IT" sz="2000" dirty="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Dott. Baglioni Gabriele</a:t>
            </a:r>
            <a:endParaRPr lang="it-IT" dirty="0"/>
          </a:p>
        </p:txBody>
      </p:sp>
      <p:sp>
        <p:nvSpPr>
          <p:cNvPr id="5" name="Rettangolo 4"/>
          <p:cNvSpPr/>
          <p:nvPr/>
        </p:nvSpPr>
        <p:spPr>
          <a:xfrm>
            <a:off x="611560" y="1268760"/>
            <a:ext cx="7776864" cy="4708981"/>
          </a:xfrm>
          <a:prstGeom prst="rect">
            <a:avLst/>
          </a:prstGeom>
        </p:spPr>
        <p:txBody>
          <a:bodyPr wrap="square">
            <a:spAutoFit/>
          </a:bodyPr>
          <a:lstStyle/>
          <a:p>
            <a:pPr lvl="0" fontAlgn="base">
              <a:spcBef>
                <a:spcPct val="0"/>
              </a:spcBef>
              <a:spcAft>
                <a:spcPct val="0"/>
              </a:spcAft>
            </a:pPr>
            <a:r>
              <a:rPr lang="it-IT" sz="2000" dirty="0" smtClean="0">
                <a:solidFill>
                  <a:srgbClr val="FFFF00"/>
                </a:solidFill>
                <a:latin typeface="Verdana" pitchFamily="34" charset="0"/>
                <a:cs typeface="Times New Roman" pitchFamily="18" charset="0"/>
              </a:rPr>
              <a:t>L’ing. </a:t>
            </a:r>
            <a:r>
              <a:rPr lang="it-IT" sz="2000" dirty="0" err="1" smtClean="0">
                <a:solidFill>
                  <a:srgbClr val="FFFF00"/>
                </a:solidFill>
                <a:latin typeface="Verdana" pitchFamily="34" charset="0"/>
                <a:cs typeface="Times New Roman" pitchFamily="18" charset="0"/>
              </a:rPr>
              <a:t>Simoneton</a:t>
            </a:r>
            <a:r>
              <a:rPr lang="it-IT" sz="2000" dirty="0" smtClean="0">
                <a:solidFill>
                  <a:srgbClr val="FFFF00"/>
                </a:solidFill>
                <a:latin typeface="Verdana" pitchFamily="34" charset="0"/>
                <a:cs typeface="Times New Roman" pitchFamily="18" charset="0"/>
              </a:rPr>
              <a:t>, ha speso ben 20 anni facendo ricerche sull'effetto che gli alimenti possono avere sul corpo umano. Poiché tutto ciò che vive, compreso il nostro organismo, emette radiazioni, egli si chiese quali radiazioni lo indeboliscono e quali lo fortificano. </a:t>
            </a:r>
            <a:br>
              <a:rPr lang="it-IT" sz="2000" dirty="0" smtClean="0">
                <a:solidFill>
                  <a:srgbClr val="FFFF00"/>
                </a:solidFill>
                <a:latin typeface="Verdana" pitchFamily="34" charset="0"/>
                <a:cs typeface="Times New Roman" pitchFamily="18" charset="0"/>
              </a:rPr>
            </a:br>
            <a:r>
              <a:rPr lang="it-IT" sz="2000" dirty="0" smtClean="0">
                <a:latin typeface="Verdana" pitchFamily="34" charset="0"/>
                <a:cs typeface="Times New Roman" pitchFamily="18" charset="0"/>
              </a:rPr>
              <a:t>Per portare avanti le sue ricerche usò un contatore Geiger, una camera ionizzante di Wilson, il </a:t>
            </a:r>
            <a:r>
              <a:rPr lang="it-IT" sz="2000" dirty="0" err="1" smtClean="0">
                <a:latin typeface="Verdana" pitchFamily="34" charset="0"/>
                <a:cs typeface="Times New Roman" pitchFamily="18" charset="0"/>
              </a:rPr>
              <a:t>Biometro</a:t>
            </a:r>
            <a:r>
              <a:rPr lang="it-IT" sz="2000" dirty="0" smtClean="0">
                <a:latin typeface="Verdana" pitchFamily="34" charset="0"/>
                <a:cs typeface="Times New Roman" pitchFamily="18" charset="0"/>
              </a:rPr>
              <a:t> di </a:t>
            </a:r>
            <a:r>
              <a:rPr lang="it-IT" sz="2000" dirty="0" err="1" smtClean="0">
                <a:latin typeface="Verdana" pitchFamily="34" charset="0"/>
                <a:cs typeface="Times New Roman" pitchFamily="18" charset="0"/>
              </a:rPr>
              <a:t>Bovis</a:t>
            </a:r>
            <a:r>
              <a:rPr lang="it-IT" sz="2000" dirty="0" smtClean="0">
                <a:latin typeface="Verdana" pitchFamily="34" charset="0"/>
                <a:cs typeface="Times New Roman" pitchFamily="18" charset="0"/>
              </a:rPr>
              <a:t>, che è graduato in </a:t>
            </a:r>
            <a:r>
              <a:rPr lang="it-IT" sz="2000" dirty="0" err="1" smtClean="0">
                <a:latin typeface="Verdana" pitchFamily="34" charset="0"/>
                <a:cs typeface="Times New Roman" pitchFamily="18" charset="0"/>
              </a:rPr>
              <a:t>Angstroms</a:t>
            </a:r>
            <a:r>
              <a:rPr lang="it-IT" sz="2000" dirty="0" smtClean="0">
                <a:latin typeface="Verdana" pitchFamily="34" charset="0"/>
                <a:cs typeface="Times New Roman" pitchFamily="18" charset="0"/>
              </a:rPr>
              <a:t> (A) e può misurare anche le onde che sono lunghe solo un </a:t>
            </a:r>
            <a:r>
              <a:rPr lang="it-IT" sz="2000" dirty="0" err="1" smtClean="0">
                <a:latin typeface="Verdana" pitchFamily="34" charset="0"/>
                <a:cs typeface="Times New Roman" pitchFamily="18" charset="0"/>
              </a:rPr>
              <a:t>decimilionesimo</a:t>
            </a:r>
            <a:r>
              <a:rPr lang="it-IT" sz="2000" dirty="0" smtClean="0">
                <a:latin typeface="Verdana" pitchFamily="34" charset="0"/>
                <a:cs typeface="Times New Roman" pitchFamily="18" charset="0"/>
              </a:rPr>
              <a:t> di millimetro. </a:t>
            </a:r>
            <a:br>
              <a:rPr lang="it-IT" sz="2000" dirty="0" smtClean="0">
                <a:latin typeface="Verdana" pitchFamily="34" charset="0"/>
                <a:cs typeface="Times New Roman" pitchFamily="18" charset="0"/>
              </a:rPr>
            </a:br>
            <a:r>
              <a:rPr lang="it-IT" sz="2000" dirty="0" smtClean="0">
                <a:latin typeface="Verdana" pitchFamily="34" charset="0"/>
                <a:cs typeface="Times New Roman" pitchFamily="18" charset="0"/>
              </a:rPr>
              <a:t>Con tali strumenti fu in grado di stabilire che</a:t>
            </a:r>
            <a:r>
              <a:rPr lang="it-IT" sz="2000" dirty="0" smtClean="0">
                <a:solidFill>
                  <a:srgbClr val="FFFF00"/>
                </a:solidFill>
                <a:latin typeface="Verdana" pitchFamily="34" charset="0"/>
                <a:cs typeface="Times New Roman" pitchFamily="18" charset="0"/>
              </a:rPr>
              <a:t> ogni essere umano emette delle radiazioni </a:t>
            </a:r>
            <a:r>
              <a:rPr lang="it-IT" sz="2000" i="1" dirty="0" smtClean="0">
                <a:solidFill>
                  <a:srgbClr val="FFFF00"/>
                </a:solidFill>
                <a:latin typeface="Verdana" pitchFamily="34" charset="0"/>
                <a:cs typeface="Times New Roman" pitchFamily="18" charset="0"/>
              </a:rPr>
              <a:t>attorno ai 6200/7000 </a:t>
            </a:r>
            <a:r>
              <a:rPr lang="it-IT" sz="2000" i="1" dirty="0" err="1" smtClean="0">
                <a:solidFill>
                  <a:srgbClr val="FFFF00"/>
                </a:solidFill>
                <a:latin typeface="Verdana" pitchFamily="34" charset="0"/>
                <a:cs typeface="Times New Roman" pitchFamily="18" charset="0"/>
              </a:rPr>
              <a:t>Angstroms</a:t>
            </a:r>
            <a:r>
              <a:rPr lang="it-IT" sz="2000" i="1" dirty="0" smtClean="0">
                <a:solidFill>
                  <a:srgbClr val="FFFF00"/>
                </a:solidFill>
                <a:latin typeface="Verdana" pitchFamily="34" charset="0"/>
                <a:cs typeface="Times New Roman" pitchFamily="18" charset="0"/>
              </a:rPr>
              <a:t> </a:t>
            </a:r>
            <a:r>
              <a:rPr lang="it-IT" sz="2000" dirty="0" smtClean="0">
                <a:solidFill>
                  <a:srgbClr val="FFFF00"/>
                </a:solidFill>
                <a:latin typeface="Verdana" pitchFamily="34" charset="0"/>
                <a:cs typeface="Times New Roman" pitchFamily="18" charset="0"/>
              </a:rPr>
              <a:t>(questa lunghezza d'onda corrisponde al colore rosso dello spettro solare). Constatò anche che al di sotto dei 6500 A l'organismo non può più mantenersi in buona salute e compare la malattia</a:t>
            </a:r>
            <a:endParaRPr lang="it-IT"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8079" y="356638"/>
            <a:ext cx="4887854" cy="6144731"/>
          </a:xfrm>
          <a:prstGeom prst="rect">
            <a:avLst/>
          </a:prstGeom>
        </p:spPr>
      </p:pic>
      <p:sp>
        <p:nvSpPr>
          <p:cNvPr id="4" name="Segnaposto piè di pagina 3"/>
          <p:cNvSpPr>
            <a:spLocks noGrp="1"/>
          </p:cNvSpPr>
          <p:nvPr>
            <p:ph type="ftr" sz="quarter" idx="11"/>
          </p:nvPr>
        </p:nvSpPr>
        <p:spPr>
          <a:xfrm>
            <a:off x="-612576" y="6237312"/>
            <a:ext cx="3481754" cy="365125"/>
          </a:xfrm>
        </p:spPr>
        <p:txBody>
          <a:bodyPr/>
          <a:lstStyle/>
          <a:p>
            <a:r>
              <a:rPr lang="it-IT" dirty="0" smtClean="0"/>
              <a:t>Dott. Baglioni Gabriele</a:t>
            </a:r>
            <a:endParaRPr lang="it-IT" dirty="0"/>
          </a:p>
        </p:txBody>
      </p:sp>
      <p:sp>
        <p:nvSpPr>
          <p:cNvPr id="2" name="CasellaDiTesto 1"/>
          <p:cNvSpPr txBox="1"/>
          <p:nvPr/>
        </p:nvSpPr>
        <p:spPr>
          <a:xfrm>
            <a:off x="7164288" y="4797152"/>
            <a:ext cx="1656184" cy="923330"/>
          </a:xfrm>
          <a:prstGeom prst="rect">
            <a:avLst/>
          </a:prstGeom>
          <a:noFill/>
        </p:spPr>
        <p:txBody>
          <a:bodyPr wrap="square" rtlCol="0">
            <a:spAutoFit/>
          </a:bodyPr>
          <a:lstStyle/>
          <a:p>
            <a:r>
              <a:rPr lang="it-IT" dirty="0" smtClean="0"/>
              <a:t>Arcimboldo Giuseppe</a:t>
            </a:r>
          </a:p>
          <a:p>
            <a:r>
              <a:rPr lang="it-IT" dirty="0" smtClean="0"/>
              <a:t>1526 - 1593</a:t>
            </a:r>
            <a:endParaRPr lang="it-IT" dirty="0"/>
          </a:p>
        </p:txBody>
      </p:sp>
    </p:spTree>
    <p:extLst>
      <p:ext uri="{BB962C8B-B14F-4D97-AF65-F5344CB8AC3E}">
        <p14:creationId xmlns:p14="http://schemas.microsoft.com/office/powerpoint/2010/main" xmlns="" val="2016328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09249" name="Rectangle 1"/>
          <p:cNvSpPr>
            <a:spLocks noChangeArrowheads="1"/>
          </p:cNvSpPr>
          <p:nvPr/>
        </p:nvSpPr>
        <p:spPr bwMode="auto">
          <a:xfrm>
            <a:off x="251520" y="354899"/>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Per mantenersi con vibrazioni ad una lunghezza d'onda superiore ai 6500 A (verso l'infrarosso) </a:t>
            </a:r>
            <a:r>
              <a:rPr kumimoji="0" lang="it-IT" sz="2000" b="0" i="1" u="sng" strike="noStrike" cap="none" normalizeH="0" baseline="0" dirty="0" smtClean="0">
                <a:ln>
                  <a:noFill/>
                </a:ln>
                <a:solidFill>
                  <a:srgbClr val="FFFF00"/>
                </a:solidFill>
                <a:effectLst/>
                <a:latin typeface="Verdana" pitchFamily="34" charset="0"/>
                <a:cs typeface="Times New Roman" pitchFamily="18" charset="0"/>
              </a:rPr>
              <a:t>il nostro organismo deve continuamente adattarsi all'influenza di ogni specie di radiazioni, siano esse dovute a: pensieri, emozioni, alimentazione, medicamenti, radiazioni cosmiche, solari, terrestri, ecc.</a:t>
            </a: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 </a:t>
            </a:r>
            <a:r>
              <a:rPr kumimoji="0" lang="it-IT" sz="2000" b="0" i="1" u="sng" strike="noStrike" cap="none" normalizeH="0" baseline="0" dirty="0" smtClean="0">
                <a:ln>
                  <a:noFill/>
                </a:ln>
                <a:solidFill>
                  <a:srgbClr val="FFFF00"/>
                </a:solidFill>
                <a:effectLst/>
                <a:latin typeface="Verdana" pitchFamily="34" charset="0"/>
                <a:cs typeface="Times New Roman" pitchFamily="18" charset="0"/>
              </a:rPr>
              <a:t>Un ruolo assai importante, per il mantenimento della buona salute, viene pertanto rivestito dagli alimenti, dalle bevande, dal modo di vita e dall'ambiente in cui si vive</a:t>
            </a: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 </a:t>
            </a:r>
            <a:br>
              <a:rPr kumimoji="0" lang="it-IT" sz="2000" b="0" i="0" u="none" strike="noStrike" cap="none" normalizeH="0" baseline="0" dirty="0" smtClean="0">
                <a:ln>
                  <a:noFill/>
                </a:ln>
                <a:solidFill>
                  <a:srgbClr val="FFFF00"/>
                </a:solidFill>
                <a:effectLst/>
                <a:latin typeface="Verdana" pitchFamily="34" charset="0"/>
                <a:cs typeface="Times New Roman" pitchFamily="18" charset="0"/>
              </a:rPr>
            </a:b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Prove di laboratorio, effettuate su animali, hanno dimostrato che  gli alimenti sintetici, pur fornendo un'alimentazione equilibrata dal punto di vista qualitativo e calorico, non è sufficiente per fornire  uno sviluppo normale. Questo significa che oltre ai consueti elementi (proteine, carboidrati, ecc.) gli alimenti devono anche possedere delle "</a:t>
            </a:r>
            <a:r>
              <a:rPr kumimoji="0" lang="it-IT" sz="2000" b="0" i="1" u="none" strike="noStrike" cap="none" normalizeH="0" baseline="0" dirty="0" smtClean="0">
                <a:ln>
                  <a:noFill/>
                </a:ln>
                <a:solidFill>
                  <a:srgbClr val="FFFF00"/>
                </a:solidFill>
                <a:effectLst/>
                <a:latin typeface="Verdana" pitchFamily="34" charset="0"/>
                <a:cs typeface="Times New Roman" pitchFamily="18" charset="0"/>
              </a:rPr>
              <a:t>vibrazioni energetiche</a:t>
            </a: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 capace di mantenere la vita.</a:t>
            </a:r>
            <a:endParaRPr kumimoji="0" lang="it-IT" sz="2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Una volta fatte queste considerazioni, l'Ing. </a:t>
            </a:r>
            <a:r>
              <a:rPr kumimoji="0" lang="it-IT" sz="2000" b="0" i="0" u="none" strike="noStrike" cap="none" normalizeH="0" baseline="0" dirty="0" err="1" smtClean="0">
                <a:ln>
                  <a:noFill/>
                </a:ln>
                <a:solidFill>
                  <a:srgbClr val="FFFF00"/>
                </a:solidFill>
                <a:effectLst/>
                <a:latin typeface="Verdana" pitchFamily="34" charset="0"/>
                <a:cs typeface="Times New Roman" pitchFamily="18" charset="0"/>
              </a:rPr>
              <a:t>Simoneton</a:t>
            </a:r>
            <a:r>
              <a:rPr kumimoji="0" lang="it-IT" sz="2000" b="0" i="0" u="none" strike="noStrike" cap="none" normalizeH="0" baseline="0" dirty="0" smtClean="0">
                <a:ln>
                  <a:noFill/>
                </a:ln>
                <a:solidFill>
                  <a:srgbClr val="FFFF00"/>
                </a:solidFill>
                <a:effectLst/>
                <a:latin typeface="Verdana" pitchFamily="34" charset="0"/>
                <a:cs typeface="Times New Roman" pitchFamily="18" charset="0"/>
              </a:rPr>
              <a:t> controllò un gran numero di alimenti che suddivise nelle 4 grandi categorie </a:t>
            </a:r>
            <a:endParaRPr kumimoji="0" lang="it-IT" sz="2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755576" y="404664"/>
            <a:ext cx="7920880" cy="646331"/>
          </a:xfrm>
          <a:prstGeom prst="rect">
            <a:avLst/>
          </a:prstGeom>
          <a:noFill/>
        </p:spPr>
        <p:txBody>
          <a:bodyPr wrap="square" rtlCol="0">
            <a:spAutoFit/>
          </a:bodyPr>
          <a:lstStyle/>
          <a:p>
            <a:r>
              <a:rPr lang="it-IT" sz="3600" dirty="0" smtClean="0">
                <a:solidFill>
                  <a:srgbClr val="FFFF00"/>
                </a:solidFill>
              </a:rPr>
              <a:t>        Alimenti superiori </a:t>
            </a:r>
            <a:r>
              <a:rPr lang="it-IT" sz="3200" dirty="0" smtClean="0">
                <a:solidFill>
                  <a:srgbClr val="FFFF00"/>
                </a:solidFill>
              </a:rPr>
              <a:t>(sopra i 6500 A)</a:t>
            </a:r>
            <a:endParaRPr lang="it-IT" sz="3200" dirty="0">
              <a:solidFill>
                <a:srgbClr val="FFFF00"/>
              </a:solidFill>
            </a:endParaRPr>
          </a:p>
        </p:txBody>
      </p:sp>
      <p:sp>
        <p:nvSpPr>
          <p:cNvPr id="6" name="CasellaDiTesto 5"/>
          <p:cNvSpPr txBox="1"/>
          <p:nvPr/>
        </p:nvSpPr>
        <p:spPr>
          <a:xfrm>
            <a:off x="502188" y="1050995"/>
            <a:ext cx="8208912" cy="5632311"/>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Tutta la frutta fresca ben matura e relativi succhi (fatti in casa e subito ingeriti)</a:t>
            </a:r>
          </a:p>
          <a:p>
            <a:pPr marL="285750" indent="-285750">
              <a:buFont typeface="Arial" panose="020B0604020202020204" pitchFamily="34" charset="0"/>
              <a:buChar char="•"/>
            </a:pPr>
            <a:r>
              <a:rPr lang="it-IT" sz="2400" dirty="0" smtClean="0"/>
              <a:t>Gli ortaggi ed i legumi cotti con temperature non superiori ai 70° </a:t>
            </a:r>
          </a:p>
          <a:p>
            <a:pPr marL="285750" indent="-285750">
              <a:buFont typeface="Arial" panose="020B0604020202020204" pitchFamily="34" charset="0"/>
              <a:buChar char="•"/>
            </a:pPr>
            <a:r>
              <a:rPr lang="it-IT" sz="2400" dirty="0" smtClean="0"/>
              <a:t>Il grano e i cereali, </a:t>
            </a:r>
            <a:r>
              <a:rPr lang="it-IT" sz="2400" dirty="0"/>
              <a:t>i</a:t>
            </a:r>
            <a:r>
              <a:rPr lang="it-IT" sz="2400" dirty="0" smtClean="0"/>
              <a:t>l pane e la farina integrale</a:t>
            </a:r>
          </a:p>
          <a:p>
            <a:pPr marL="285750" indent="-285750">
              <a:buFont typeface="Arial" panose="020B0604020202020204" pitchFamily="34" charset="0"/>
              <a:buChar char="•"/>
            </a:pPr>
            <a:r>
              <a:rPr lang="it-IT" sz="2400" dirty="0" smtClean="0"/>
              <a:t>Le olive e l’olio d’oliva extravergine</a:t>
            </a:r>
          </a:p>
          <a:p>
            <a:pPr marL="285750" indent="-285750">
              <a:buFont typeface="Arial" panose="020B0604020202020204" pitchFamily="34" charset="0"/>
              <a:buChar char="•"/>
            </a:pPr>
            <a:r>
              <a:rPr lang="it-IT" sz="2400" dirty="0" smtClean="0"/>
              <a:t>I Dolci fatti in casa</a:t>
            </a:r>
          </a:p>
          <a:p>
            <a:pPr marL="285750" indent="-285750">
              <a:buFont typeface="Arial" panose="020B0604020202020204" pitchFamily="34" charset="0"/>
              <a:buChar char="•"/>
            </a:pPr>
            <a:r>
              <a:rPr lang="it-IT" sz="2400" dirty="0" smtClean="0"/>
              <a:t>Le noci, le nocciole e le Mandorle</a:t>
            </a:r>
          </a:p>
          <a:p>
            <a:pPr marL="285750" indent="-285750">
              <a:buFont typeface="Arial" panose="020B0604020202020204" pitchFamily="34" charset="0"/>
              <a:buChar char="•"/>
            </a:pPr>
            <a:r>
              <a:rPr lang="it-IT" sz="2400" dirty="0" smtClean="0"/>
              <a:t>I pinoli</a:t>
            </a:r>
          </a:p>
          <a:p>
            <a:pPr marL="285750" indent="-285750">
              <a:buFont typeface="Arial" panose="020B0604020202020204" pitchFamily="34" charset="0"/>
              <a:buChar char="•"/>
            </a:pPr>
            <a:r>
              <a:rPr lang="it-IT" sz="2400" dirty="0" smtClean="0"/>
              <a:t>I semi di girasole</a:t>
            </a:r>
          </a:p>
          <a:p>
            <a:pPr marL="285750" indent="-285750">
              <a:buFont typeface="Arial" panose="020B0604020202020204" pitchFamily="34" charset="0"/>
              <a:buChar char="•"/>
            </a:pPr>
            <a:r>
              <a:rPr lang="it-IT" sz="2400" dirty="0" smtClean="0"/>
              <a:t>La noce di cocco e la soia</a:t>
            </a:r>
          </a:p>
          <a:p>
            <a:pPr marL="285750" indent="-285750">
              <a:buFont typeface="Arial" panose="020B0604020202020204" pitchFamily="34" charset="0"/>
              <a:buChar char="•"/>
            </a:pPr>
            <a:r>
              <a:rPr lang="it-IT" sz="2400" dirty="0" smtClean="0"/>
              <a:t>Il burro fresco di giornata</a:t>
            </a:r>
          </a:p>
          <a:p>
            <a:pPr marL="285750" indent="-285750">
              <a:buFont typeface="Arial" panose="020B0604020202020204" pitchFamily="34" charset="0"/>
              <a:buChar char="•"/>
            </a:pPr>
            <a:r>
              <a:rPr lang="it-IT" sz="2400" dirty="0" smtClean="0"/>
              <a:t>I formaggi non fermentati</a:t>
            </a:r>
          </a:p>
          <a:p>
            <a:pPr marL="285750" indent="-285750">
              <a:buFont typeface="Arial" panose="020B0604020202020204" pitchFamily="34" charset="0"/>
              <a:buChar char="•"/>
            </a:pPr>
            <a:r>
              <a:rPr lang="it-IT" sz="2400" dirty="0" smtClean="0"/>
              <a:t>Le uova di giornata</a:t>
            </a:r>
          </a:p>
          <a:p>
            <a:pPr marL="285750" indent="-285750">
              <a:buFont typeface="Arial" panose="020B0604020202020204" pitchFamily="34" charset="0"/>
              <a:buChar char="•"/>
            </a:pPr>
            <a:endParaRPr lang="it-IT" sz="24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5919" y="6021288"/>
            <a:ext cx="3030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717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23"/>
                                        </p:tgtEl>
                                        <p:attrNameLst>
                                          <p:attrName>style.visibility</p:attrName>
                                        </p:attrNameLst>
                                      </p:cBhvr>
                                      <p:to>
                                        <p:strVal val="visible"/>
                                      </p:to>
                                    </p:set>
                                    <p:animEffect transition="in" filter="fade">
                                      <p:cBhvr>
                                        <p:cTn id="5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251520" y="404664"/>
            <a:ext cx="8352928" cy="646331"/>
          </a:xfrm>
          <a:prstGeom prst="rect">
            <a:avLst/>
          </a:prstGeom>
          <a:noFill/>
        </p:spPr>
        <p:txBody>
          <a:bodyPr wrap="square" rtlCol="0">
            <a:spAutoFit/>
          </a:bodyPr>
          <a:lstStyle/>
          <a:p>
            <a:r>
              <a:rPr lang="it-IT" sz="3600" dirty="0" smtClean="0">
                <a:solidFill>
                  <a:srgbClr val="FFFF00"/>
                </a:solidFill>
              </a:rPr>
              <a:t>       Alimenti di sostegno </a:t>
            </a:r>
            <a:r>
              <a:rPr lang="it-IT" sz="3200" dirty="0" smtClean="0">
                <a:solidFill>
                  <a:srgbClr val="FFFF00"/>
                </a:solidFill>
              </a:rPr>
              <a:t>(da 3000 a 6500 A)</a:t>
            </a:r>
            <a:endParaRPr lang="it-IT" sz="3200" dirty="0">
              <a:solidFill>
                <a:srgbClr val="FFFF00"/>
              </a:solidFill>
            </a:endParaRPr>
          </a:p>
        </p:txBody>
      </p:sp>
      <p:sp>
        <p:nvSpPr>
          <p:cNvPr id="6" name="CasellaDiTesto 5"/>
          <p:cNvSpPr txBox="1"/>
          <p:nvPr/>
        </p:nvSpPr>
        <p:spPr>
          <a:xfrm>
            <a:off x="475841" y="1556792"/>
            <a:ext cx="8208912" cy="3046988"/>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Il latte fresco appena munto</a:t>
            </a:r>
          </a:p>
          <a:p>
            <a:pPr marL="285750" indent="-285750">
              <a:buFont typeface="Arial" panose="020B0604020202020204" pitchFamily="34" charset="0"/>
              <a:buChar char="•"/>
            </a:pPr>
            <a:r>
              <a:rPr lang="it-IT" sz="2400" dirty="0" smtClean="0"/>
              <a:t>Il burro ordinario</a:t>
            </a:r>
          </a:p>
          <a:p>
            <a:pPr marL="285750" indent="-285750">
              <a:buFont typeface="Arial" panose="020B0604020202020204" pitchFamily="34" charset="0"/>
              <a:buChar char="•"/>
            </a:pPr>
            <a:r>
              <a:rPr lang="it-IT" sz="2400" dirty="0" smtClean="0"/>
              <a:t>Le uova non di giornata</a:t>
            </a:r>
          </a:p>
          <a:p>
            <a:pPr marL="285750" indent="-285750">
              <a:buFont typeface="Arial" panose="020B0604020202020204" pitchFamily="34" charset="0"/>
              <a:buChar char="•"/>
            </a:pPr>
            <a:r>
              <a:rPr lang="it-IT" sz="2400" dirty="0" smtClean="0"/>
              <a:t>Il miele</a:t>
            </a:r>
          </a:p>
          <a:p>
            <a:pPr marL="285750" indent="-285750">
              <a:buFont typeface="Arial" panose="020B0604020202020204" pitchFamily="34" charset="0"/>
              <a:buChar char="•"/>
            </a:pPr>
            <a:r>
              <a:rPr lang="it-IT" sz="2400" dirty="0" smtClean="0"/>
              <a:t>Lo zucchero di canna integrale</a:t>
            </a:r>
          </a:p>
          <a:p>
            <a:pPr marL="285750" indent="-285750">
              <a:buFont typeface="Arial" panose="020B0604020202020204" pitchFamily="34" charset="0"/>
              <a:buChar char="•"/>
            </a:pPr>
            <a:r>
              <a:rPr lang="it-IT" sz="2400" dirty="0" smtClean="0"/>
              <a:t>L’olio di arachidi	</a:t>
            </a:r>
          </a:p>
          <a:p>
            <a:pPr marL="285750" indent="-285750">
              <a:buFont typeface="Arial" panose="020B0604020202020204" pitchFamily="34" charset="0"/>
              <a:buChar char="•"/>
            </a:pPr>
            <a:r>
              <a:rPr lang="it-IT" sz="2400" dirty="0" smtClean="0"/>
              <a:t>Il vino</a:t>
            </a:r>
          </a:p>
          <a:p>
            <a:pPr marL="285750" indent="-285750">
              <a:buFont typeface="Arial" panose="020B0604020202020204" pitchFamily="34" charset="0"/>
              <a:buChar char="•"/>
            </a:pPr>
            <a:r>
              <a:rPr lang="it-IT" sz="2400" dirty="0" smtClean="0"/>
              <a:t>I vegetali e i legumi cotti (con bollitura breve)</a:t>
            </a:r>
            <a:endParaRPr lang="it-IT"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3911" y="5681860"/>
            <a:ext cx="3030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06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46"/>
                                        </p:tgtEl>
                                        <p:attrNameLst>
                                          <p:attrName>style.visibility</p:attrName>
                                        </p:attrNameLst>
                                      </p:cBhvr>
                                      <p:to>
                                        <p:strVal val="visible"/>
                                      </p:to>
                                    </p:set>
                                    <p:animEffect transition="in" filter="fade">
                                      <p:cBhvr>
                                        <p:cTn id="3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1367136" y="476671"/>
            <a:ext cx="7776864" cy="646331"/>
          </a:xfrm>
          <a:prstGeom prst="rect">
            <a:avLst/>
          </a:prstGeom>
          <a:noFill/>
        </p:spPr>
        <p:txBody>
          <a:bodyPr wrap="square" rtlCol="0">
            <a:spAutoFit/>
          </a:bodyPr>
          <a:lstStyle/>
          <a:p>
            <a:r>
              <a:rPr lang="it-IT" sz="3600" dirty="0" smtClean="0">
                <a:solidFill>
                  <a:srgbClr val="FFFF00"/>
                </a:solidFill>
              </a:rPr>
              <a:t>Alimenti inferiori  (sotto i 3000 A)</a:t>
            </a:r>
            <a:endParaRPr lang="it-IT" sz="3600" dirty="0">
              <a:solidFill>
                <a:srgbClr val="FFFF00"/>
              </a:solidFill>
            </a:endParaRPr>
          </a:p>
        </p:txBody>
      </p:sp>
      <p:sp>
        <p:nvSpPr>
          <p:cNvPr id="4" name="CasellaDiTesto 3"/>
          <p:cNvSpPr txBox="1"/>
          <p:nvPr/>
        </p:nvSpPr>
        <p:spPr>
          <a:xfrm>
            <a:off x="467544" y="1591937"/>
            <a:ext cx="8208912" cy="3785652"/>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La Carne e i Salumi</a:t>
            </a:r>
          </a:p>
          <a:p>
            <a:pPr marL="285750" indent="-285750">
              <a:buFont typeface="Arial" panose="020B0604020202020204" pitchFamily="34" charset="0"/>
              <a:buChar char="•"/>
            </a:pPr>
            <a:r>
              <a:rPr lang="it-IT" sz="2400" dirty="0" smtClean="0"/>
              <a:t>Le Uova di due settimane</a:t>
            </a:r>
          </a:p>
          <a:p>
            <a:pPr marL="285750" indent="-285750">
              <a:buFont typeface="Arial" panose="020B0604020202020204" pitchFamily="34" charset="0"/>
              <a:buChar char="•"/>
            </a:pPr>
            <a:r>
              <a:rPr lang="it-IT" sz="2400" dirty="0" smtClean="0"/>
              <a:t>Il Latte bollito</a:t>
            </a:r>
          </a:p>
          <a:p>
            <a:pPr marL="285750" indent="-285750">
              <a:buFont typeface="Arial" panose="020B0604020202020204" pitchFamily="34" charset="0"/>
              <a:buChar char="•"/>
            </a:pPr>
            <a:r>
              <a:rPr lang="it-IT" sz="2400" dirty="0" smtClean="0"/>
              <a:t>Il The</a:t>
            </a:r>
          </a:p>
          <a:p>
            <a:pPr marL="285750" indent="-285750">
              <a:buFont typeface="Arial" panose="020B0604020202020204" pitchFamily="34" charset="0"/>
              <a:buChar char="•"/>
            </a:pPr>
            <a:r>
              <a:rPr lang="it-IT" sz="2400" dirty="0" smtClean="0"/>
              <a:t>Il Caffè</a:t>
            </a:r>
          </a:p>
          <a:p>
            <a:pPr marL="285750" indent="-285750">
              <a:buFont typeface="Arial" panose="020B0604020202020204" pitchFamily="34" charset="0"/>
              <a:buChar char="•"/>
            </a:pPr>
            <a:r>
              <a:rPr lang="it-IT" sz="2400" dirty="0" smtClean="0"/>
              <a:t>Le Marmellate</a:t>
            </a:r>
          </a:p>
          <a:p>
            <a:pPr marL="285750" indent="-285750">
              <a:buFont typeface="Arial" panose="020B0604020202020204" pitchFamily="34" charset="0"/>
              <a:buChar char="•"/>
            </a:pPr>
            <a:r>
              <a:rPr lang="it-IT" sz="2400" dirty="0" smtClean="0"/>
              <a:t>Il Cioccolato</a:t>
            </a:r>
          </a:p>
          <a:p>
            <a:pPr marL="285750" indent="-285750">
              <a:buFont typeface="Arial" panose="020B0604020202020204" pitchFamily="34" charset="0"/>
              <a:buChar char="•"/>
            </a:pPr>
            <a:r>
              <a:rPr lang="it-IT" sz="2400" dirty="0" smtClean="0"/>
              <a:t>Il Pane bianco</a:t>
            </a:r>
          </a:p>
          <a:p>
            <a:pPr marL="285750" indent="-285750">
              <a:buFont typeface="Arial" panose="020B0604020202020204" pitchFamily="34" charset="0"/>
              <a:buChar char="•"/>
            </a:pPr>
            <a:r>
              <a:rPr lang="it-IT" sz="2400" dirty="0" smtClean="0"/>
              <a:t>Tutti i Formaggi fermentati</a:t>
            </a:r>
          </a:p>
          <a:p>
            <a:pPr marL="285750" indent="-285750">
              <a:buFont typeface="Arial" panose="020B0604020202020204" pitchFamily="34" charset="0"/>
              <a:buChar char="•"/>
            </a:pPr>
            <a:endParaRPr lang="it-IT"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5919" y="5661248"/>
            <a:ext cx="3030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54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0"/>
                                        </p:tgtEl>
                                        <p:attrNameLst>
                                          <p:attrName>style.visibility</p:attrName>
                                        </p:attrNameLst>
                                      </p:cBhvr>
                                      <p:to>
                                        <p:strVal val="visible"/>
                                      </p:to>
                                    </p:set>
                                    <p:animEffect transition="in" filter="fade">
                                      <p:cBhvr>
                                        <p:cTn id="5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755576" y="404664"/>
            <a:ext cx="7920880" cy="646331"/>
          </a:xfrm>
          <a:prstGeom prst="rect">
            <a:avLst/>
          </a:prstGeom>
          <a:noFill/>
        </p:spPr>
        <p:txBody>
          <a:bodyPr wrap="square" rtlCol="0">
            <a:spAutoFit/>
          </a:bodyPr>
          <a:lstStyle/>
          <a:p>
            <a:r>
              <a:rPr lang="it-IT" sz="3600" dirty="0" smtClean="0">
                <a:solidFill>
                  <a:srgbClr val="FFFF00"/>
                </a:solidFill>
              </a:rPr>
              <a:t>Alimenti morti  (senza alcuna vibrazione)</a:t>
            </a:r>
            <a:endParaRPr lang="it-IT" sz="3600" dirty="0">
              <a:solidFill>
                <a:srgbClr val="FFFF00"/>
              </a:solidFill>
            </a:endParaRPr>
          </a:p>
        </p:txBody>
      </p:sp>
      <p:sp>
        <p:nvSpPr>
          <p:cNvPr id="4" name="CasellaDiTesto 3"/>
          <p:cNvSpPr txBox="1"/>
          <p:nvPr/>
        </p:nvSpPr>
        <p:spPr>
          <a:xfrm>
            <a:off x="755576" y="1700808"/>
            <a:ext cx="7776864" cy="3046988"/>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Le Conserve alimentari</a:t>
            </a:r>
          </a:p>
          <a:p>
            <a:pPr marL="342900" indent="-342900">
              <a:buFont typeface="Arial" panose="020B0604020202020204" pitchFamily="34" charset="0"/>
              <a:buChar char="•"/>
            </a:pPr>
            <a:r>
              <a:rPr lang="it-IT" sz="2400" dirty="0" smtClean="0"/>
              <a:t>Le Margarine</a:t>
            </a:r>
          </a:p>
          <a:p>
            <a:pPr marL="342900" indent="-342900">
              <a:buFont typeface="Arial" panose="020B0604020202020204" pitchFamily="34" charset="0"/>
              <a:buChar char="•"/>
            </a:pPr>
            <a:r>
              <a:rPr lang="it-IT" sz="2400" dirty="0" smtClean="0"/>
              <a:t>Tutta la Pasticceria e i Dolci fatti con farina raffinata</a:t>
            </a:r>
          </a:p>
          <a:p>
            <a:pPr marL="342900" indent="-342900">
              <a:buFont typeface="Arial" panose="020B0604020202020204" pitchFamily="34" charset="0"/>
              <a:buChar char="•"/>
            </a:pPr>
            <a:r>
              <a:rPr lang="it-IT" sz="2400" dirty="0" smtClean="0"/>
              <a:t>Le Merendine</a:t>
            </a:r>
          </a:p>
          <a:p>
            <a:pPr marL="342900" indent="-342900">
              <a:buFont typeface="Arial" panose="020B0604020202020204" pitchFamily="34" charset="0"/>
              <a:buChar char="•"/>
            </a:pPr>
            <a:r>
              <a:rPr lang="it-IT" sz="2400" dirty="0" smtClean="0"/>
              <a:t>I Liquori e gli Alcolici</a:t>
            </a:r>
          </a:p>
          <a:p>
            <a:pPr marL="342900" indent="-342900">
              <a:buFont typeface="Arial" panose="020B0604020202020204" pitchFamily="34" charset="0"/>
              <a:buChar char="•"/>
            </a:pPr>
            <a:r>
              <a:rPr lang="it-IT" sz="2400" dirty="0" smtClean="0"/>
              <a:t>Lo Zucchero bianco</a:t>
            </a:r>
          </a:p>
          <a:p>
            <a:pPr marL="342900" indent="-342900">
              <a:buFont typeface="Arial" panose="020B0604020202020204" pitchFamily="34" charset="0"/>
              <a:buChar char="•"/>
            </a:pPr>
            <a:r>
              <a:rPr lang="it-IT" sz="2400" dirty="0" smtClean="0"/>
              <a:t>Tutti gli Alimenti pastorizzati e a lunga conservazione (esempio i Succhi di frutta confezionati)</a:t>
            </a:r>
            <a:endParaRPr lang="it-IT"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1903" y="5538854"/>
            <a:ext cx="3030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94"/>
                                        </p:tgtEl>
                                        <p:attrNameLst>
                                          <p:attrName>style.visibility</p:attrName>
                                        </p:attrNameLst>
                                      </p:cBhvr>
                                      <p:to>
                                        <p:strVal val="visible"/>
                                      </p:to>
                                    </p:set>
                                    <p:animEffect transition="in" filter="fade">
                                      <p:cBhvr>
                                        <p:cTn id="4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611560" y="1700808"/>
            <a:ext cx="7920880" cy="2246769"/>
          </a:xfrm>
          <a:prstGeom prst="rect">
            <a:avLst/>
          </a:prstGeom>
          <a:noFill/>
        </p:spPr>
        <p:txBody>
          <a:bodyPr wrap="square" rtlCol="0">
            <a:spAutoFit/>
          </a:bodyPr>
          <a:lstStyle/>
          <a:p>
            <a:r>
              <a:rPr lang="it-IT" sz="2800" dirty="0" smtClean="0">
                <a:solidFill>
                  <a:srgbClr val="FFFF00"/>
                </a:solidFill>
              </a:rPr>
              <a:t>Più il Cibo ha ricevuto direttamente la luce del sole, più è fresco e meno processi di trasformazione ha subito, più è ricco di potere vibrazionale.</a:t>
            </a:r>
          </a:p>
          <a:p>
            <a:r>
              <a:rPr lang="it-IT" sz="2800" dirty="0" smtClean="0">
                <a:solidFill>
                  <a:srgbClr val="FFFF00"/>
                </a:solidFill>
              </a:rPr>
              <a:t>I germogli sono i primi prodotti della terra e perciò i più ricchi di energia.</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1903" y="5445224"/>
            <a:ext cx="3030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87571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smtClean="0"/>
              <a:t>Dott. G Baglioni</a:t>
            </a:r>
            <a:endParaRPr lang="it-IT"/>
          </a:p>
        </p:txBody>
      </p:sp>
      <p:pic>
        <p:nvPicPr>
          <p:cNvPr id="17410" name="Picture 2" descr="C:\Users\Baglioni\Desktop\DIAPO MEDICHE\acqu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4544" y="1412776"/>
            <a:ext cx="5014913" cy="36718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sellaDiTesto 2"/>
          <p:cNvSpPr txBox="1"/>
          <p:nvPr/>
        </p:nvSpPr>
        <p:spPr>
          <a:xfrm>
            <a:off x="1403648" y="5445224"/>
            <a:ext cx="6336704" cy="523220"/>
          </a:xfrm>
          <a:prstGeom prst="rect">
            <a:avLst/>
          </a:prstGeom>
          <a:noFill/>
        </p:spPr>
        <p:txBody>
          <a:bodyPr wrap="square" rtlCol="0">
            <a:spAutoFit/>
          </a:bodyPr>
          <a:lstStyle/>
          <a:p>
            <a:pPr fontAlgn="auto">
              <a:spcBef>
                <a:spcPts val="0"/>
              </a:spcBef>
              <a:spcAft>
                <a:spcPts val="0"/>
              </a:spcAft>
            </a:pPr>
            <a:r>
              <a:rPr lang="it-IT" sz="2800" dirty="0" smtClean="0">
                <a:solidFill>
                  <a:srgbClr val="FFFF00"/>
                </a:solidFill>
                <a:latin typeface="Times New Roman"/>
              </a:rPr>
              <a:t>…e non dimentichiamoci di bere perché…</a:t>
            </a:r>
            <a:endParaRPr lang="it-IT" sz="2800" dirty="0">
              <a:solidFill>
                <a:srgbClr val="FFFF00"/>
              </a:solidFill>
              <a:latin typeface="Times New Roman"/>
            </a:endParaRPr>
          </a:p>
        </p:txBody>
      </p:sp>
    </p:spTree>
    <p:extLst>
      <p:ext uri="{BB962C8B-B14F-4D97-AF65-F5344CB8AC3E}">
        <p14:creationId xmlns:p14="http://schemas.microsoft.com/office/powerpoint/2010/main" xmlns="" val="1871518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egnaposto piè di pagina 2"/>
          <p:cNvSpPr>
            <a:spLocks noGrp="1"/>
          </p:cNvSpPr>
          <p:nvPr>
            <p:ph type="ftr" sz="quarter" idx="11"/>
          </p:nvPr>
        </p:nvSpPr>
        <p:spPr>
          <a:noFill/>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r>
              <a:rPr lang="it-IT" altLang="it-IT" sz="1400" b="0" dirty="0"/>
              <a:t>Dott. Baglioni G</a:t>
            </a:r>
          </a:p>
        </p:txBody>
      </p:sp>
      <p:pic>
        <p:nvPicPr>
          <p:cNvPr id="2949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6962" y="890591"/>
            <a:ext cx="6770077" cy="507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4915" name="WordArt 3"/>
          <p:cNvSpPr>
            <a:spLocks noChangeArrowheads="1" noChangeShapeType="1" noTextEdit="1"/>
          </p:cNvSpPr>
          <p:nvPr/>
        </p:nvSpPr>
        <p:spPr bwMode="auto">
          <a:xfrm>
            <a:off x="2053006" y="3108325"/>
            <a:ext cx="5037992" cy="6477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spcBef>
                <a:spcPct val="50000"/>
              </a:spcBef>
            </a:pPr>
            <a:r>
              <a:rPr lang="it-IT" sz="3600" b="1" kern="10" spc="720" smtClean="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L'ACQUA E' VITA</a:t>
            </a:r>
          </a:p>
        </p:txBody>
      </p:sp>
    </p:spTree>
    <p:extLst>
      <p:ext uri="{BB962C8B-B14F-4D97-AF65-F5344CB8AC3E}">
        <p14:creationId xmlns:p14="http://schemas.microsoft.com/office/powerpoint/2010/main" xmlns="" val="2877632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4915"/>
                                        </p:tgtEl>
                                        <p:attrNameLst>
                                          <p:attrName>style.visibility</p:attrName>
                                        </p:attrNameLst>
                                      </p:cBhvr>
                                      <p:to>
                                        <p:strVal val="visible"/>
                                      </p:to>
                                    </p:set>
                                    <p:anim calcmode="lin" valueType="num">
                                      <p:cBhvr additive="base">
                                        <p:cTn id="7" dur="500" fill="hold"/>
                                        <p:tgtEl>
                                          <p:spTgt spid="294915"/>
                                        </p:tgtEl>
                                        <p:attrNameLst>
                                          <p:attrName>ppt_x</p:attrName>
                                        </p:attrNameLst>
                                      </p:cBhvr>
                                      <p:tavLst>
                                        <p:tav tm="0">
                                          <p:val>
                                            <p:strVal val="0-#ppt_w/2"/>
                                          </p:val>
                                        </p:tav>
                                        <p:tav tm="100000">
                                          <p:val>
                                            <p:strVal val="#ppt_x"/>
                                          </p:val>
                                        </p:tav>
                                      </p:tavLst>
                                    </p:anim>
                                    <p:anim calcmode="lin" valueType="num">
                                      <p:cBhvr additive="base">
                                        <p:cTn id="8" dur="500" fill="hold"/>
                                        <p:tgtEl>
                                          <p:spTgt spid="2949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94914"/>
                                        </p:tgtEl>
                                        <p:attrNameLst>
                                          <p:attrName>style.visibility</p:attrName>
                                        </p:attrNameLst>
                                      </p:cBhvr>
                                      <p:to>
                                        <p:strVal val="visible"/>
                                      </p:to>
                                    </p:set>
                                    <p:animEffect transition="in" filter="dissolve">
                                      <p:cBhvr>
                                        <p:cTn id="13" dur="500"/>
                                        <p:tgtEl>
                                          <p:spTgt spid="294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94211" name="Picture 2" descr="obesityNoose"/>
          <p:cNvPicPr>
            <a:picLocks noChangeAspect="1" noChangeArrowheads="1"/>
          </p:cNvPicPr>
          <p:nvPr/>
        </p:nvPicPr>
        <p:blipFill>
          <a:blip r:embed="rId2" cstate="print">
            <a:lum bright="20000" contrast="20000"/>
            <a:extLst>
              <a:ext uri="{28A0092B-C50C-407E-A947-70E740481C1C}">
                <a14:useLocalDpi xmlns:a14="http://schemas.microsoft.com/office/drawing/2010/main" xmlns="" val="0"/>
              </a:ext>
            </a:extLst>
          </a:blip>
          <a:srcRect/>
          <a:stretch>
            <a:fillRect/>
          </a:stretch>
        </p:blipFill>
        <p:spPr bwMode="auto">
          <a:xfrm>
            <a:off x="2671834" y="873125"/>
            <a:ext cx="3800475"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120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1331640" y="542190"/>
            <a:ext cx="6264696" cy="1815882"/>
          </a:xfrm>
          <a:prstGeom prst="rect">
            <a:avLst/>
          </a:prstGeom>
          <a:noFill/>
        </p:spPr>
        <p:txBody>
          <a:bodyPr wrap="square" rtlCol="0">
            <a:spAutoFit/>
          </a:bodyPr>
          <a:lstStyle/>
          <a:p>
            <a:r>
              <a:rPr lang="it-IT" sz="3200" dirty="0" smtClean="0">
                <a:solidFill>
                  <a:srgbClr val="FFFF00"/>
                </a:solidFill>
              </a:rPr>
              <a:t>     </a:t>
            </a:r>
            <a:r>
              <a:rPr lang="it-IT" sz="3200" dirty="0" err="1" smtClean="0">
                <a:solidFill>
                  <a:srgbClr val="FFFF00"/>
                </a:solidFill>
              </a:rPr>
              <a:t>Ortoressia</a:t>
            </a:r>
            <a:r>
              <a:rPr lang="it-IT" sz="3200" dirty="0" smtClean="0">
                <a:solidFill>
                  <a:srgbClr val="FFFF00"/>
                </a:solidFill>
              </a:rPr>
              <a:t>  (</a:t>
            </a:r>
            <a:r>
              <a:rPr lang="it-IT" sz="3200" dirty="0" err="1" smtClean="0">
                <a:solidFill>
                  <a:srgbClr val="FFFF00"/>
                </a:solidFill>
              </a:rPr>
              <a:t>Bratman</a:t>
            </a:r>
            <a:r>
              <a:rPr lang="it-IT" sz="3200" dirty="0" smtClean="0">
                <a:solidFill>
                  <a:srgbClr val="FFFF00"/>
                </a:solidFill>
              </a:rPr>
              <a:t>, 1997)</a:t>
            </a:r>
          </a:p>
          <a:p>
            <a:r>
              <a:rPr lang="it-IT" sz="2400" dirty="0" smtClean="0">
                <a:solidFill>
                  <a:srgbClr val="FFFF00"/>
                </a:solidFill>
              </a:rPr>
              <a:t> Dal greco </a:t>
            </a:r>
            <a:r>
              <a:rPr lang="it-IT" sz="2400" i="1" dirty="0" err="1" smtClean="0">
                <a:solidFill>
                  <a:srgbClr val="FF0000"/>
                </a:solidFill>
              </a:rPr>
              <a:t>orthos</a:t>
            </a:r>
            <a:r>
              <a:rPr lang="it-IT" sz="2400" i="1" dirty="0" smtClean="0">
                <a:solidFill>
                  <a:srgbClr val="FFFF00"/>
                </a:solidFill>
              </a:rPr>
              <a:t> (corretto) e </a:t>
            </a:r>
            <a:r>
              <a:rPr lang="it-IT" sz="2400" i="1" dirty="0" err="1" smtClean="0">
                <a:solidFill>
                  <a:srgbClr val="FF0000"/>
                </a:solidFill>
              </a:rPr>
              <a:t>orexis</a:t>
            </a:r>
            <a:r>
              <a:rPr lang="it-IT" sz="2400" i="1" dirty="0" smtClean="0">
                <a:solidFill>
                  <a:srgbClr val="FFFF00"/>
                </a:solidFill>
              </a:rPr>
              <a:t> (appetito)</a:t>
            </a:r>
          </a:p>
          <a:p>
            <a:endParaRPr lang="it-IT" sz="2400" dirty="0" smtClean="0">
              <a:solidFill>
                <a:srgbClr val="FFFF00"/>
              </a:solidFill>
            </a:endParaRPr>
          </a:p>
          <a:p>
            <a:endParaRPr lang="it-IT" sz="3200" dirty="0">
              <a:solidFill>
                <a:srgbClr val="FFFF00"/>
              </a:solidFill>
            </a:endParaRPr>
          </a:p>
        </p:txBody>
      </p:sp>
      <p:sp>
        <p:nvSpPr>
          <p:cNvPr id="4" name="CasellaDiTesto 3"/>
          <p:cNvSpPr txBox="1"/>
          <p:nvPr/>
        </p:nvSpPr>
        <p:spPr>
          <a:xfrm>
            <a:off x="827584" y="1556792"/>
            <a:ext cx="7488832" cy="954107"/>
          </a:xfrm>
          <a:prstGeom prst="rect">
            <a:avLst/>
          </a:prstGeom>
          <a:noFill/>
        </p:spPr>
        <p:txBody>
          <a:bodyPr wrap="square" rtlCol="0">
            <a:spAutoFit/>
          </a:bodyPr>
          <a:lstStyle/>
          <a:p>
            <a:r>
              <a:rPr lang="it-IT" sz="2800" dirty="0" smtClean="0"/>
              <a:t>Cura ossessiva dell’alimentazione naturale, sana.</a:t>
            </a:r>
          </a:p>
          <a:p>
            <a:r>
              <a:rPr lang="it-IT" sz="2800" dirty="0" smtClean="0"/>
              <a:t>Ossessione per la dieta perfetta</a:t>
            </a:r>
            <a:endParaRPr lang="it-IT" sz="2800" dirty="0"/>
          </a:p>
        </p:txBody>
      </p:sp>
      <p:sp>
        <p:nvSpPr>
          <p:cNvPr id="5" name="CasellaDiTesto 4"/>
          <p:cNvSpPr txBox="1"/>
          <p:nvPr/>
        </p:nvSpPr>
        <p:spPr>
          <a:xfrm>
            <a:off x="971600" y="2636912"/>
            <a:ext cx="6984776" cy="2246769"/>
          </a:xfrm>
          <a:prstGeom prst="rect">
            <a:avLst/>
          </a:prstGeom>
          <a:noFill/>
        </p:spPr>
        <p:txBody>
          <a:bodyPr wrap="square" rtlCol="0">
            <a:spAutoFit/>
          </a:bodyPr>
          <a:lstStyle/>
          <a:p>
            <a:r>
              <a:rPr lang="it-IT" sz="2800" dirty="0" smtClean="0">
                <a:solidFill>
                  <a:srgbClr val="FFFF00"/>
                </a:solidFill>
              </a:rPr>
              <a:t>Attenzione eccessiva per le regole alimentari</a:t>
            </a:r>
          </a:p>
          <a:p>
            <a:r>
              <a:rPr lang="it-IT" sz="2800" dirty="0">
                <a:solidFill>
                  <a:srgbClr val="FFFF00"/>
                </a:solidFill>
              </a:rPr>
              <a:t>e</a:t>
            </a:r>
            <a:r>
              <a:rPr lang="it-IT" sz="2800" dirty="0" smtClean="0">
                <a:solidFill>
                  <a:srgbClr val="FFFF00"/>
                </a:solidFill>
              </a:rPr>
              <a:t> la scelta del cibo, le caratteristiche salutari </a:t>
            </a:r>
          </a:p>
          <a:p>
            <a:r>
              <a:rPr lang="it-IT" sz="2800" dirty="0">
                <a:solidFill>
                  <a:srgbClr val="FFFF00"/>
                </a:solidFill>
              </a:rPr>
              <a:t>d</a:t>
            </a:r>
            <a:r>
              <a:rPr lang="it-IT" sz="2800" dirty="0" smtClean="0">
                <a:solidFill>
                  <a:srgbClr val="FFFF00"/>
                </a:solidFill>
              </a:rPr>
              <a:t>i un alimento diventano molto più importanti</a:t>
            </a:r>
          </a:p>
          <a:p>
            <a:r>
              <a:rPr lang="it-IT" sz="2800" dirty="0">
                <a:solidFill>
                  <a:srgbClr val="FFFF00"/>
                </a:solidFill>
              </a:rPr>
              <a:t>d</a:t>
            </a:r>
            <a:r>
              <a:rPr lang="it-IT" sz="2800" dirty="0" smtClean="0">
                <a:solidFill>
                  <a:srgbClr val="FFFF00"/>
                </a:solidFill>
              </a:rPr>
              <a:t>el piacere che può dare il gusto di mangiare</a:t>
            </a:r>
          </a:p>
          <a:p>
            <a:r>
              <a:rPr lang="it-IT" sz="2800" dirty="0">
                <a:solidFill>
                  <a:srgbClr val="FFFF00"/>
                </a:solidFill>
              </a:rPr>
              <a:t>o</a:t>
            </a:r>
            <a:r>
              <a:rPr lang="it-IT" sz="2800" dirty="0" smtClean="0">
                <a:solidFill>
                  <a:srgbClr val="FFFF00"/>
                </a:solidFill>
              </a:rPr>
              <a:t> del bisogno fisiologico di nutrirsi</a:t>
            </a:r>
            <a:endParaRPr lang="it-IT" sz="2800" dirty="0">
              <a:solidFill>
                <a:srgbClr val="FFFF00"/>
              </a:solidFill>
            </a:endParaRPr>
          </a:p>
        </p:txBody>
      </p:sp>
      <p:sp>
        <p:nvSpPr>
          <p:cNvPr id="6" name="CasellaDiTesto 5"/>
          <p:cNvSpPr txBox="1"/>
          <p:nvPr/>
        </p:nvSpPr>
        <p:spPr>
          <a:xfrm>
            <a:off x="1187624" y="5102609"/>
            <a:ext cx="6552728" cy="923330"/>
          </a:xfrm>
          <a:prstGeom prst="rect">
            <a:avLst/>
          </a:prstGeom>
          <a:noFill/>
        </p:spPr>
        <p:txBody>
          <a:bodyPr wrap="square" rtlCol="0">
            <a:spAutoFit/>
          </a:bodyPr>
          <a:lstStyle/>
          <a:p>
            <a:r>
              <a:rPr lang="it-IT" dirty="0" smtClean="0"/>
              <a:t>Tratto dal libro: « Psicologia del gusto e delle preferenze alimentari,</a:t>
            </a:r>
          </a:p>
          <a:p>
            <a:r>
              <a:rPr lang="it-IT" dirty="0"/>
              <a:t>r</a:t>
            </a:r>
            <a:r>
              <a:rPr lang="it-IT" dirty="0" smtClean="0"/>
              <a:t>igida ostinazione o possibile apertura al nuovo?»</a:t>
            </a:r>
          </a:p>
          <a:p>
            <a:r>
              <a:rPr lang="it-IT" dirty="0" smtClean="0"/>
              <a:t>Roberto Pani – Samantha </a:t>
            </a:r>
            <a:r>
              <a:rPr lang="it-IT" dirty="0" err="1" smtClean="0"/>
              <a:t>Sagliaschi</a:t>
            </a:r>
            <a:endParaRPr lang="it-IT" dirty="0"/>
          </a:p>
        </p:txBody>
      </p:sp>
    </p:spTree>
    <p:extLst>
      <p:ext uri="{BB962C8B-B14F-4D97-AF65-F5344CB8AC3E}">
        <p14:creationId xmlns:p14="http://schemas.microsoft.com/office/powerpoint/2010/main" xmlns="" val="191995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2483768" y="476671"/>
            <a:ext cx="7848872" cy="523220"/>
          </a:xfrm>
          <a:prstGeom prst="rect">
            <a:avLst/>
          </a:prstGeom>
          <a:noFill/>
        </p:spPr>
        <p:txBody>
          <a:bodyPr wrap="square" rtlCol="0">
            <a:spAutoFit/>
          </a:bodyPr>
          <a:lstStyle/>
          <a:p>
            <a:r>
              <a:rPr lang="it-IT" sz="2800" dirty="0" smtClean="0">
                <a:solidFill>
                  <a:srgbClr val="FFFF00"/>
                </a:solidFill>
              </a:rPr>
              <a:t>Che cos’è l’Alimentazione?</a:t>
            </a:r>
            <a:endParaRPr lang="it-IT" sz="2800" dirty="0">
              <a:solidFill>
                <a:srgbClr val="FFFF00"/>
              </a:solidFill>
            </a:endParaRPr>
          </a:p>
        </p:txBody>
      </p:sp>
      <p:sp>
        <p:nvSpPr>
          <p:cNvPr id="4" name="CasellaDiTesto 3"/>
          <p:cNvSpPr txBox="1"/>
          <p:nvPr/>
        </p:nvSpPr>
        <p:spPr>
          <a:xfrm>
            <a:off x="323528" y="1124744"/>
            <a:ext cx="8496944" cy="4524315"/>
          </a:xfrm>
          <a:prstGeom prst="rect">
            <a:avLst/>
          </a:prstGeom>
          <a:noFill/>
        </p:spPr>
        <p:txBody>
          <a:bodyPr wrap="square" rtlCol="0">
            <a:spAutoFit/>
          </a:bodyPr>
          <a:lstStyle/>
          <a:p>
            <a:r>
              <a:rPr lang="it-IT" sz="2400" dirty="0" smtClean="0"/>
              <a:t>L’</a:t>
            </a:r>
            <a:r>
              <a:rPr lang="it-IT" sz="2400" i="1" dirty="0" smtClean="0">
                <a:solidFill>
                  <a:srgbClr val="FFFF00"/>
                </a:solidFill>
              </a:rPr>
              <a:t>Alimentazione</a:t>
            </a:r>
            <a:r>
              <a:rPr lang="it-IT" sz="2400" dirty="0" smtClean="0"/>
              <a:t> è un fabbisogno fondamentale per gli esseri viventi.  Tramite l’assunzione degli alimenti l’individuo provvede alla crescita, al mantenimento e al rinnovo del proprio organismo.</a:t>
            </a:r>
          </a:p>
          <a:p>
            <a:r>
              <a:rPr lang="it-IT" sz="2400" dirty="0" smtClean="0"/>
              <a:t>Nell’uomo il «</a:t>
            </a:r>
            <a:r>
              <a:rPr lang="it-IT" sz="2400" i="1" dirty="0" smtClean="0">
                <a:solidFill>
                  <a:srgbClr val="FFFF00"/>
                </a:solidFill>
              </a:rPr>
              <a:t>Mangiare</a:t>
            </a:r>
            <a:r>
              <a:rPr lang="it-IT" sz="2400" dirty="0" smtClean="0"/>
              <a:t>» assume anche un valore relazionale e di comunicazione (attraverso il cibo esso si identifica, ma anche si distingue) svolgendo un ruolo simile a quello del linguaggio.</a:t>
            </a:r>
          </a:p>
          <a:p>
            <a:endParaRPr lang="it-IT" sz="2400" dirty="0" smtClean="0"/>
          </a:p>
          <a:p>
            <a:r>
              <a:rPr lang="it-IT" sz="2400" dirty="0" smtClean="0"/>
              <a:t>Le </a:t>
            </a:r>
            <a:r>
              <a:rPr lang="it-IT" sz="2400" i="1" dirty="0" smtClean="0">
                <a:solidFill>
                  <a:srgbClr val="FFFF00"/>
                </a:solidFill>
              </a:rPr>
              <a:t>Scelte Alimentari</a:t>
            </a:r>
            <a:r>
              <a:rPr lang="it-IT" sz="2400" dirty="0" smtClean="0"/>
              <a:t> risultano essere culturalmente determinate.  </a:t>
            </a:r>
          </a:p>
          <a:p>
            <a:r>
              <a:rPr lang="it-IT" sz="2400" dirty="0" smtClean="0"/>
              <a:t>Il </a:t>
            </a:r>
            <a:r>
              <a:rPr lang="it-IT" sz="2400" i="1" dirty="0" smtClean="0">
                <a:solidFill>
                  <a:srgbClr val="FFFF00"/>
                </a:solidFill>
              </a:rPr>
              <a:t>Cibo</a:t>
            </a:r>
            <a:r>
              <a:rPr lang="it-IT" sz="2400" dirty="0" smtClean="0"/>
              <a:t> e l’</a:t>
            </a:r>
            <a:r>
              <a:rPr lang="it-IT" sz="2400" i="1" dirty="0" smtClean="0">
                <a:solidFill>
                  <a:srgbClr val="FFFF00"/>
                </a:solidFill>
              </a:rPr>
              <a:t>Ambiente</a:t>
            </a:r>
            <a:r>
              <a:rPr lang="it-IT" sz="2400" dirty="0" smtClean="0"/>
              <a:t> condizionano le nostre scelte; il primo grazie alle sue caratteristiche organolettiche (colore, forma, consistenza, sapore, odore), il secondo incide secondo la disponibilità di un alimento, il prezzo, la pubblicità, il marketing.</a:t>
            </a:r>
            <a:endParaRPr lang="it-IT" sz="2400" dirty="0"/>
          </a:p>
        </p:txBody>
      </p:sp>
      <p:sp>
        <p:nvSpPr>
          <p:cNvPr id="5" name="CasellaDiTesto 4"/>
          <p:cNvSpPr txBox="1"/>
          <p:nvPr/>
        </p:nvSpPr>
        <p:spPr>
          <a:xfrm>
            <a:off x="5724128" y="5877272"/>
            <a:ext cx="3024336" cy="369332"/>
          </a:xfrm>
          <a:prstGeom prst="rect">
            <a:avLst/>
          </a:prstGeom>
          <a:noFill/>
        </p:spPr>
        <p:txBody>
          <a:bodyPr wrap="square" rtlCol="0">
            <a:spAutoFit/>
          </a:bodyPr>
          <a:lstStyle/>
          <a:p>
            <a:r>
              <a:rPr lang="it-IT" dirty="0" smtClean="0"/>
              <a:t>Dott. S. Vaccaro - ASMN - RE </a:t>
            </a:r>
            <a:endParaRPr lang="it-IT" dirty="0"/>
          </a:p>
        </p:txBody>
      </p:sp>
    </p:spTree>
    <p:extLst>
      <p:ext uri="{BB962C8B-B14F-4D97-AF65-F5344CB8AC3E}">
        <p14:creationId xmlns:p14="http://schemas.microsoft.com/office/powerpoint/2010/main" xmlns="" val="3553430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7961" y="978776"/>
            <a:ext cx="5788078" cy="4900448"/>
          </a:xfrm>
          <a:prstGeom prst="rect">
            <a:avLst/>
          </a:prstGeom>
        </p:spPr>
      </p:pic>
    </p:spTree>
    <p:extLst>
      <p:ext uri="{BB962C8B-B14F-4D97-AF65-F5344CB8AC3E}">
        <p14:creationId xmlns:p14="http://schemas.microsoft.com/office/powerpoint/2010/main" xmlns="" val="16700781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data 1"/>
          <p:cNvSpPr>
            <a:spLocks noGrp="1"/>
          </p:cNvSpPr>
          <p:nvPr>
            <p:ph type="dt" sz="quarter"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sz="1400" dirty="0" smtClean="0"/>
              <a:t>Dott. G Baglioni</a:t>
            </a:r>
          </a:p>
        </p:txBody>
      </p:sp>
      <p:pic>
        <p:nvPicPr>
          <p:cNvPr id="79875" name="Picture 2" descr="dieta%20zona"/>
          <p:cNvPicPr>
            <a:picLocks noChangeAspect="1" noChangeArrowheads="1"/>
          </p:cNvPicPr>
          <p:nvPr/>
        </p:nvPicPr>
        <p:blipFill>
          <a:blip r:embed="rId2" cstate="print">
            <a:lum contrast="10000"/>
            <a:extLst>
              <a:ext uri="{28A0092B-C50C-407E-A947-70E740481C1C}">
                <a14:useLocalDpi xmlns:a14="http://schemas.microsoft.com/office/drawing/2010/main" xmlns="" val="0"/>
              </a:ext>
            </a:extLst>
          </a:blip>
          <a:srcRect/>
          <a:stretch>
            <a:fillRect/>
          </a:stretch>
        </p:blipFill>
        <p:spPr bwMode="auto">
          <a:xfrm>
            <a:off x="1916184" y="1251102"/>
            <a:ext cx="5311775" cy="435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50091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dirty="0" smtClean="0">
                <a:solidFill>
                  <a:schemeClr val="tx1"/>
                </a:solidFill>
              </a:rPr>
              <a:t>Dott. G Baglioni</a:t>
            </a:r>
            <a:endParaRPr lang="it-IT" dirty="0">
              <a:solidFill>
                <a:schemeClr val="tx1"/>
              </a:solidFill>
            </a:endParaRPr>
          </a:p>
        </p:txBody>
      </p:sp>
      <p:pic>
        <p:nvPicPr>
          <p:cNvPr id="21506" name="Picture 2" descr="C:\Users\Baglioni\Pictures\Pictures\Immagini\dieta-ipocaloric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281" y="250031"/>
            <a:ext cx="4643438" cy="6357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14375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395536" y="980728"/>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i="1" dirty="0">
                <a:solidFill>
                  <a:srgbClr val="FFFF00"/>
                </a:solidFill>
                <a:cs typeface="Times New Roman" pitchFamily="18" charset="0"/>
              </a:rPr>
              <a:t>FA  COLAZIONE  COME  UN  PRINCIPE,  PRANZA  COME  UN  </a:t>
            </a:r>
            <a:endParaRPr lang="en-US" altLang="it-IT" sz="2400" i="1" dirty="0">
              <a:solidFill>
                <a:srgbClr val="FFFF00"/>
              </a:solidFill>
              <a:cs typeface="Times New Roman" pitchFamily="18" charset="0"/>
            </a:endParaRPr>
          </a:p>
          <a:p>
            <a:pPr eaLnBrk="0" hangingPunct="0"/>
            <a:r>
              <a:rPr lang="it-IT" altLang="it-IT" sz="2400" i="1" dirty="0">
                <a:solidFill>
                  <a:srgbClr val="FFFF00"/>
                </a:solidFill>
                <a:cs typeface="Times New Roman" pitchFamily="18" charset="0"/>
              </a:rPr>
              <a:t>BORGHESE,  CENA  COME  UN MENDICANTE</a:t>
            </a:r>
            <a:r>
              <a:rPr lang="it-IT" altLang="it-IT" sz="1100" i="1" dirty="0"/>
              <a:t>   </a:t>
            </a:r>
            <a:endParaRPr lang="it-IT" altLang="it-IT" sz="2400" i="1" dirty="0"/>
          </a:p>
        </p:txBody>
      </p:sp>
      <p:sp>
        <p:nvSpPr>
          <p:cNvPr id="361475" name="Rectangle 3"/>
          <p:cNvSpPr>
            <a:spLocks noChangeArrowheads="1"/>
          </p:cNvSpPr>
          <p:nvPr/>
        </p:nvSpPr>
        <p:spPr bwMode="auto">
          <a:xfrm>
            <a:off x="395536" y="2492896"/>
            <a:ext cx="6858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2400" i="1" dirty="0">
                <a:solidFill>
                  <a:srgbClr val="FFFF00"/>
                </a:solidFill>
                <a:cs typeface="Times New Roman" pitchFamily="18" charset="0"/>
              </a:rPr>
              <a:t>NON  SI  INGRASSA  TRA  NATALE  E  CAPODANNO,  MA  TRA</a:t>
            </a:r>
            <a:r>
              <a:rPr lang="en-US" altLang="it-IT" sz="2400" i="1" dirty="0">
                <a:solidFill>
                  <a:srgbClr val="FFFF00"/>
                </a:solidFill>
                <a:cs typeface="Times New Roman" pitchFamily="18" charset="0"/>
              </a:rPr>
              <a:t> </a:t>
            </a:r>
            <a:r>
              <a:rPr lang="it-IT" altLang="it-IT" sz="2400" i="1" dirty="0">
                <a:solidFill>
                  <a:srgbClr val="FFFF00"/>
                </a:solidFill>
                <a:cs typeface="Times New Roman" pitchFamily="18" charset="0"/>
              </a:rPr>
              <a:t>CAPODANNO  E  NATALE</a:t>
            </a:r>
            <a:endParaRPr lang="en-US" altLang="it-IT" sz="2400" i="1" dirty="0">
              <a:solidFill>
                <a:srgbClr val="FFFF00"/>
              </a:solidFill>
              <a:cs typeface="Times New Roman" pitchFamily="18" charset="0"/>
            </a:endParaRPr>
          </a:p>
        </p:txBody>
      </p:sp>
      <p:sp>
        <p:nvSpPr>
          <p:cNvPr id="361476" name="Rectangle 4"/>
          <p:cNvSpPr>
            <a:spLocks noChangeArrowheads="1"/>
          </p:cNvSpPr>
          <p:nvPr/>
        </p:nvSpPr>
        <p:spPr bwMode="auto">
          <a:xfrm>
            <a:off x="395536" y="3861048"/>
            <a:ext cx="7543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2400" i="1" dirty="0">
                <a:solidFill>
                  <a:srgbClr val="FFFF00"/>
                </a:solidFill>
                <a:cs typeface="Times New Roman" pitchFamily="18" charset="0"/>
              </a:rPr>
              <a:t>LA  VITA  DELL' UOMO  E'  INVERSAMENTE  PROPORZIONALE</a:t>
            </a:r>
            <a:r>
              <a:rPr lang="en-US" altLang="it-IT" sz="2400" i="1" dirty="0">
                <a:solidFill>
                  <a:srgbClr val="FFFF00"/>
                </a:solidFill>
                <a:cs typeface="Times New Roman" pitchFamily="18" charset="0"/>
              </a:rPr>
              <a:t>  </a:t>
            </a:r>
            <a:r>
              <a:rPr lang="it-IT" altLang="it-IT" sz="2400" i="1" dirty="0">
                <a:solidFill>
                  <a:srgbClr val="FFFF00"/>
                </a:solidFill>
                <a:cs typeface="Times New Roman" pitchFamily="18" charset="0"/>
              </a:rPr>
              <a:t>ALLA  LARGHEZZA  DELLA  CINTURA</a:t>
            </a:r>
            <a:r>
              <a:rPr lang="it-IT" altLang="it-IT" sz="2400" i="1" dirty="0">
                <a:solidFill>
                  <a:srgbClr val="FFFF00"/>
                </a:solidFill>
              </a:rPr>
              <a:t> </a:t>
            </a:r>
          </a:p>
        </p:txBody>
      </p:sp>
      <p:sp>
        <p:nvSpPr>
          <p:cNvPr id="361477" name="Rectangle 5"/>
          <p:cNvSpPr>
            <a:spLocks noChangeArrowheads="1"/>
          </p:cNvSpPr>
          <p:nvPr/>
        </p:nvSpPr>
        <p:spPr bwMode="auto">
          <a:xfrm>
            <a:off x="395536" y="4437112"/>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ltLang="it-IT" sz="2400" i="1" dirty="0">
              <a:solidFill>
                <a:srgbClr val="FFFF00"/>
              </a:solidFill>
              <a:cs typeface="Times New Roman" pitchFamily="18" charset="0"/>
            </a:endParaRPr>
          </a:p>
          <a:p>
            <a:pPr eaLnBrk="0" hangingPunct="0"/>
            <a:endParaRPr lang="en-US" altLang="it-IT" sz="2400" dirty="0"/>
          </a:p>
        </p:txBody>
      </p:sp>
      <p:sp>
        <p:nvSpPr>
          <p:cNvPr id="2" name="Segnaposto piè di pagina 1"/>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25664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fade">
                                      <p:cBhvr>
                                        <p:cTn id="7" dur="500"/>
                                        <p:tgtEl>
                                          <p:spTgt spid="361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475"/>
                                        </p:tgtEl>
                                        <p:attrNameLst>
                                          <p:attrName>style.visibility</p:attrName>
                                        </p:attrNameLst>
                                      </p:cBhvr>
                                      <p:to>
                                        <p:strVal val="visible"/>
                                      </p:to>
                                    </p:set>
                                    <p:animEffect transition="in" filter="fade">
                                      <p:cBhvr>
                                        <p:cTn id="12" dur="500"/>
                                        <p:tgtEl>
                                          <p:spTgt spid="3614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476"/>
                                        </p:tgtEl>
                                        <p:attrNameLst>
                                          <p:attrName>style.visibility</p:attrName>
                                        </p:attrNameLst>
                                      </p:cBhvr>
                                      <p:to>
                                        <p:strVal val="visible"/>
                                      </p:to>
                                    </p:set>
                                    <p:animEffect transition="in" filter="fade">
                                      <p:cBhvr>
                                        <p:cTn id="17" dur="500"/>
                                        <p:tgtEl>
                                          <p:spTgt spid="3614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361477"/>
                                        </p:tgtEl>
                                        <p:attrNameLst>
                                          <p:attrName>style.visibility</p:attrName>
                                        </p:attrNameLst>
                                      </p:cBhvr>
                                      <p:to>
                                        <p:strVal val="visible"/>
                                      </p:to>
                                    </p:set>
                                    <p:animEffect transition="in" filter="fade">
                                      <p:cBhvr>
                                        <p:cTn id="22" dur="500"/>
                                        <p:tgtEl>
                                          <p:spTgt spid="36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P spid="361475" grpId="0"/>
      <p:bldP spid="361476" grpId="0"/>
      <p:bldP spid="36147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251520" y="457270"/>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i="1" dirty="0">
                <a:solidFill>
                  <a:srgbClr val="FFFF00"/>
                </a:solidFill>
                <a:cs typeface="Times New Roman" pitchFamily="18" charset="0"/>
              </a:rPr>
              <a:t>LA  MODERAZIONE  A  TAVOLA  E'  LA  MIGLIORE  MEDICINA</a:t>
            </a:r>
            <a:r>
              <a:rPr lang="it-IT" altLang="it-IT" sz="2400" i="1" dirty="0">
                <a:solidFill>
                  <a:srgbClr val="FFFF00"/>
                </a:solidFill>
              </a:rPr>
              <a:t> </a:t>
            </a:r>
          </a:p>
        </p:txBody>
      </p:sp>
      <p:sp>
        <p:nvSpPr>
          <p:cNvPr id="362499" name="Rectangle 3"/>
          <p:cNvSpPr>
            <a:spLocks noChangeArrowheads="1"/>
          </p:cNvSpPr>
          <p:nvPr/>
        </p:nvSpPr>
        <p:spPr bwMode="auto">
          <a:xfrm>
            <a:off x="251520" y="1700808"/>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i="1" dirty="0">
                <a:solidFill>
                  <a:srgbClr val="FFFF00"/>
                </a:solidFill>
                <a:cs typeface="Times New Roman" pitchFamily="18" charset="0"/>
              </a:rPr>
              <a:t>L'UOMO  PASSA  LA  PRIMA  META'  DELLA  VITA  A  </a:t>
            </a:r>
            <a:endParaRPr lang="en-US" altLang="it-IT" sz="2400" i="1" dirty="0">
              <a:solidFill>
                <a:srgbClr val="FFFF00"/>
              </a:solidFill>
              <a:cs typeface="Times New Roman" pitchFamily="18" charset="0"/>
            </a:endParaRPr>
          </a:p>
          <a:p>
            <a:pPr eaLnBrk="0" hangingPunct="0"/>
            <a:r>
              <a:rPr lang="it-IT" altLang="it-IT" sz="2400" i="1" dirty="0">
                <a:solidFill>
                  <a:srgbClr val="FFFF00"/>
                </a:solidFill>
                <a:cs typeface="Times New Roman" pitchFamily="18" charset="0"/>
              </a:rPr>
              <a:t>ROVINARSI  LA  SALUTE  E  LA  SECONDA  META'  A  CURARSI</a:t>
            </a:r>
            <a:r>
              <a:rPr lang="it-IT" altLang="it-IT" sz="2400" i="1" dirty="0">
                <a:solidFill>
                  <a:srgbClr val="FFFF00"/>
                </a:solidFill>
              </a:rPr>
              <a:t> </a:t>
            </a:r>
          </a:p>
        </p:txBody>
      </p:sp>
      <p:sp>
        <p:nvSpPr>
          <p:cNvPr id="362500" name="Rectangle 4"/>
          <p:cNvSpPr>
            <a:spLocks noChangeArrowheads="1"/>
          </p:cNvSpPr>
          <p:nvPr/>
        </p:nvSpPr>
        <p:spPr bwMode="auto">
          <a:xfrm>
            <a:off x="274350" y="3200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i="1" dirty="0">
                <a:solidFill>
                  <a:srgbClr val="FFFF00"/>
                </a:solidFill>
                <a:cs typeface="Times New Roman" pitchFamily="18" charset="0"/>
              </a:rPr>
              <a:t>SI  DIMAGRISCE  CON  LE  GAMBE</a:t>
            </a:r>
            <a:r>
              <a:rPr lang="it-IT" altLang="it-IT" sz="1100" i="1" dirty="0"/>
              <a:t> </a:t>
            </a:r>
            <a:endParaRPr lang="it-IT" altLang="it-IT" sz="2400" i="1" dirty="0"/>
          </a:p>
        </p:txBody>
      </p:sp>
      <p:sp>
        <p:nvSpPr>
          <p:cNvPr id="362501" name="Rectangle 5"/>
          <p:cNvSpPr>
            <a:spLocks noChangeArrowheads="1"/>
          </p:cNvSpPr>
          <p:nvPr/>
        </p:nvSpPr>
        <p:spPr bwMode="auto">
          <a:xfrm>
            <a:off x="283444" y="4365104"/>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i="1" dirty="0">
                <a:solidFill>
                  <a:srgbClr val="FFFF00"/>
                </a:solidFill>
                <a:cs typeface="Times New Roman" pitchFamily="18" charset="0"/>
              </a:rPr>
              <a:t>GLI  STRUMENTI  DI  MORTE  PIU'  USATI  NEI  PAESI  CIVILIZZATI  SONO  COLTELLO  E  FORCHETTA</a:t>
            </a:r>
            <a:r>
              <a:rPr lang="it-IT" altLang="it-IT" sz="1100" i="1" dirty="0"/>
              <a:t> </a:t>
            </a:r>
            <a:endParaRPr lang="it-IT" altLang="it-IT" sz="2400" i="1" dirty="0"/>
          </a:p>
        </p:txBody>
      </p:sp>
      <p:sp>
        <p:nvSpPr>
          <p:cNvPr id="2" name="Segnaposto piè di pagina 1"/>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40352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fade">
                                      <p:cBhvr>
                                        <p:cTn id="7" dur="500"/>
                                        <p:tgtEl>
                                          <p:spTgt spid="362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2499"/>
                                        </p:tgtEl>
                                        <p:attrNameLst>
                                          <p:attrName>style.visibility</p:attrName>
                                        </p:attrNameLst>
                                      </p:cBhvr>
                                      <p:to>
                                        <p:strVal val="visible"/>
                                      </p:to>
                                    </p:set>
                                    <p:animEffect transition="in" filter="fade">
                                      <p:cBhvr>
                                        <p:cTn id="12" dur="500"/>
                                        <p:tgtEl>
                                          <p:spTgt spid="3624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2500"/>
                                        </p:tgtEl>
                                        <p:attrNameLst>
                                          <p:attrName>style.visibility</p:attrName>
                                        </p:attrNameLst>
                                      </p:cBhvr>
                                      <p:to>
                                        <p:strVal val="visible"/>
                                      </p:to>
                                    </p:set>
                                    <p:animEffect transition="in" filter="fade">
                                      <p:cBhvr>
                                        <p:cTn id="17" dur="500"/>
                                        <p:tgtEl>
                                          <p:spTgt spid="3625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2501"/>
                                        </p:tgtEl>
                                        <p:attrNameLst>
                                          <p:attrName>style.visibility</p:attrName>
                                        </p:attrNameLst>
                                      </p:cBhvr>
                                      <p:to>
                                        <p:strVal val="visible"/>
                                      </p:to>
                                    </p:set>
                                    <p:animEffect transition="in" filter="fade">
                                      <p:cBhvr>
                                        <p:cTn id="22" dur="500"/>
                                        <p:tgtEl>
                                          <p:spTgt spid="362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499" grpId="0"/>
      <p:bldP spid="362500" grpId="0"/>
      <p:bldP spid="36250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59832" y="332656"/>
            <a:ext cx="4032448" cy="523220"/>
          </a:xfrm>
          <a:prstGeom prst="rect">
            <a:avLst/>
          </a:prstGeom>
          <a:noFill/>
        </p:spPr>
        <p:txBody>
          <a:bodyPr wrap="square" rtlCol="0">
            <a:spAutoFit/>
          </a:bodyPr>
          <a:lstStyle/>
          <a:p>
            <a:r>
              <a:rPr lang="it-IT" sz="2800" b="1" i="1" dirty="0" smtClean="0">
                <a:solidFill>
                  <a:srgbClr val="FFFF00"/>
                </a:solidFill>
              </a:rPr>
              <a:t>Coscienza Alimentare</a:t>
            </a:r>
            <a:endParaRPr lang="it-IT" sz="2800" b="1" i="1" dirty="0">
              <a:solidFill>
                <a:srgbClr val="FFFF00"/>
              </a:solidFill>
            </a:endParaRPr>
          </a:p>
        </p:txBody>
      </p:sp>
      <p:cxnSp>
        <p:nvCxnSpPr>
          <p:cNvPr id="5" name="Connettore 2 4"/>
          <p:cNvCxnSpPr/>
          <p:nvPr/>
        </p:nvCxnSpPr>
        <p:spPr bwMode="auto">
          <a:xfrm flipH="1">
            <a:off x="2483768" y="855876"/>
            <a:ext cx="936104" cy="844932"/>
          </a:xfrm>
          <a:prstGeom prst="straightConnector1">
            <a:avLst/>
          </a:prstGeom>
          <a:solidFill>
            <a:schemeClr val="bg2"/>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CasellaDiTesto 5"/>
          <p:cNvSpPr txBox="1"/>
          <p:nvPr/>
        </p:nvSpPr>
        <p:spPr>
          <a:xfrm>
            <a:off x="154896" y="1727416"/>
            <a:ext cx="4248472" cy="3539430"/>
          </a:xfrm>
          <a:prstGeom prst="rect">
            <a:avLst/>
          </a:prstGeom>
          <a:noFill/>
        </p:spPr>
        <p:txBody>
          <a:bodyPr wrap="square" rtlCol="0">
            <a:spAutoFit/>
          </a:bodyPr>
          <a:lstStyle/>
          <a:p>
            <a:r>
              <a:rPr lang="it-IT" sz="2400" u="sng" dirty="0" smtClean="0">
                <a:solidFill>
                  <a:srgbClr val="FFFF00"/>
                </a:solidFill>
                <a:uFill>
                  <a:solidFill>
                    <a:srgbClr val="FF0000"/>
                  </a:solidFill>
                </a:uFill>
              </a:rPr>
              <a:t>Adeguata Qualità</a:t>
            </a:r>
          </a:p>
          <a:p>
            <a:r>
              <a:rPr lang="it-IT" sz="2000" dirty="0" smtClean="0">
                <a:solidFill>
                  <a:srgbClr val="FFFF00"/>
                </a:solidFill>
              </a:rPr>
              <a:t>Attenzione ai macro e micro nutrienti</a:t>
            </a:r>
          </a:p>
          <a:p>
            <a:r>
              <a:rPr lang="it-IT" sz="2000" dirty="0">
                <a:solidFill>
                  <a:srgbClr val="FFFF00"/>
                </a:solidFill>
              </a:rPr>
              <a:t>c</a:t>
            </a:r>
            <a:r>
              <a:rPr lang="it-IT" sz="2000" dirty="0" smtClean="0">
                <a:solidFill>
                  <a:srgbClr val="FFFF00"/>
                </a:solidFill>
              </a:rPr>
              <a:t>he devono essere tutti presenti nella</a:t>
            </a:r>
          </a:p>
          <a:p>
            <a:r>
              <a:rPr lang="it-IT" sz="2000" dirty="0">
                <a:solidFill>
                  <a:srgbClr val="FFFF00"/>
                </a:solidFill>
              </a:rPr>
              <a:t>d</a:t>
            </a:r>
            <a:r>
              <a:rPr lang="it-IT" sz="2000" dirty="0" smtClean="0">
                <a:solidFill>
                  <a:srgbClr val="FFFF00"/>
                </a:solidFill>
              </a:rPr>
              <a:t>ieta. </a:t>
            </a:r>
          </a:p>
          <a:p>
            <a:r>
              <a:rPr lang="it-IT" sz="2000" dirty="0" smtClean="0">
                <a:solidFill>
                  <a:srgbClr val="FFFF00"/>
                </a:solidFill>
              </a:rPr>
              <a:t>Se vengono eliminati alcuni cibi, valutare i nutrienti che vengono a mancare e integrarli nella propria dieta.</a:t>
            </a:r>
          </a:p>
          <a:p>
            <a:r>
              <a:rPr lang="it-IT" sz="2000" dirty="0" smtClean="0">
                <a:solidFill>
                  <a:srgbClr val="FFFF00"/>
                </a:solidFill>
              </a:rPr>
              <a:t>Questo si può fare o accostando i cibi</a:t>
            </a:r>
          </a:p>
          <a:p>
            <a:r>
              <a:rPr lang="it-IT" sz="2000" dirty="0" smtClean="0">
                <a:solidFill>
                  <a:srgbClr val="FFFF00"/>
                </a:solidFill>
              </a:rPr>
              <a:t>in modo adeguato oppure usando</a:t>
            </a:r>
          </a:p>
          <a:p>
            <a:r>
              <a:rPr lang="it-IT" sz="2000" dirty="0">
                <a:solidFill>
                  <a:srgbClr val="FFFF00"/>
                </a:solidFill>
              </a:rPr>
              <a:t>s</a:t>
            </a:r>
            <a:r>
              <a:rPr lang="it-IT" sz="2000" dirty="0" smtClean="0">
                <a:solidFill>
                  <a:srgbClr val="FFFF00"/>
                </a:solidFill>
              </a:rPr>
              <a:t>pecifici integratori.</a:t>
            </a:r>
          </a:p>
          <a:p>
            <a:endParaRPr lang="it-IT" sz="2000" dirty="0">
              <a:solidFill>
                <a:srgbClr val="FFFF00"/>
              </a:solidFill>
            </a:endParaRPr>
          </a:p>
        </p:txBody>
      </p:sp>
      <p:cxnSp>
        <p:nvCxnSpPr>
          <p:cNvPr id="8" name="Connettore 2 7"/>
          <p:cNvCxnSpPr/>
          <p:nvPr/>
        </p:nvCxnSpPr>
        <p:spPr bwMode="auto">
          <a:xfrm>
            <a:off x="5827167" y="829268"/>
            <a:ext cx="936104" cy="871540"/>
          </a:xfrm>
          <a:prstGeom prst="straightConnector1">
            <a:avLst/>
          </a:prstGeom>
          <a:solidFill>
            <a:schemeClr val="bg2"/>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CasellaDiTesto 8"/>
          <p:cNvSpPr txBox="1"/>
          <p:nvPr/>
        </p:nvSpPr>
        <p:spPr>
          <a:xfrm>
            <a:off x="5327576" y="1727416"/>
            <a:ext cx="3816424" cy="2923877"/>
          </a:xfrm>
          <a:prstGeom prst="rect">
            <a:avLst/>
          </a:prstGeom>
          <a:noFill/>
        </p:spPr>
        <p:txBody>
          <a:bodyPr wrap="square" rtlCol="0">
            <a:spAutoFit/>
          </a:bodyPr>
          <a:lstStyle/>
          <a:p>
            <a:r>
              <a:rPr lang="it-IT" sz="2400" u="sng" dirty="0" smtClean="0">
                <a:solidFill>
                  <a:srgbClr val="FFFF00"/>
                </a:solidFill>
                <a:uFill>
                  <a:solidFill>
                    <a:srgbClr val="FF0000"/>
                  </a:solidFill>
                </a:uFill>
              </a:rPr>
              <a:t>Adeguata Quantità</a:t>
            </a:r>
          </a:p>
          <a:p>
            <a:r>
              <a:rPr lang="it-IT" sz="2000" dirty="0" smtClean="0">
                <a:solidFill>
                  <a:srgbClr val="FFFF00"/>
                </a:solidFill>
              </a:rPr>
              <a:t>Il cibo assunto deve essere rapportato al consumo calorico del soggetto.</a:t>
            </a:r>
          </a:p>
          <a:p>
            <a:r>
              <a:rPr lang="it-IT" sz="2000" dirty="0" smtClean="0">
                <a:solidFill>
                  <a:srgbClr val="FFFF00"/>
                </a:solidFill>
              </a:rPr>
              <a:t>Raggiungere e mantenere il peso</a:t>
            </a:r>
          </a:p>
          <a:p>
            <a:r>
              <a:rPr lang="it-IT" sz="2000" dirty="0">
                <a:solidFill>
                  <a:srgbClr val="FFFF00"/>
                </a:solidFill>
              </a:rPr>
              <a:t>c</a:t>
            </a:r>
            <a:r>
              <a:rPr lang="it-IT" sz="2000" dirty="0" smtClean="0">
                <a:solidFill>
                  <a:srgbClr val="FFFF00"/>
                </a:solidFill>
              </a:rPr>
              <a:t>orretto in base al sesso, età, altezza, struttura scheletrica.</a:t>
            </a:r>
          </a:p>
          <a:p>
            <a:r>
              <a:rPr lang="it-IT" sz="2000" dirty="0" smtClean="0">
                <a:solidFill>
                  <a:srgbClr val="FFFF00"/>
                </a:solidFill>
              </a:rPr>
              <a:t>Riduzione delle calorie assunte se si è in sovrappeso.</a:t>
            </a:r>
            <a:endParaRPr lang="it-IT" sz="2000" dirty="0">
              <a:solidFill>
                <a:srgbClr val="FFFF00"/>
              </a:solidFill>
            </a:endParaRPr>
          </a:p>
        </p:txBody>
      </p:sp>
      <p:cxnSp>
        <p:nvCxnSpPr>
          <p:cNvPr id="11" name="Connettore 2 10"/>
          <p:cNvCxnSpPr/>
          <p:nvPr/>
        </p:nvCxnSpPr>
        <p:spPr bwMode="auto">
          <a:xfrm flipH="1">
            <a:off x="4019041" y="930684"/>
            <a:ext cx="792088" cy="4517340"/>
          </a:xfrm>
          <a:prstGeom prst="straightConnector1">
            <a:avLst/>
          </a:prstGeom>
          <a:solidFill>
            <a:schemeClr val="bg2"/>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CasellaDiTesto 11"/>
          <p:cNvSpPr txBox="1"/>
          <p:nvPr/>
        </p:nvSpPr>
        <p:spPr>
          <a:xfrm>
            <a:off x="2833973" y="5416347"/>
            <a:ext cx="2520280" cy="400110"/>
          </a:xfrm>
          <a:prstGeom prst="rect">
            <a:avLst/>
          </a:prstGeom>
          <a:noFill/>
        </p:spPr>
        <p:txBody>
          <a:bodyPr wrap="square" rtlCol="0">
            <a:spAutoFit/>
          </a:bodyPr>
          <a:lstStyle/>
          <a:p>
            <a:r>
              <a:rPr lang="it-IT" sz="2000" b="1" i="1" u="sng" dirty="0" smtClean="0">
                <a:solidFill>
                  <a:srgbClr val="FFFF00"/>
                </a:solidFill>
                <a:uFill>
                  <a:solidFill>
                    <a:srgbClr val="FF0000"/>
                  </a:solidFill>
                </a:uFill>
              </a:rPr>
              <a:t>Attività Fisica</a:t>
            </a:r>
            <a:endParaRPr lang="it-IT" sz="2000" b="1" i="1" u="sng" dirty="0">
              <a:solidFill>
                <a:srgbClr val="FFFF00"/>
              </a:solidFill>
              <a:uFill>
                <a:solidFill>
                  <a:srgbClr val="FF0000"/>
                </a:solidFill>
              </a:uFill>
            </a:endParaRPr>
          </a:p>
        </p:txBody>
      </p:sp>
      <p:cxnSp>
        <p:nvCxnSpPr>
          <p:cNvPr id="14" name="Connettore 2 13"/>
          <p:cNvCxnSpPr/>
          <p:nvPr/>
        </p:nvCxnSpPr>
        <p:spPr bwMode="auto">
          <a:xfrm>
            <a:off x="4860032" y="930684"/>
            <a:ext cx="576064" cy="4504105"/>
          </a:xfrm>
          <a:prstGeom prst="straightConnector1">
            <a:avLst/>
          </a:prstGeom>
          <a:solidFill>
            <a:schemeClr val="bg2"/>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CasellaDiTesto 14"/>
          <p:cNvSpPr txBox="1"/>
          <p:nvPr/>
        </p:nvSpPr>
        <p:spPr>
          <a:xfrm>
            <a:off x="5054160" y="5416347"/>
            <a:ext cx="3600400" cy="1015663"/>
          </a:xfrm>
          <a:prstGeom prst="rect">
            <a:avLst/>
          </a:prstGeom>
          <a:noFill/>
        </p:spPr>
        <p:txBody>
          <a:bodyPr wrap="square" rtlCol="0">
            <a:spAutoFit/>
          </a:bodyPr>
          <a:lstStyle/>
          <a:p>
            <a:r>
              <a:rPr lang="it-IT" sz="2000" b="1" i="1" u="sng" dirty="0" smtClean="0">
                <a:solidFill>
                  <a:srgbClr val="FFFF00"/>
                </a:solidFill>
                <a:uFill>
                  <a:solidFill>
                    <a:srgbClr val="FF0000"/>
                  </a:solidFill>
                </a:uFill>
              </a:rPr>
              <a:t>Informazione e </a:t>
            </a:r>
            <a:r>
              <a:rPr lang="it-IT" sz="2000" b="1" i="1" u="sng" dirty="0">
                <a:solidFill>
                  <a:srgbClr val="FFFF00"/>
                </a:solidFill>
                <a:uFill>
                  <a:solidFill>
                    <a:srgbClr val="FF0000"/>
                  </a:solidFill>
                </a:uFill>
              </a:rPr>
              <a:t>C</a:t>
            </a:r>
            <a:r>
              <a:rPr lang="it-IT" sz="2000" b="1" i="1" u="sng" dirty="0" smtClean="0">
                <a:solidFill>
                  <a:srgbClr val="FFFF00"/>
                </a:solidFill>
                <a:uFill>
                  <a:solidFill>
                    <a:srgbClr val="FF0000"/>
                  </a:solidFill>
                </a:uFill>
              </a:rPr>
              <a:t>ultura Nutrizionale.  Saper leggere</a:t>
            </a:r>
          </a:p>
          <a:p>
            <a:r>
              <a:rPr lang="it-IT" sz="2000" b="1" i="1" u="sng" dirty="0">
                <a:solidFill>
                  <a:srgbClr val="FFFF00"/>
                </a:solidFill>
                <a:uFill>
                  <a:solidFill>
                    <a:srgbClr val="FF0000"/>
                  </a:solidFill>
                </a:uFill>
              </a:rPr>
              <a:t>l</a:t>
            </a:r>
            <a:r>
              <a:rPr lang="it-IT" sz="2000" b="1" i="1" u="sng" dirty="0" smtClean="0">
                <a:solidFill>
                  <a:srgbClr val="FFFF00"/>
                </a:solidFill>
                <a:uFill>
                  <a:solidFill>
                    <a:srgbClr val="FF0000"/>
                  </a:solidFill>
                </a:uFill>
              </a:rPr>
              <a:t>’Etichetta alimentare</a:t>
            </a:r>
            <a:endParaRPr lang="it-IT" sz="2000" b="1" i="1" u="sng" dirty="0">
              <a:solidFill>
                <a:srgbClr val="FFFF00"/>
              </a:solidFill>
              <a:uFill>
                <a:solidFill>
                  <a:srgbClr val="FF0000"/>
                </a:solidFill>
              </a:uFill>
            </a:endParaRPr>
          </a:p>
        </p:txBody>
      </p:sp>
      <p:sp>
        <p:nvSpPr>
          <p:cNvPr id="2" name="Segnaposto piè di pagina 1"/>
          <p:cNvSpPr>
            <a:spLocks noGrp="1"/>
          </p:cNvSpPr>
          <p:nvPr>
            <p:ph type="ftr" sz="quarter" idx="11"/>
          </p:nvPr>
        </p:nvSpPr>
        <p:spPr/>
        <p:txBody>
          <a:bodyPr/>
          <a:lstStyle/>
          <a:p>
            <a:r>
              <a:rPr lang="it-IT" smtClean="0"/>
              <a:t>Dott. Baglioni Gabriele</a:t>
            </a:r>
            <a:endParaRPr lang="it-IT"/>
          </a:p>
        </p:txBody>
      </p:sp>
    </p:spTree>
    <p:extLst>
      <p:ext uri="{BB962C8B-B14F-4D97-AF65-F5344CB8AC3E}">
        <p14:creationId xmlns:p14="http://schemas.microsoft.com/office/powerpoint/2010/main" xmlns="" val="33596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2"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4" name="CasellaDiTesto 3"/>
          <p:cNvSpPr txBox="1"/>
          <p:nvPr/>
        </p:nvSpPr>
        <p:spPr>
          <a:xfrm>
            <a:off x="1835696" y="548679"/>
            <a:ext cx="6984776" cy="584775"/>
          </a:xfrm>
          <a:prstGeom prst="rect">
            <a:avLst/>
          </a:prstGeom>
          <a:noFill/>
        </p:spPr>
        <p:txBody>
          <a:bodyPr wrap="square" rtlCol="0">
            <a:spAutoFit/>
          </a:bodyPr>
          <a:lstStyle/>
          <a:p>
            <a:r>
              <a:rPr lang="it-IT" sz="3200" dirty="0" smtClean="0">
                <a:solidFill>
                  <a:srgbClr val="FFFF00"/>
                </a:solidFill>
              </a:rPr>
              <a:t>La Coscienza Alimentare</a:t>
            </a:r>
            <a:endParaRPr lang="it-IT" sz="3200" dirty="0">
              <a:solidFill>
                <a:srgbClr val="FFFF00"/>
              </a:solidFill>
            </a:endParaRPr>
          </a:p>
        </p:txBody>
      </p:sp>
      <p:sp>
        <p:nvSpPr>
          <p:cNvPr id="5" name="CasellaDiTesto 4"/>
          <p:cNvSpPr txBox="1"/>
          <p:nvPr/>
        </p:nvSpPr>
        <p:spPr>
          <a:xfrm>
            <a:off x="971600" y="1412776"/>
            <a:ext cx="6984776" cy="954107"/>
          </a:xfrm>
          <a:prstGeom prst="rect">
            <a:avLst/>
          </a:prstGeom>
          <a:noFill/>
        </p:spPr>
        <p:txBody>
          <a:bodyPr wrap="square" rtlCol="0">
            <a:spAutoFit/>
          </a:bodyPr>
          <a:lstStyle/>
          <a:p>
            <a:r>
              <a:rPr lang="it-IT" sz="2800" dirty="0" smtClean="0"/>
              <a:t>Un insieme di cibi sani non fa una alimentazione sana</a:t>
            </a:r>
            <a:endParaRPr lang="it-IT" sz="2800" dirty="0"/>
          </a:p>
        </p:txBody>
      </p:sp>
      <p:sp>
        <p:nvSpPr>
          <p:cNvPr id="6" name="CasellaDiTesto 5"/>
          <p:cNvSpPr txBox="1"/>
          <p:nvPr/>
        </p:nvSpPr>
        <p:spPr>
          <a:xfrm>
            <a:off x="395536" y="2996952"/>
            <a:ext cx="7992888" cy="2092881"/>
          </a:xfrm>
          <a:prstGeom prst="rect">
            <a:avLst/>
          </a:prstGeom>
          <a:noFill/>
        </p:spPr>
        <p:txBody>
          <a:bodyPr wrap="square" rtlCol="0">
            <a:spAutoFit/>
          </a:bodyPr>
          <a:lstStyle/>
          <a:p>
            <a:r>
              <a:rPr lang="it-IT" sz="2800" dirty="0" smtClean="0">
                <a:solidFill>
                  <a:srgbClr val="FFFF00"/>
                </a:solidFill>
              </a:rPr>
              <a:t>1) Per eccesso di quantità</a:t>
            </a:r>
          </a:p>
          <a:p>
            <a:r>
              <a:rPr lang="it-IT" sz="2800" dirty="0" smtClean="0">
                <a:solidFill>
                  <a:srgbClr val="FFFF00"/>
                </a:solidFill>
              </a:rPr>
              <a:t>     </a:t>
            </a:r>
            <a:r>
              <a:rPr lang="it-IT" sz="2800" dirty="0" smtClean="0"/>
              <a:t>(esempio la dieta mediterranea)</a:t>
            </a:r>
          </a:p>
          <a:p>
            <a:endParaRPr lang="it-IT" dirty="0" smtClean="0">
              <a:solidFill>
                <a:srgbClr val="FFFF00"/>
              </a:solidFill>
            </a:endParaRPr>
          </a:p>
          <a:p>
            <a:r>
              <a:rPr lang="it-IT" sz="2800" dirty="0" smtClean="0">
                <a:solidFill>
                  <a:srgbClr val="FFFF00"/>
                </a:solidFill>
              </a:rPr>
              <a:t>2) Per errore qualitativo</a:t>
            </a:r>
          </a:p>
          <a:p>
            <a:r>
              <a:rPr lang="it-IT" sz="2800" dirty="0" smtClean="0">
                <a:solidFill>
                  <a:srgbClr val="FFFF00"/>
                </a:solidFill>
              </a:rPr>
              <a:t>     </a:t>
            </a:r>
            <a:r>
              <a:rPr lang="it-IT" sz="2800" dirty="0" smtClean="0"/>
              <a:t>(esempio troppe proteine)</a:t>
            </a:r>
            <a:endParaRPr lang="it-IT" sz="2800" dirty="0"/>
          </a:p>
        </p:txBody>
      </p:sp>
    </p:spTree>
    <p:extLst>
      <p:ext uri="{BB962C8B-B14F-4D97-AF65-F5344CB8AC3E}">
        <p14:creationId xmlns:p14="http://schemas.microsoft.com/office/powerpoint/2010/main" xmlns="" val="66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466898" y="2561431"/>
            <a:ext cx="8229600" cy="173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fontAlgn="base">
              <a:spcBef>
                <a:spcPct val="0"/>
              </a:spcBef>
              <a:spcAft>
                <a:spcPct val="0"/>
              </a:spcAft>
            </a:pPr>
            <a:r>
              <a:rPr lang="it-IT" altLang="it-IT" sz="3200" dirty="0" smtClean="0">
                <a:cs typeface="Times New Roman" pitchFamily="18" charset="0"/>
              </a:rPr>
              <a:t>Costruirsi una</a:t>
            </a:r>
            <a:r>
              <a:rPr lang="it-IT" altLang="it-IT" sz="3200" dirty="0" smtClean="0">
                <a:solidFill>
                  <a:srgbClr val="000000"/>
                </a:solidFill>
                <a:cs typeface="Times New Roman" pitchFamily="18" charset="0"/>
              </a:rPr>
              <a:t> </a:t>
            </a:r>
            <a:r>
              <a:rPr lang="it-IT" altLang="it-IT" sz="3600" i="1" dirty="0" smtClean="0">
                <a:solidFill>
                  <a:srgbClr val="FFFF00"/>
                </a:solidFill>
                <a:cs typeface="Times New Roman" pitchFamily="18" charset="0"/>
              </a:rPr>
              <a:t>coscienza alimentare </a:t>
            </a:r>
            <a:r>
              <a:rPr lang="it-IT" altLang="it-IT" sz="3200" dirty="0" smtClean="0">
                <a:cs typeface="Times New Roman" pitchFamily="18" charset="0"/>
              </a:rPr>
              <a:t>vuol dire sapere</a:t>
            </a:r>
            <a:endParaRPr lang="it-IT" altLang="it-IT" sz="3200" dirty="0" smtClean="0"/>
          </a:p>
          <a:p>
            <a:pPr lvl="1" eaLnBrk="0" fontAlgn="base" hangingPunct="0">
              <a:spcBef>
                <a:spcPct val="0"/>
              </a:spcBef>
              <a:spcAft>
                <a:spcPct val="0"/>
              </a:spcAft>
              <a:buFontTx/>
              <a:buChar char="•"/>
            </a:pPr>
            <a:r>
              <a:rPr lang="it-IT" altLang="it-IT" sz="3200" dirty="0" smtClean="0">
                <a:solidFill>
                  <a:srgbClr val="FFFF00"/>
                </a:solidFill>
                <a:cs typeface="Times New Roman" pitchFamily="18" charset="0"/>
              </a:rPr>
              <a:t>come</a:t>
            </a:r>
            <a:r>
              <a:rPr lang="it-IT" altLang="it-IT" sz="3200" dirty="0" smtClean="0">
                <a:solidFill>
                  <a:srgbClr val="FFFF00"/>
                </a:solidFill>
              </a:rPr>
              <a:t> </a:t>
            </a:r>
            <a:r>
              <a:rPr lang="it-IT" altLang="it-IT" sz="3200" dirty="0" smtClean="0">
                <a:solidFill>
                  <a:srgbClr val="FFFFFF"/>
                </a:solidFill>
              </a:rPr>
              <a:t>(aspetto qualitativo in macronutrienti)</a:t>
            </a:r>
          </a:p>
          <a:p>
            <a:pPr lvl="1" eaLnBrk="0" fontAlgn="base" hangingPunct="0">
              <a:spcBef>
                <a:spcPct val="0"/>
              </a:spcBef>
              <a:spcAft>
                <a:spcPct val="0"/>
              </a:spcAft>
              <a:buFontTx/>
              <a:buChar char="•"/>
            </a:pPr>
            <a:r>
              <a:rPr lang="it-IT" altLang="it-IT" sz="3200" dirty="0" smtClean="0">
                <a:solidFill>
                  <a:srgbClr val="FFFF00"/>
                </a:solidFill>
                <a:cs typeface="Times New Roman" pitchFamily="18" charset="0"/>
              </a:rPr>
              <a:t>quanto</a:t>
            </a:r>
            <a:r>
              <a:rPr lang="it-IT" altLang="it-IT" sz="3200" b="1" dirty="0" smtClean="0">
                <a:solidFill>
                  <a:srgbClr val="FF0000"/>
                </a:solidFill>
                <a:cs typeface="Times New Roman" pitchFamily="18" charset="0"/>
              </a:rPr>
              <a:t> </a:t>
            </a:r>
            <a:r>
              <a:rPr lang="it-IT" altLang="it-IT" sz="3200" dirty="0" smtClean="0">
                <a:solidFill>
                  <a:srgbClr val="FFFF00"/>
                </a:solidFill>
              </a:rPr>
              <a:t> </a:t>
            </a:r>
            <a:r>
              <a:rPr lang="it-IT" altLang="it-IT" sz="3200" dirty="0" smtClean="0">
                <a:solidFill>
                  <a:srgbClr val="FFFFFF"/>
                </a:solidFill>
              </a:rPr>
              <a:t>(aspetto  quantitativo  in  Kcal)</a:t>
            </a:r>
          </a:p>
          <a:p>
            <a:pPr lvl="1" eaLnBrk="0" fontAlgn="base" hangingPunct="0">
              <a:spcBef>
                <a:spcPct val="0"/>
              </a:spcBef>
              <a:spcAft>
                <a:spcPct val="0"/>
              </a:spcAft>
              <a:buFontTx/>
              <a:buChar char="•"/>
            </a:pPr>
            <a:r>
              <a:rPr lang="it-IT" altLang="it-IT" sz="3200" dirty="0" smtClean="0">
                <a:solidFill>
                  <a:srgbClr val="FFFF00"/>
                </a:solidFill>
                <a:cs typeface="Times New Roman" pitchFamily="18" charset="0"/>
              </a:rPr>
              <a:t>cosa</a:t>
            </a:r>
            <a:r>
              <a:rPr lang="it-IT" altLang="it-IT" sz="3200" dirty="0" smtClean="0">
                <a:solidFill>
                  <a:srgbClr val="FFFF00"/>
                </a:solidFill>
              </a:rPr>
              <a:t>  </a:t>
            </a:r>
            <a:r>
              <a:rPr lang="it-IT" altLang="it-IT" sz="3200" dirty="0" smtClean="0">
                <a:solidFill>
                  <a:srgbClr val="FFFFFF"/>
                </a:solidFill>
              </a:rPr>
              <a:t>(qualità dei cibi)</a:t>
            </a:r>
          </a:p>
          <a:p>
            <a:pPr eaLnBrk="0" fontAlgn="base" hangingPunct="0">
              <a:spcBef>
                <a:spcPct val="0"/>
              </a:spcBef>
              <a:spcAft>
                <a:spcPct val="0"/>
              </a:spcAft>
            </a:pPr>
            <a:r>
              <a:rPr lang="it-IT" altLang="it-IT" sz="3200" dirty="0" smtClean="0">
                <a:cs typeface="Times New Roman" pitchFamily="18" charset="0"/>
              </a:rPr>
              <a:t>mangiare!</a:t>
            </a:r>
            <a:endParaRPr lang="it-IT" altLang="it-IT" sz="3200" dirty="0" smtClean="0"/>
          </a:p>
          <a:p>
            <a:pPr eaLnBrk="0" fontAlgn="base" hangingPunct="0">
              <a:spcBef>
                <a:spcPct val="0"/>
              </a:spcBef>
              <a:spcAft>
                <a:spcPct val="0"/>
              </a:spcAft>
            </a:pPr>
            <a:r>
              <a:rPr lang="it-IT" altLang="it-IT" sz="3200" dirty="0" smtClean="0">
                <a:cs typeface="Times New Roman" pitchFamily="18" charset="0"/>
              </a:rPr>
              <a:t>E’ importante capire che:</a:t>
            </a:r>
          </a:p>
          <a:p>
            <a:pPr eaLnBrk="0" fontAlgn="base" hangingPunct="0">
              <a:spcBef>
                <a:spcPct val="0"/>
              </a:spcBef>
              <a:spcAft>
                <a:spcPct val="0"/>
              </a:spcAft>
            </a:pPr>
            <a:r>
              <a:rPr lang="it-IT" altLang="it-IT" sz="3200" dirty="0" smtClean="0">
                <a:cs typeface="Times New Roman" pitchFamily="18" charset="0"/>
              </a:rPr>
              <a:t>l'</a:t>
            </a:r>
            <a:r>
              <a:rPr lang="it-IT" altLang="it-IT" sz="3200" i="1" dirty="0" smtClean="0">
                <a:solidFill>
                  <a:srgbClr val="FFFF00"/>
                </a:solidFill>
                <a:cs typeface="Times New Roman" pitchFamily="18" charset="0"/>
              </a:rPr>
              <a:t>obesità</a:t>
            </a:r>
            <a:r>
              <a:rPr lang="it-IT" altLang="it-IT" sz="3200" dirty="0" smtClean="0">
                <a:cs typeface="Times New Roman" pitchFamily="18" charset="0"/>
              </a:rPr>
              <a:t> si cura con il dietologo, il </a:t>
            </a:r>
            <a:r>
              <a:rPr lang="it-IT" altLang="it-IT" sz="3200" i="1" dirty="0" smtClean="0">
                <a:solidFill>
                  <a:srgbClr val="FFFF00"/>
                </a:solidFill>
                <a:cs typeface="Times New Roman" pitchFamily="18" charset="0"/>
              </a:rPr>
              <a:t>sovrappeso</a:t>
            </a:r>
            <a:r>
              <a:rPr lang="it-IT" altLang="it-IT" sz="3200" dirty="0" smtClean="0">
                <a:cs typeface="Times New Roman" pitchFamily="18" charset="0"/>
              </a:rPr>
              <a:t> si evita con la propria coscienza alimentare!</a:t>
            </a:r>
            <a:endParaRPr lang="it-IT" altLang="it-IT" sz="3200" dirty="0" smtClean="0"/>
          </a:p>
          <a:p>
            <a:pPr eaLnBrk="0" fontAlgn="base" hangingPunct="0">
              <a:spcBef>
                <a:spcPct val="0"/>
              </a:spcBef>
              <a:spcAft>
                <a:spcPct val="0"/>
              </a:spcAft>
            </a:pPr>
            <a:endParaRPr lang="it-IT" altLang="it-IT" sz="3200" dirty="0" smtClean="0">
              <a:solidFill>
                <a:srgbClr val="000000"/>
              </a:solidFill>
            </a:endParaRPr>
          </a:p>
        </p:txBody>
      </p:sp>
      <p:sp>
        <p:nvSpPr>
          <p:cNvPr id="3" name="Segnaposto piè di pagina 2"/>
          <p:cNvSpPr>
            <a:spLocks noGrp="1"/>
          </p:cNvSpPr>
          <p:nvPr>
            <p:ph type="ftr" sz="quarter" idx="11"/>
          </p:nvPr>
        </p:nvSpPr>
        <p:spPr/>
        <p:txBody>
          <a:bodyPr/>
          <a:lstStyle/>
          <a:p>
            <a:r>
              <a:rPr lang="it-IT" dirty="0" smtClean="0"/>
              <a:t>Dott. Baglioni Gabriele</a:t>
            </a:r>
            <a:endParaRPr lang="it-IT" dirty="0"/>
          </a:p>
        </p:txBody>
      </p:sp>
      <p:sp>
        <p:nvSpPr>
          <p:cNvPr id="8" name="CasellaDiTesto 7"/>
          <p:cNvSpPr txBox="1"/>
          <p:nvPr/>
        </p:nvSpPr>
        <p:spPr>
          <a:xfrm>
            <a:off x="6732240" y="5949280"/>
            <a:ext cx="2088232" cy="307777"/>
          </a:xfrm>
          <a:prstGeom prst="rect">
            <a:avLst/>
          </a:prstGeom>
          <a:noFill/>
        </p:spPr>
        <p:txBody>
          <a:bodyPr wrap="square" rtlCol="0">
            <a:spAutoFit/>
          </a:bodyPr>
          <a:lstStyle/>
          <a:p>
            <a:r>
              <a:rPr lang="it-IT" sz="1400" dirty="0" smtClean="0"/>
              <a:t>Da Albanesi R.</a:t>
            </a:r>
            <a:endParaRPr lang="it-IT" sz="1400" dirty="0"/>
          </a:p>
        </p:txBody>
      </p:sp>
    </p:spTree>
    <p:extLst>
      <p:ext uri="{BB962C8B-B14F-4D97-AF65-F5344CB8AC3E}">
        <p14:creationId xmlns:p14="http://schemas.microsoft.com/office/powerpoint/2010/main" xmlns="" val="37003848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2895600"/>
            <a:ext cx="9144000" cy="0"/>
          </a:xfrm>
          <a:prstGeom prst="rect">
            <a:avLst/>
          </a:prstGeom>
          <a:noFill/>
          <a:ln w="9525">
            <a:noFill/>
            <a:miter lim="800000"/>
            <a:headEnd/>
            <a:tailEnd/>
          </a:ln>
          <a:effectLst/>
        </p:spPr>
        <p:txBody>
          <a:bodyPr>
            <a:spAutoFit/>
          </a:bodyPr>
          <a:lstStyle/>
          <a:p>
            <a:endParaRPr lang="it-IT"/>
          </a:p>
        </p:txBody>
      </p:sp>
      <p:sp>
        <p:nvSpPr>
          <p:cNvPr id="161795" name="Rectangle 3"/>
          <p:cNvSpPr>
            <a:spLocks noChangeArrowheads="1"/>
          </p:cNvSpPr>
          <p:nvPr/>
        </p:nvSpPr>
        <p:spPr bwMode="auto">
          <a:xfrm>
            <a:off x="457200" y="381000"/>
            <a:ext cx="8229600" cy="1066800"/>
          </a:xfrm>
          <a:prstGeom prst="rect">
            <a:avLst/>
          </a:prstGeom>
          <a:noFill/>
          <a:ln w="9525">
            <a:noFill/>
            <a:miter lim="800000"/>
            <a:headEnd/>
            <a:tailEnd/>
          </a:ln>
          <a:effectLst/>
        </p:spPr>
        <p:txBody>
          <a:bodyPr/>
          <a:lstStyle/>
          <a:p>
            <a:r>
              <a:rPr lang="it-IT" sz="2400" dirty="0">
                <a:solidFill>
                  <a:srgbClr val="FFFF00"/>
                </a:solidFill>
                <a:latin typeface="Verdana" pitchFamily="34" charset="0"/>
              </a:rPr>
              <a:t>Liste di alimenti buoni o alimenti cattivi senza accenno alla quantità.</a:t>
            </a:r>
          </a:p>
          <a:p>
            <a:endParaRPr lang="it-IT" sz="2400" dirty="0">
              <a:solidFill>
                <a:srgbClr val="FFFF00"/>
              </a:solidFill>
            </a:endParaRPr>
          </a:p>
          <a:p>
            <a:pPr eaLnBrk="0" hangingPunct="0"/>
            <a:r>
              <a:rPr lang="it-IT" sz="2400" dirty="0">
                <a:latin typeface="Verdana" pitchFamily="34" charset="0"/>
              </a:rPr>
              <a:t>Una lista </a:t>
            </a:r>
            <a:r>
              <a:rPr lang="it-IT" sz="2400" dirty="0" err="1">
                <a:latin typeface="Verdana" pitchFamily="34" charset="0"/>
              </a:rPr>
              <a:t>scorrelata</a:t>
            </a:r>
            <a:r>
              <a:rPr lang="it-IT" sz="2400" dirty="0">
                <a:latin typeface="Verdana" pitchFamily="34" charset="0"/>
              </a:rPr>
              <a:t> dal concetto di quantità è quanto di più inaffidabile possa esservi. </a:t>
            </a:r>
            <a:r>
              <a:rPr lang="it-IT" sz="2400" dirty="0">
                <a:solidFill>
                  <a:srgbClr val="FFFF00"/>
                </a:solidFill>
                <a:latin typeface="Verdana" pitchFamily="34" charset="0"/>
              </a:rPr>
              <a:t>Dire che è opportuno moderare dolci e grassi è molto diverso dal metterli nella lista di cibi cattivi e abolirli. </a:t>
            </a:r>
          </a:p>
          <a:p>
            <a:pPr eaLnBrk="0" hangingPunct="0"/>
            <a:endParaRPr lang="it-IT" sz="2400" dirty="0">
              <a:solidFill>
                <a:srgbClr val="FFFF00"/>
              </a:solidFill>
              <a:latin typeface="Verdana" pitchFamily="34" charset="0"/>
            </a:endParaRPr>
          </a:p>
          <a:p>
            <a:pPr eaLnBrk="0" hangingPunct="0"/>
            <a:r>
              <a:rPr lang="it-IT" sz="2400" dirty="0">
                <a:solidFill>
                  <a:srgbClr val="FFFF00"/>
                </a:solidFill>
                <a:latin typeface="Verdana" pitchFamily="34" charset="0"/>
              </a:rPr>
              <a:t>Deve essere chiaro che </a:t>
            </a:r>
            <a:r>
              <a:rPr lang="it-IT" sz="2400" dirty="0">
                <a:solidFill>
                  <a:srgbClr val="FF3300"/>
                </a:solidFill>
                <a:latin typeface="Verdana" pitchFamily="34" charset="0"/>
              </a:rPr>
              <a:t>gli alimenti più a rischio possono essere assunti in piccole quantità,</a:t>
            </a:r>
            <a:r>
              <a:rPr lang="it-IT" sz="2400" dirty="0">
                <a:solidFill>
                  <a:srgbClr val="FFFF00"/>
                </a:solidFill>
                <a:latin typeface="Verdana" pitchFamily="34" charset="0"/>
              </a:rPr>
              <a:t> mentre quelli meno calorici posso essere assunti in quantità maggiori.</a:t>
            </a:r>
            <a:endParaRPr lang="it-IT" sz="2400" dirty="0">
              <a:solidFill>
                <a:srgbClr val="FFFF00"/>
              </a:solidFill>
            </a:endParaRPr>
          </a:p>
          <a:p>
            <a:pPr eaLnBrk="0" hangingPunct="0"/>
            <a:endParaRPr lang="it-IT" sz="2800" dirty="0">
              <a:solidFill>
                <a:srgbClr val="FFFF00"/>
              </a:solidFill>
            </a:endParaRPr>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asellaDiTesto 4"/>
          <p:cNvSpPr txBox="1"/>
          <p:nvPr/>
        </p:nvSpPr>
        <p:spPr>
          <a:xfrm>
            <a:off x="6444208" y="5938435"/>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827584" y="548680"/>
            <a:ext cx="7416824" cy="2369880"/>
          </a:xfrm>
          <a:prstGeom prst="rect">
            <a:avLst/>
          </a:prstGeom>
          <a:noFill/>
        </p:spPr>
        <p:txBody>
          <a:bodyPr wrap="square" rtlCol="0">
            <a:spAutoFit/>
          </a:bodyPr>
          <a:lstStyle/>
          <a:p>
            <a:r>
              <a:rPr lang="it-IT" sz="3200" dirty="0" smtClean="0">
                <a:solidFill>
                  <a:srgbClr val="FFFF00"/>
                </a:solidFill>
              </a:rPr>
              <a:t>L’alimentazione non cura tutto ma…</a:t>
            </a:r>
          </a:p>
          <a:p>
            <a:r>
              <a:rPr lang="it-IT" sz="2800" dirty="0" smtClean="0"/>
              <a:t>Chi mangia male avrà una scadente qualità di vita, ma chi mangia bene non può sperare di essersi assicurato il paradiso </a:t>
            </a:r>
          </a:p>
          <a:p>
            <a:endParaRPr lang="it-IT" sz="3200" dirty="0">
              <a:solidFill>
                <a:srgbClr val="FFFF00"/>
              </a:solidFill>
            </a:endParaRPr>
          </a:p>
        </p:txBody>
      </p:sp>
      <p:sp>
        <p:nvSpPr>
          <p:cNvPr id="4" name="CasellaDiTesto 3"/>
          <p:cNvSpPr txBox="1"/>
          <p:nvPr/>
        </p:nvSpPr>
        <p:spPr>
          <a:xfrm>
            <a:off x="827584" y="3068960"/>
            <a:ext cx="6768752" cy="584775"/>
          </a:xfrm>
          <a:prstGeom prst="rect">
            <a:avLst/>
          </a:prstGeom>
          <a:noFill/>
        </p:spPr>
        <p:txBody>
          <a:bodyPr wrap="square" rtlCol="0">
            <a:spAutoFit/>
          </a:bodyPr>
          <a:lstStyle/>
          <a:p>
            <a:r>
              <a:rPr lang="it-IT" sz="3200" dirty="0" smtClean="0">
                <a:solidFill>
                  <a:srgbClr val="FFFF00"/>
                </a:solidFill>
              </a:rPr>
              <a:t>            Mangiare male vuol dire:</a:t>
            </a:r>
            <a:endParaRPr lang="it-IT" sz="3200" dirty="0">
              <a:solidFill>
                <a:srgbClr val="FFFF00"/>
              </a:solidFill>
            </a:endParaRPr>
          </a:p>
        </p:txBody>
      </p:sp>
      <p:sp>
        <p:nvSpPr>
          <p:cNvPr id="5" name="CasellaDiTesto 4"/>
          <p:cNvSpPr txBox="1"/>
          <p:nvPr/>
        </p:nvSpPr>
        <p:spPr>
          <a:xfrm>
            <a:off x="861294" y="4077071"/>
            <a:ext cx="7632848" cy="2246769"/>
          </a:xfrm>
          <a:prstGeom prst="rect">
            <a:avLst/>
          </a:prstGeom>
          <a:noFill/>
        </p:spPr>
        <p:txBody>
          <a:bodyPr wrap="square" rtlCol="0">
            <a:spAutoFit/>
          </a:bodyPr>
          <a:lstStyle/>
          <a:p>
            <a:pPr marL="514350" indent="-514350">
              <a:buAutoNum type="alphaLcParenR"/>
            </a:pPr>
            <a:r>
              <a:rPr lang="it-IT" sz="2800" dirty="0" smtClean="0"/>
              <a:t>Nutrirsi con Non-Cibi, cioè con sostanze elaborate chimicamente</a:t>
            </a:r>
          </a:p>
          <a:p>
            <a:pPr marL="514350" indent="-514350">
              <a:buAutoNum type="alphaLcParenR"/>
            </a:pPr>
            <a:r>
              <a:rPr lang="it-IT" sz="2800" dirty="0" smtClean="0"/>
              <a:t>Andare in sovrappeso</a:t>
            </a:r>
          </a:p>
          <a:p>
            <a:pPr marL="514350" indent="-514350">
              <a:buAutoNum type="alphaLcParenR"/>
            </a:pPr>
            <a:endParaRPr lang="it-IT" sz="2800" dirty="0" smtClean="0"/>
          </a:p>
          <a:p>
            <a:r>
              <a:rPr lang="it-IT" sz="2800" dirty="0" smtClean="0"/>
              <a:t> </a:t>
            </a:r>
            <a:endParaRPr lang="it-IT" sz="2800" dirty="0"/>
          </a:p>
        </p:txBody>
      </p:sp>
    </p:spTree>
    <p:extLst>
      <p:ext uri="{BB962C8B-B14F-4D97-AF65-F5344CB8AC3E}">
        <p14:creationId xmlns:p14="http://schemas.microsoft.com/office/powerpoint/2010/main" xmlns="" val="23338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2339752" y="692696"/>
            <a:ext cx="7128792" cy="646331"/>
          </a:xfrm>
          <a:prstGeom prst="rect">
            <a:avLst/>
          </a:prstGeom>
          <a:noFill/>
        </p:spPr>
        <p:txBody>
          <a:bodyPr wrap="square" rtlCol="0">
            <a:spAutoFit/>
          </a:bodyPr>
          <a:lstStyle/>
          <a:p>
            <a:r>
              <a:rPr lang="it-IT" sz="3600" i="1" dirty="0" smtClean="0">
                <a:solidFill>
                  <a:srgbClr val="FFFF00"/>
                </a:solidFill>
              </a:rPr>
              <a:t>Perché mangiamo?</a:t>
            </a:r>
            <a:endParaRPr lang="it-IT" sz="3600" i="1" dirty="0">
              <a:solidFill>
                <a:srgbClr val="FFFF00"/>
              </a:solidFill>
            </a:endParaRPr>
          </a:p>
        </p:txBody>
      </p:sp>
      <p:sp>
        <p:nvSpPr>
          <p:cNvPr id="4" name="CasellaDiTesto 3"/>
          <p:cNvSpPr txBox="1"/>
          <p:nvPr/>
        </p:nvSpPr>
        <p:spPr>
          <a:xfrm>
            <a:off x="647564" y="1772816"/>
            <a:ext cx="7848872" cy="2677656"/>
          </a:xfrm>
          <a:prstGeom prst="rect">
            <a:avLst/>
          </a:prstGeom>
          <a:noFill/>
        </p:spPr>
        <p:txBody>
          <a:bodyPr wrap="square" rtlCol="0">
            <a:spAutoFit/>
          </a:bodyPr>
          <a:lstStyle/>
          <a:p>
            <a:pPr marL="285750" indent="-285750">
              <a:buFont typeface="Arial" panose="020B0604020202020204" pitchFamily="34" charset="0"/>
              <a:buChar char="•"/>
            </a:pPr>
            <a:r>
              <a:rPr lang="it-IT" sz="2800" dirty="0" smtClean="0"/>
              <a:t>Mangiamo per vivere, il cibo è il nostro carburante</a:t>
            </a:r>
          </a:p>
          <a:p>
            <a:pPr marL="285750" indent="-285750">
              <a:buFont typeface="Arial" panose="020B0604020202020204" pitchFamily="34" charset="0"/>
              <a:buChar char="•"/>
            </a:pPr>
            <a:r>
              <a:rPr lang="it-IT" sz="2800" dirty="0" smtClean="0"/>
              <a:t>Mangiare dà soddisfazione, il cibo è un piacere</a:t>
            </a:r>
          </a:p>
          <a:p>
            <a:pPr marL="285750" indent="-285750">
              <a:buFont typeface="Arial" panose="020B0604020202020204" pitchFamily="34" charset="0"/>
              <a:buChar char="•"/>
            </a:pPr>
            <a:r>
              <a:rPr lang="it-IT" sz="2800" dirty="0" smtClean="0"/>
              <a:t>Si mangia per star bene, il rapporto tra cibo e salute è sempre stato molto importante</a:t>
            </a:r>
          </a:p>
          <a:p>
            <a:pPr marL="285750" indent="-285750">
              <a:buFont typeface="Arial" panose="020B0604020202020204" pitchFamily="34" charset="0"/>
              <a:buChar char="•"/>
            </a:pPr>
            <a:r>
              <a:rPr lang="it-IT" sz="2800" dirty="0" smtClean="0"/>
              <a:t>Si mangia per comunicare, il cibo è strumento di relazione per eccellenza </a:t>
            </a:r>
            <a:endParaRPr lang="it-IT" sz="2800" dirty="0"/>
          </a:p>
        </p:txBody>
      </p:sp>
      <p:sp>
        <p:nvSpPr>
          <p:cNvPr id="5" name="CasellaDiTesto 4"/>
          <p:cNvSpPr txBox="1"/>
          <p:nvPr/>
        </p:nvSpPr>
        <p:spPr>
          <a:xfrm>
            <a:off x="5580112" y="5517232"/>
            <a:ext cx="2808312" cy="646331"/>
          </a:xfrm>
          <a:prstGeom prst="rect">
            <a:avLst/>
          </a:prstGeom>
          <a:noFill/>
        </p:spPr>
        <p:txBody>
          <a:bodyPr wrap="square" rtlCol="0">
            <a:spAutoFit/>
          </a:bodyPr>
          <a:lstStyle/>
          <a:p>
            <a:r>
              <a:rPr lang="it-IT" dirty="0" smtClean="0">
                <a:solidFill>
                  <a:srgbClr val="FFFF00"/>
                </a:solidFill>
              </a:rPr>
              <a:t>Prof. Massimo Montanari</a:t>
            </a:r>
          </a:p>
          <a:p>
            <a:r>
              <a:rPr lang="it-IT" dirty="0" smtClean="0">
                <a:solidFill>
                  <a:srgbClr val="FFFF00"/>
                </a:solidFill>
              </a:rPr>
              <a:t>Università di Bologna</a:t>
            </a:r>
            <a:endParaRPr lang="it-IT" dirty="0">
              <a:solidFill>
                <a:srgbClr val="FFFF00"/>
              </a:solidFill>
            </a:endParaRPr>
          </a:p>
        </p:txBody>
      </p:sp>
    </p:spTree>
    <p:extLst>
      <p:ext uri="{BB962C8B-B14F-4D97-AF65-F5344CB8AC3E}">
        <p14:creationId xmlns:p14="http://schemas.microsoft.com/office/powerpoint/2010/main" xmlns="" val="35713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CasellaDiTesto 2"/>
          <p:cNvSpPr txBox="1"/>
          <p:nvPr/>
        </p:nvSpPr>
        <p:spPr>
          <a:xfrm>
            <a:off x="899592" y="980728"/>
            <a:ext cx="7632848" cy="1384995"/>
          </a:xfrm>
          <a:prstGeom prst="rect">
            <a:avLst/>
          </a:prstGeom>
          <a:noFill/>
        </p:spPr>
        <p:txBody>
          <a:bodyPr wrap="square" rtlCol="0">
            <a:spAutoFit/>
          </a:bodyPr>
          <a:lstStyle/>
          <a:p>
            <a:r>
              <a:rPr lang="it-IT" sz="2800" dirty="0" smtClean="0">
                <a:solidFill>
                  <a:srgbClr val="FFFF00"/>
                </a:solidFill>
              </a:rPr>
              <a:t>Ogni coscienza alimentare deve arrivare alla definizione del proprio fabbisogno calorico</a:t>
            </a:r>
          </a:p>
          <a:p>
            <a:r>
              <a:rPr lang="it-IT" sz="2800" dirty="0" smtClean="0">
                <a:solidFill>
                  <a:srgbClr val="FFFF00"/>
                </a:solidFill>
              </a:rPr>
              <a:t>quotidiano </a:t>
            </a:r>
            <a:endParaRPr lang="it-IT" sz="2800" dirty="0">
              <a:solidFill>
                <a:srgbClr val="FFFF00"/>
              </a:solidFill>
            </a:endParaRPr>
          </a:p>
        </p:txBody>
      </p:sp>
      <p:sp>
        <p:nvSpPr>
          <p:cNvPr id="5" name="CasellaDiTesto 4"/>
          <p:cNvSpPr txBox="1"/>
          <p:nvPr/>
        </p:nvSpPr>
        <p:spPr>
          <a:xfrm>
            <a:off x="899592" y="3284984"/>
            <a:ext cx="7056784" cy="1384995"/>
          </a:xfrm>
          <a:prstGeom prst="rect">
            <a:avLst/>
          </a:prstGeom>
          <a:noFill/>
        </p:spPr>
        <p:txBody>
          <a:bodyPr wrap="square" rtlCol="0">
            <a:spAutoFit/>
          </a:bodyPr>
          <a:lstStyle/>
          <a:p>
            <a:r>
              <a:rPr lang="it-IT" sz="2800" dirty="0" smtClean="0">
                <a:solidFill>
                  <a:srgbClr val="FFFF00"/>
                </a:solidFill>
              </a:rPr>
              <a:t>Il vero fabbisogno quotidiano è quello che ci permette di conservare il nostro peso forma,</a:t>
            </a:r>
          </a:p>
          <a:p>
            <a:r>
              <a:rPr lang="it-IT" sz="2800" dirty="0">
                <a:solidFill>
                  <a:srgbClr val="FFFF00"/>
                </a:solidFill>
              </a:rPr>
              <a:t>n</a:t>
            </a:r>
            <a:r>
              <a:rPr lang="it-IT" sz="2800" dirty="0" smtClean="0">
                <a:solidFill>
                  <a:srgbClr val="FFFF00"/>
                </a:solidFill>
              </a:rPr>
              <a:t>on quello delle tabelle</a:t>
            </a:r>
            <a:endParaRPr lang="it-IT" sz="2800" dirty="0">
              <a:solidFill>
                <a:srgbClr val="FFFF00"/>
              </a:solidFill>
            </a:endParaRPr>
          </a:p>
        </p:txBody>
      </p:sp>
    </p:spTree>
    <p:extLst>
      <p:ext uri="{BB962C8B-B14F-4D97-AF65-F5344CB8AC3E}">
        <p14:creationId xmlns:p14="http://schemas.microsoft.com/office/powerpoint/2010/main" xmlns="" val="12071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28600" y="304800"/>
            <a:ext cx="8686800" cy="1587500"/>
          </a:xfrm>
          <a:prstGeom prst="rect">
            <a:avLst/>
          </a:prstGeom>
          <a:noFill/>
          <a:ln w="9525">
            <a:noFill/>
            <a:miter lim="800000"/>
            <a:headEnd/>
            <a:tailEnd/>
          </a:ln>
          <a:effectLst/>
        </p:spPr>
        <p:txBody>
          <a:bodyPr>
            <a:spAutoFit/>
          </a:bodyPr>
          <a:lstStyle/>
          <a:p>
            <a:pPr eaLnBrk="0" hangingPunct="0">
              <a:spcBef>
                <a:spcPct val="50000"/>
              </a:spcBef>
            </a:pPr>
            <a:r>
              <a:rPr lang="it-IT" sz="2800" dirty="0" smtClean="0">
                <a:solidFill>
                  <a:srgbClr val="FFFF00"/>
                </a:solidFill>
              </a:rPr>
              <a:t>   BISOGNA  </a:t>
            </a:r>
            <a:r>
              <a:rPr lang="it-IT" sz="2800" dirty="0">
                <a:solidFill>
                  <a:srgbClr val="FFFF00"/>
                </a:solidFill>
              </a:rPr>
              <a:t>SAPERE  CONTROLLARE </a:t>
            </a:r>
            <a:r>
              <a:rPr lang="it-IT" sz="2800" dirty="0" smtClean="0">
                <a:solidFill>
                  <a:srgbClr val="FFFF00"/>
                </a:solidFill>
              </a:rPr>
              <a:t> </a:t>
            </a:r>
            <a:r>
              <a:rPr lang="it-IT" sz="2800" dirty="0">
                <a:solidFill>
                  <a:srgbClr val="FFFF00"/>
                </a:solidFill>
              </a:rPr>
              <a:t>L’ASSUNZIONE  </a:t>
            </a:r>
            <a:r>
              <a:rPr lang="it-IT" sz="2800" dirty="0" smtClean="0">
                <a:solidFill>
                  <a:srgbClr val="FFFF00"/>
                </a:solidFill>
              </a:rPr>
              <a:t> 	 	           QUOTIDIANA  </a:t>
            </a:r>
            <a:r>
              <a:rPr lang="it-IT" sz="2800" dirty="0" err="1">
                <a:solidFill>
                  <a:srgbClr val="FFFF00"/>
                </a:solidFill>
              </a:rPr>
              <a:t>DI</a:t>
            </a:r>
            <a:r>
              <a:rPr lang="it-IT" sz="2800" dirty="0">
                <a:solidFill>
                  <a:srgbClr val="FFFF00"/>
                </a:solidFill>
              </a:rPr>
              <a:t>  CIBO</a:t>
            </a:r>
          </a:p>
          <a:p>
            <a:pPr eaLnBrk="0" hangingPunct="0">
              <a:spcBef>
                <a:spcPct val="50000"/>
              </a:spcBef>
            </a:pPr>
            <a:r>
              <a:rPr lang="it-IT" sz="2800" dirty="0">
                <a:solidFill>
                  <a:srgbClr val="FFFF00"/>
                </a:solidFill>
              </a:rPr>
              <a:t>                                           </a:t>
            </a:r>
          </a:p>
        </p:txBody>
      </p:sp>
      <p:sp>
        <p:nvSpPr>
          <p:cNvPr id="164867" name="Text Box 3"/>
          <p:cNvSpPr txBox="1">
            <a:spLocks noChangeArrowheads="1"/>
          </p:cNvSpPr>
          <p:nvPr/>
        </p:nvSpPr>
        <p:spPr bwMode="auto">
          <a:xfrm>
            <a:off x="971600" y="1844824"/>
            <a:ext cx="7056784" cy="3416320"/>
          </a:xfrm>
          <a:prstGeom prst="rect">
            <a:avLst/>
          </a:prstGeom>
          <a:noFill/>
          <a:ln w="9525">
            <a:noFill/>
            <a:miter lim="800000"/>
            <a:headEnd/>
            <a:tailEnd/>
          </a:ln>
          <a:effectLst/>
        </p:spPr>
        <p:txBody>
          <a:bodyPr wrap="square">
            <a:spAutoFit/>
          </a:bodyPr>
          <a:lstStyle/>
          <a:p>
            <a:pPr marL="457200" indent="-457200" eaLnBrk="0" hangingPunct="0">
              <a:spcBef>
                <a:spcPct val="50000"/>
              </a:spcBef>
            </a:pPr>
            <a:r>
              <a:rPr lang="it-IT" sz="2400" dirty="0">
                <a:solidFill>
                  <a:srgbClr val="FFFF00"/>
                </a:solidFill>
              </a:rPr>
              <a:t>                    </a:t>
            </a:r>
            <a:r>
              <a:rPr lang="it-IT" sz="2400" b="1" dirty="0" smtClean="0">
                <a:solidFill>
                  <a:srgbClr val="FF3300"/>
                </a:solidFill>
              </a:rPr>
              <a:t>Per  </a:t>
            </a:r>
            <a:r>
              <a:rPr lang="it-IT" sz="2400" b="1" dirty="0">
                <a:solidFill>
                  <a:srgbClr val="FF3300"/>
                </a:solidFill>
              </a:rPr>
              <a:t>questo  bisogna </a:t>
            </a:r>
            <a:r>
              <a:rPr lang="it-IT" sz="2400" b="1" dirty="0" smtClean="0">
                <a:solidFill>
                  <a:srgbClr val="FF3300"/>
                </a:solidFill>
              </a:rPr>
              <a:t>:</a:t>
            </a:r>
          </a:p>
          <a:p>
            <a:pPr marL="457200" indent="-457200" eaLnBrk="0" hangingPunct="0">
              <a:spcBef>
                <a:spcPct val="50000"/>
              </a:spcBef>
            </a:pPr>
            <a:endParaRPr lang="it-IT" sz="2400" b="1" dirty="0">
              <a:solidFill>
                <a:srgbClr val="FF3300"/>
              </a:solidFill>
            </a:endParaRPr>
          </a:p>
          <a:p>
            <a:pPr marL="457200" indent="-457200" eaLnBrk="0" hangingPunct="0">
              <a:spcBef>
                <a:spcPct val="50000"/>
              </a:spcBef>
              <a:buFontTx/>
              <a:buAutoNum type="alphaLcParenR"/>
            </a:pPr>
            <a:r>
              <a:rPr lang="it-IT" sz="2400" dirty="0" smtClean="0"/>
              <a:t>   ESSERE  </a:t>
            </a:r>
            <a:r>
              <a:rPr lang="it-IT" sz="2400" dirty="0"/>
              <a:t>IN  GRADO  </a:t>
            </a:r>
            <a:r>
              <a:rPr lang="it-IT" sz="2400" dirty="0" err="1"/>
              <a:t>DI</a:t>
            </a:r>
            <a:r>
              <a:rPr lang="it-IT" sz="2400" dirty="0"/>
              <a:t>  LEGGERE  L’ ETICHETTA </a:t>
            </a:r>
            <a:r>
              <a:rPr lang="it-IT" sz="2400" dirty="0" smtClean="0"/>
              <a:t>    	 	NUTRIZIONALE</a:t>
            </a:r>
            <a:endParaRPr lang="it-IT" sz="2400" dirty="0"/>
          </a:p>
          <a:p>
            <a:pPr marL="457200" indent="-457200" eaLnBrk="0" hangingPunct="0">
              <a:spcBef>
                <a:spcPct val="50000"/>
              </a:spcBef>
            </a:pPr>
            <a:endParaRPr lang="it-IT" sz="2400" dirty="0">
              <a:solidFill>
                <a:schemeClr val="bg1"/>
              </a:solidFill>
            </a:endParaRPr>
          </a:p>
          <a:p>
            <a:pPr marL="457200" indent="-457200" eaLnBrk="0" hangingPunct="0">
              <a:spcBef>
                <a:spcPct val="50000"/>
              </a:spcBef>
            </a:pPr>
            <a:r>
              <a:rPr lang="it-IT" sz="2400" dirty="0" smtClean="0"/>
              <a:t>b)     SAPER  </a:t>
            </a:r>
            <a:r>
              <a:rPr lang="it-IT" sz="2400" dirty="0"/>
              <a:t>CONSULTARE  LE  TABELLE  DELLE  </a:t>
            </a:r>
            <a:r>
              <a:rPr lang="it-IT" sz="2400" dirty="0" smtClean="0"/>
              <a:t>	  	           CALORIE</a:t>
            </a:r>
            <a:endParaRPr lang="it-IT" sz="2400" dirty="0"/>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asellaDiTesto 5"/>
          <p:cNvSpPr txBox="1"/>
          <p:nvPr/>
        </p:nvSpPr>
        <p:spPr>
          <a:xfrm>
            <a:off x="6767736" y="5661248"/>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115616" y="260648"/>
            <a:ext cx="8604448" cy="946150"/>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a:t>DOPO  AVER  DETERMINATO  IL  FABBISOGNO                        CALORICO  GIORNALIERO </a:t>
            </a:r>
            <a:r>
              <a:rPr lang="it-IT" sz="2800" dirty="0">
                <a:solidFill>
                  <a:srgbClr val="FFFF00"/>
                </a:solidFill>
              </a:rPr>
              <a:t> (QUANTITATIVO)</a:t>
            </a:r>
          </a:p>
        </p:txBody>
      </p:sp>
      <p:sp>
        <p:nvSpPr>
          <p:cNvPr id="165891" name="Text Box 3"/>
          <p:cNvSpPr txBox="1">
            <a:spLocks noChangeArrowheads="1"/>
          </p:cNvSpPr>
          <p:nvPr/>
        </p:nvSpPr>
        <p:spPr bwMode="auto">
          <a:xfrm>
            <a:off x="0" y="1524000"/>
            <a:ext cx="9144000" cy="457200"/>
          </a:xfrm>
          <a:prstGeom prst="rect">
            <a:avLst/>
          </a:prstGeom>
          <a:noFill/>
          <a:ln w="9525">
            <a:noFill/>
            <a:miter lim="800000"/>
            <a:headEnd/>
            <a:tailEnd/>
          </a:ln>
          <a:effectLst/>
        </p:spPr>
        <p:txBody>
          <a:bodyPr>
            <a:spAutoFit/>
          </a:bodyPr>
          <a:lstStyle/>
          <a:p>
            <a:pPr eaLnBrk="0" hangingPunct="0">
              <a:spcBef>
                <a:spcPct val="50000"/>
              </a:spcBef>
            </a:pPr>
            <a:r>
              <a:rPr lang="it-IT" sz="2400" dirty="0">
                <a:solidFill>
                  <a:srgbClr val="FFFF00"/>
                </a:solidFill>
              </a:rPr>
              <a:t>                                          </a:t>
            </a:r>
            <a:r>
              <a:rPr lang="it-IT" sz="2400" b="1" dirty="0" smtClean="0">
                <a:solidFill>
                  <a:srgbClr val="FF3300"/>
                </a:solidFill>
              </a:rPr>
              <a:t>SI </a:t>
            </a:r>
            <a:r>
              <a:rPr lang="it-IT" sz="2400" b="1" dirty="0">
                <a:solidFill>
                  <a:srgbClr val="FF3300"/>
                </a:solidFill>
              </a:rPr>
              <a:t>PASSA</a:t>
            </a:r>
            <a:r>
              <a:rPr lang="it-IT" sz="2400" dirty="0">
                <a:solidFill>
                  <a:srgbClr val="FFFF00"/>
                </a:solidFill>
              </a:rPr>
              <a:t> </a:t>
            </a:r>
          </a:p>
        </p:txBody>
      </p:sp>
      <p:sp>
        <p:nvSpPr>
          <p:cNvPr id="165892" name="Text Box 4"/>
          <p:cNvSpPr txBox="1">
            <a:spLocks noChangeArrowheads="1"/>
          </p:cNvSpPr>
          <p:nvPr/>
        </p:nvSpPr>
        <p:spPr bwMode="auto">
          <a:xfrm>
            <a:off x="251520" y="2286000"/>
            <a:ext cx="8892480" cy="523220"/>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a:solidFill>
                  <a:srgbClr val="FFFF00"/>
                </a:solidFill>
              </a:rPr>
              <a:t>ALLA  RIPARTIZIONE  DEI  MACRONUTRIENTI (QUALITATIVA) </a:t>
            </a:r>
          </a:p>
        </p:txBody>
      </p:sp>
      <p:sp>
        <p:nvSpPr>
          <p:cNvPr id="165893" name="Text Box 5"/>
          <p:cNvSpPr txBox="1">
            <a:spLocks noChangeArrowheads="1"/>
          </p:cNvSpPr>
          <p:nvPr/>
        </p:nvSpPr>
        <p:spPr bwMode="auto">
          <a:xfrm>
            <a:off x="323528" y="3657600"/>
            <a:ext cx="8820472" cy="519113"/>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a:solidFill>
                  <a:srgbClr val="FFFF00"/>
                </a:solidFill>
              </a:rPr>
              <a:t>a) </a:t>
            </a:r>
            <a:r>
              <a:rPr lang="it-IT" sz="2800" dirty="0"/>
              <a:t>CARBOIDRATI  (50 %)</a:t>
            </a:r>
          </a:p>
        </p:txBody>
      </p:sp>
      <p:sp>
        <p:nvSpPr>
          <p:cNvPr id="165894" name="Text Box 6"/>
          <p:cNvSpPr txBox="1">
            <a:spLocks noChangeArrowheads="1"/>
          </p:cNvSpPr>
          <p:nvPr/>
        </p:nvSpPr>
        <p:spPr bwMode="auto">
          <a:xfrm>
            <a:off x="323528" y="4572000"/>
            <a:ext cx="8820472" cy="519113"/>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a:solidFill>
                  <a:srgbClr val="FFFF00"/>
                </a:solidFill>
              </a:rPr>
              <a:t>b) </a:t>
            </a:r>
            <a:r>
              <a:rPr lang="it-IT" sz="2800" dirty="0"/>
              <a:t>PROTEINE  (20 %)</a:t>
            </a:r>
          </a:p>
        </p:txBody>
      </p:sp>
      <p:sp>
        <p:nvSpPr>
          <p:cNvPr id="165895" name="Text Box 7"/>
          <p:cNvSpPr txBox="1">
            <a:spLocks noChangeArrowheads="1"/>
          </p:cNvSpPr>
          <p:nvPr/>
        </p:nvSpPr>
        <p:spPr bwMode="auto">
          <a:xfrm>
            <a:off x="323528" y="5410200"/>
            <a:ext cx="8820472" cy="519113"/>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a:solidFill>
                  <a:srgbClr val="FFFF00"/>
                </a:solidFill>
              </a:rPr>
              <a:t>c) </a:t>
            </a:r>
            <a:r>
              <a:rPr lang="it-IT" sz="2800" dirty="0"/>
              <a:t>GRASSI O LIPIDI  (30 %)</a:t>
            </a:r>
          </a:p>
        </p:txBody>
      </p:sp>
      <p:sp>
        <p:nvSpPr>
          <p:cNvPr id="8"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dissolve">
                                      <p:cBhvr>
                                        <p:cTn id="7" dur="5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5891"/>
                                        </p:tgtEl>
                                        <p:attrNameLst>
                                          <p:attrName>style.visibility</p:attrName>
                                        </p:attrNameLst>
                                      </p:cBhvr>
                                      <p:to>
                                        <p:strVal val="visible"/>
                                      </p:to>
                                    </p:set>
                                    <p:anim calcmode="lin" valueType="num">
                                      <p:cBhvr additive="base">
                                        <p:cTn id="12" dur="500" fill="hold"/>
                                        <p:tgtEl>
                                          <p:spTgt spid="165891"/>
                                        </p:tgtEl>
                                        <p:attrNameLst>
                                          <p:attrName>ppt_x</p:attrName>
                                        </p:attrNameLst>
                                      </p:cBhvr>
                                      <p:tavLst>
                                        <p:tav tm="0">
                                          <p:val>
                                            <p:strVal val="0-#ppt_w/2"/>
                                          </p:val>
                                        </p:tav>
                                        <p:tav tm="100000">
                                          <p:val>
                                            <p:strVal val="#ppt_x"/>
                                          </p:val>
                                        </p:tav>
                                      </p:tavLst>
                                    </p:anim>
                                    <p:anim calcmode="lin" valueType="num">
                                      <p:cBhvr additive="base">
                                        <p:cTn id="13"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5892"/>
                                        </p:tgtEl>
                                        <p:attrNameLst>
                                          <p:attrName>style.visibility</p:attrName>
                                        </p:attrNameLst>
                                      </p:cBhvr>
                                      <p:to>
                                        <p:strVal val="visible"/>
                                      </p:to>
                                    </p:set>
                                    <p:animEffect transition="in" filter="dissolve">
                                      <p:cBhvr>
                                        <p:cTn id="18" dur="500"/>
                                        <p:tgtEl>
                                          <p:spTgt spid="16589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65893"/>
                                        </p:tgtEl>
                                        <p:attrNameLst>
                                          <p:attrName>style.visibility</p:attrName>
                                        </p:attrNameLst>
                                      </p:cBhvr>
                                      <p:to>
                                        <p:strVal val="visible"/>
                                      </p:to>
                                    </p:set>
                                    <p:anim calcmode="lin" valueType="num">
                                      <p:cBhvr>
                                        <p:cTn id="23" dur="500" fill="hold"/>
                                        <p:tgtEl>
                                          <p:spTgt spid="165893"/>
                                        </p:tgtEl>
                                        <p:attrNameLst>
                                          <p:attrName>ppt_w</p:attrName>
                                        </p:attrNameLst>
                                      </p:cBhvr>
                                      <p:tavLst>
                                        <p:tav tm="0">
                                          <p:val>
                                            <p:fltVal val="0"/>
                                          </p:val>
                                        </p:tav>
                                        <p:tav tm="100000">
                                          <p:val>
                                            <p:strVal val="#ppt_w"/>
                                          </p:val>
                                        </p:tav>
                                      </p:tavLst>
                                    </p:anim>
                                    <p:anim calcmode="lin" valueType="num">
                                      <p:cBhvr>
                                        <p:cTn id="24" dur="500" fill="hold"/>
                                        <p:tgtEl>
                                          <p:spTgt spid="165893"/>
                                        </p:tgtEl>
                                        <p:attrNameLst>
                                          <p:attrName>ppt_h</p:attrName>
                                        </p:attrNameLst>
                                      </p:cBhvr>
                                      <p:tavLst>
                                        <p:tav tm="0">
                                          <p:val>
                                            <p:fltVal val="0"/>
                                          </p:val>
                                        </p:tav>
                                        <p:tav tm="100000">
                                          <p:val>
                                            <p:strVal val="#ppt_h"/>
                                          </p:val>
                                        </p:tav>
                                      </p:tavLst>
                                    </p:anim>
                                    <p:anim calcmode="lin" valueType="num">
                                      <p:cBhvr>
                                        <p:cTn id="25" dur="500" fill="hold"/>
                                        <p:tgtEl>
                                          <p:spTgt spid="165893"/>
                                        </p:tgtEl>
                                        <p:attrNameLst>
                                          <p:attrName>ppt_x</p:attrName>
                                        </p:attrNameLst>
                                      </p:cBhvr>
                                      <p:tavLst>
                                        <p:tav tm="0">
                                          <p:val>
                                            <p:fltVal val="0.5"/>
                                          </p:val>
                                        </p:tav>
                                        <p:tav tm="100000">
                                          <p:val>
                                            <p:strVal val="#ppt_x"/>
                                          </p:val>
                                        </p:tav>
                                      </p:tavLst>
                                    </p:anim>
                                    <p:anim calcmode="lin" valueType="num">
                                      <p:cBhvr>
                                        <p:cTn id="26" dur="500" fill="hold"/>
                                        <p:tgtEl>
                                          <p:spTgt spid="165893"/>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65894"/>
                                        </p:tgtEl>
                                        <p:attrNameLst>
                                          <p:attrName>style.visibility</p:attrName>
                                        </p:attrNameLst>
                                      </p:cBhvr>
                                      <p:to>
                                        <p:strVal val="visible"/>
                                      </p:to>
                                    </p:set>
                                    <p:anim calcmode="lin" valueType="num">
                                      <p:cBhvr>
                                        <p:cTn id="31" dur="500" fill="hold"/>
                                        <p:tgtEl>
                                          <p:spTgt spid="165894"/>
                                        </p:tgtEl>
                                        <p:attrNameLst>
                                          <p:attrName>ppt_w</p:attrName>
                                        </p:attrNameLst>
                                      </p:cBhvr>
                                      <p:tavLst>
                                        <p:tav tm="0">
                                          <p:val>
                                            <p:fltVal val="0"/>
                                          </p:val>
                                        </p:tav>
                                        <p:tav tm="100000">
                                          <p:val>
                                            <p:strVal val="#ppt_w"/>
                                          </p:val>
                                        </p:tav>
                                      </p:tavLst>
                                    </p:anim>
                                    <p:anim calcmode="lin" valueType="num">
                                      <p:cBhvr>
                                        <p:cTn id="32" dur="500" fill="hold"/>
                                        <p:tgtEl>
                                          <p:spTgt spid="165894"/>
                                        </p:tgtEl>
                                        <p:attrNameLst>
                                          <p:attrName>ppt_h</p:attrName>
                                        </p:attrNameLst>
                                      </p:cBhvr>
                                      <p:tavLst>
                                        <p:tav tm="0">
                                          <p:val>
                                            <p:fltVal val="0"/>
                                          </p:val>
                                        </p:tav>
                                        <p:tav tm="100000">
                                          <p:val>
                                            <p:strVal val="#ppt_h"/>
                                          </p:val>
                                        </p:tav>
                                      </p:tavLst>
                                    </p:anim>
                                    <p:anim calcmode="lin" valueType="num">
                                      <p:cBhvr>
                                        <p:cTn id="33" dur="500" fill="hold"/>
                                        <p:tgtEl>
                                          <p:spTgt spid="165894"/>
                                        </p:tgtEl>
                                        <p:attrNameLst>
                                          <p:attrName>ppt_x</p:attrName>
                                        </p:attrNameLst>
                                      </p:cBhvr>
                                      <p:tavLst>
                                        <p:tav tm="0">
                                          <p:val>
                                            <p:fltVal val="0.5"/>
                                          </p:val>
                                        </p:tav>
                                        <p:tav tm="100000">
                                          <p:val>
                                            <p:strVal val="#ppt_x"/>
                                          </p:val>
                                        </p:tav>
                                      </p:tavLst>
                                    </p:anim>
                                    <p:anim calcmode="lin" valueType="num">
                                      <p:cBhvr>
                                        <p:cTn id="34" dur="500" fill="hold"/>
                                        <p:tgtEl>
                                          <p:spTgt spid="16589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65895"/>
                                        </p:tgtEl>
                                        <p:attrNameLst>
                                          <p:attrName>style.visibility</p:attrName>
                                        </p:attrNameLst>
                                      </p:cBhvr>
                                      <p:to>
                                        <p:strVal val="visible"/>
                                      </p:to>
                                    </p:set>
                                    <p:anim calcmode="lin" valueType="num">
                                      <p:cBhvr>
                                        <p:cTn id="39" dur="500" fill="hold"/>
                                        <p:tgtEl>
                                          <p:spTgt spid="165895"/>
                                        </p:tgtEl>
                                        <p:attrNameLst>
                                          <p:attrName>ppt_w</p:attrName>
                                        </p:attrNameLst>
                                      </p:cBhvr>
                                      <p:tavLst>
                                        <p:tav tm="0">
                                          <p:val>
                                            <p:fltVal val="0"/>
                                          </p:val>
                                        </p:tav>
                                        <p:tav tm="100000">
                                          <p:val>
                                            <p:strVal val="#ppt_w"/>
                                          </p:val>
                                        </p:tav>
                                      </p:tavLst>
                                    </p:anim>
                                    <p:anim calcmode="lin" valueType="num">
                                      <p:cBhvr>
                                        <p:cTn id="40" dur="500" fill="hold"/>
                                        <p:tgtEl>
                                          <p:spTgt spid="165895"/>
                                        </p:tgtEl>
                                        <p:attrNameLst>
                                          <p:attrName>ppt_h</p:attrName>
                                        </p:attrNameLst>
                                      </p:cBhvr>
                                      <p:tavLst>
                                        <p:tav tm="0">
                                          <p:val>
                                            <p:fltVal val="0"/>
                                          </p:val>
                                        </p:tav>
                                        <p:tav tm="100000">
                                          <p:val>
                                            <p:strVal val="#ppt_h"/>
                                          </p:val>
                                        </p:tav>
                                      </p:tavLst>
                                    </p:anim>
                                    <p:anim calcmode="lin" valueType="num">
                                      <p:cBhvr>
                                        <p:cTn id="41" dur="500" fill="hold"/>
                                        <p:tgtEl>
                                          <p:spTgt spid="165895"/>
                                        </p:tgtEl>
                                        <p:attrNameLst>
                                          <p:attrName>ppt_x</p:attrName>
                                        </p:attrNameLst>
                                      </p:cBhvr>
                                      <p:tavLst>
                                        <p:tav tm="0">
                                          <p:val>
                                            <p:fltVal val="0.5"/>
                                          </p:val>
                                        </p:tav>
                                        <p:tav tm="100000">
                                          <p:val>
                                            <p:strVal val="#ppt_x"/>
                                          </p:val>
                                        </p:tav>
                                      </p:tavLst>
                                    </p:anim>
                                    <p:anim calcmode="lin" valueType="num">
                                      <p:cBhvr>
                                        <p:cTn id="42" dur="500" fill="hold"/>
                                        <p:tgtEl>
                                          <p:spTgt spid="1658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autoUpdateAnimBg="0"/>
      <p:bldP spid="165892" grpId="0" autoUpdateAnimBg="0"/>
      <p:bldP spid="165893" grpId="0" autoUpdateAnimBg="0"/>
      <p:bldP spid="165894" grpId="0" autoUpdateAnimBg="0"/>
      <p:bldP spid="16589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0" y="381000"/>
            <a:ext cx="8839200" cy="519113"/>
          </a:xfrm>
          <a:prstGeom prst="rect">
            <a:avLst/>
          </a:prstGeom>
          <a:noFill/>
          <a:ln w="9525">
            <a:noFill/>
            <a:miter lim="800000"/>
            <a:headEnd/>
            <a:tailEnd/>
          </a:ln>
          <a:effectLst/>
        </p:spPr>
        <p:txBody>
          <a:bodyPr>
            <a:spAutoFit/>
          </a:bodyPr>
          <a:lstStyle/>
          <a:p>
            <a:pPr eaLnBrk="0" hangingPunct="0">
              <a:spcBef>
                <a:spcPct val="50000"/>
              </a:spcBef>
            </a:pPr>
            <a:r>
              <a:rPr lang="it-IT" sz="2800" dirty="0">
                <a:solidFill>
                  <a:srgbClr val="FFFF00"/>
                </a:solidFill>
              </a:rPr>
              <a:t>  </a:t>
            </a:r>
            <a:r>
              <a:rPr lang="it-IT" sz="2800" dirty="0" smtClean="0">
                <a:solidFill>
                  <a:srgbClr val="FFFF00"/>
                </a:solidFill>
              </a:rPr>
              <a:t>                                   E  </a:t>
            </a:r>
            <a:r>
              <a:rPr lang="it-IT" sz="2800" dirty="0">
                <a:solidFill>
                  <a:srgbClr val="FFFF00"/>
                </a:solidFill>
              </a:rPr>
              <a:t>inoltre …</a:t>
            </a:r>
          </a:p>
        </p:txBody>
      </p:sp>
      <p:sp>
        <p:nvSpPr>
          <p:cNvPr id="166915" name="Text Box 3"/>
          <p:cNvSpPr txBox="1">
            <a:spLocks noChangeArrowheads="1"/>
          </p:cNvSpPr>
          <p:nvPr/>
        </p:nvSpPr>
        <p:spPr bwMode="auto">
          <a:xfrm>
            <a:off x="0" y="1371600"/>
            <a:ext cx="4343400" cy="519113"/>
          </a:xfrm>
          <a:prstGeom prst="rect">
            <a:avLst/>
          </a:prstGeom>
          <a:noFill/>
          <a:ln w="9525">
            <a:noFill/>
            <a:miter lim="800000"/>
            <a:headEnd/>
            <a:tailEnd/>
          </a:ln>
          <a:effectLst/>
        </p:spPr>
        <p:txBody>
          <a:bodyPr>
            <a:spAutoFit/>
          </a:bodyPr>
          <a:lstStyle/>
          <a:p>
            <a:pPr eaLnBrk="0" hangingPunct="0">
              <a:spcBef>
                <a:spcPct val="50000"/>
              </a:spcBef>
            </a:pPr>
            <a:r>
              <a:rPr lang="it-IT" sz="2800" dirty="0">
                <a:solidFill>
                  <a:srgbClr val="FFFF00"/>
                </a:solidFill>
              </a:rPr>
              <a:t>  </a:t>
            </a:r>
            <a:r>
              <a:rPr lang="it-IT" sz="2800" dirty="0" smtClean="0">
                <a:solidFill>
                  <a:srgbClr val="FFFF00"/>
                </a:solidFill>
              </a:rPr>
              <a:t>  </a:t>
            </a:r>
            <a:r>
              <a:rPr lang="it-IT" sz="2800" dirty="0" smtClean="0"/>
              <a:t>ATTENZIONE  </a:t>
            </a:r>
            <a:r>
              <a:rPr lang="it-IT" sz="2800" dirty="0"/>
              <a:t>A …</a:t>
            </a:r>
          </a:p>
        </p:txBody>
      </p:sp>
      <p:sp>
        <p:nvSpPr>
          <p:cNvPr id="166916" name="Text Box 4"/>
          <p:cNvSpPr txBox="1">
            <a:spLocks noChangeArrowheads="1"/>
          </p:cNvSpPr>
          <p:nvPr/>
        </p:nvSpPr>
        <p:spPr bwMode="auto">
          <a:xfrm>
            <a:off x="251520" y="2514600"/>
            <a:ext cx="8892480" cy="2443163"/>
          </a:xfrm>
          <a:prstGeom prst="rect">
            <a:avLst/>
          </a:prstGeom>
          <a:noFill/>
          <a:ln w="9525">
            <a:noFill/>
            <a:miter lim="800000"/>
            <a:headEnd/>
            <a:tailEnd/>
          </a:ln>
          <a:effectLst/>
        </p:spPr>
        <p:txBody>
          <a:bodyPr wrap="square">
            <a:spAutoFit/>
          </a:bodyPr>
          <a:lstStyle/>
          <a:p>
            <a:pPr eaLnBrk="0" hangingPunct="0">
              <a:spcBef>
                <a:spcPct val="50000"/>
              </a:spcBef>
            </a:pPr>
            <a:r>
              <a:rPr lang="it-IT" sz="2800" b="1" dirty="0" smtClean="0">
                <a:solidFill>
                  <a:srgbClr val="FF3300"/>
                </a:solidFill>
              </a:rPr>
              <a:t>  SOSTANZE  </a:t>
            </a:r>
            <a:r>
              <a:rPr lang="it-IT" sz="2800" b="1" dirty="0">
                <a:solidFill>
                  <a:srgbClr val="FF3300"/>
                </a:solidFill>
              </a:rPr>
              <a:t>PRESENTI  NEI  CIBI  DANNOSE </a:t>
            </a:r>
            <a:r>
              <a:rPr lang="it-IT" sz="2800" b="1" dirty="0" smtClean="0">
                <a:solidFill>
                  <a:srgbClr val="FF3300"/>
                </a:solidFill>
              </a:rPr>
              <a:t> ALLA</a:t>
            </a:r>
            <a:endParaRPr lang="it-IT" sz="2800" b="1" dirty="0">
              <a:solidFill>
                <a:srgbClr val="FF3300"/>
              </a:solidFill>
            </a:endParaRPr>
          </a:p>
          <a:p>
            <a:pPr eaLnBrk="0" hangingPunct="0">
              <a:spcBef>
                <a:spcPct val="50000"/>
              </a:spcBef>
            </a:pPr>
            <a:r>
              <a:rPr lang="it-IT" sz="2800" b="1" dirty="0">
                <a:solidFill>
                  <a:srgbClr val="FF3300"/>
                </a:solidFill>
              </a:rPr>
              <a:t>                                        SALUTE</a:t>
            </a:r>
          </a:p>
          <a:p>
            <a:pPr eaLnBrk="0" hangingPunct="0">
              <a:spcBef>
                <a:spcPct val="50000"/>
              </a:spcBef>
            </a:pPr>
            <a:endParaRPr lang="it-IT" sz="2800" b="1" dirty="0">
              <a:solidFill>
                <a:srgbClr val="FF3300"/>
              </a:solidFill>
            </a:endParaRPr>
          </a:p>
          <a:p>
            <a:pPr eaLnBrk="0" hangingPunct="0">
              <a:spcBef>
                <a:spcPct val="50000"/>
              </a:spcBef>
            </a:pPr>
            <a:endParaRPr lang="it-IT" sz="2800" dirty="0">
              <a:solidFill>
                <a:srgbClr val="FFFF00"/>
              </a:solidFill>
            </a:endParaRPr>
          </a:p>
        </p:txBody>
      </p:sp>
      <p:sp>
        <p:nvSpPr>
          <p:cNvPr id="166917" name="Text Box 5"/>
          <p:cNvSpPr txBox="1">
            <a:spLocks noChangeArrowheads="1"/>
          </p:cNvSpPr>
          <p:nvPr/>
        </p:nvSpPr>
        <p:spPr bwMode="auto">
          <a:xfrm>
            <a:off x="304800" y="3962400"/>
            <a:ext cx="8610600" cy="519113"/>
          </a:xfrm>
          <a:prstGeom prst="rect">
            <a:avLst/>
          </a:prstGeom>
          <a:noFill/>
          <a:ln w="9525">
            <a:noFill/>
            <a:miter lim="800000"/>
            <a:headEnd/>
            <a:tailEnd/>
          </a:ln>
          <a:effectLst/>
        </p:spPr>
        <p:txBody>
          <a:bodyPr>
            <a:spAutoFit/>
          </a:bodyPr>
          <a:lstStyle/>
          <a:p>
            <a:pPr eaLnBrk="0" hangingPunct="0">
              <a:spcBef>
                <a:spcPct val="50000"/>
              </a:spcBef>
            </a:pPr>
            <a:endParaRPr lang="it-IT" sz="2800">
              <a:solidFill>
                <a:srgbClr val="FFFF00"/>
              </a:solidFill>
            </a:endParaRPr>
          </a:p>
        </p:txBody>
      </p:sp>
      <p:sp>
        <p:nvSpPr>
          <p:cNvPr id="166918" name="Text Box 6"/>
          <p:cNvSpPr txBox="1">
            <a:spLocks noChangeArrowheads="1"/>
          </p:cNvSpPr>
          <p:nvPr/>
        </p:nvSpPr>
        <p:spPr bwMode="auto">
          <a:xfrm>
            <a:off x="342900" y="3733800"/>
            <a:ext cx="8458200" cy="519113"/>
          </a:xfrm>
          <a:prstGeom prst="rect">
            <a:avLst/>
          </a:prstGeom>
          <a:noFill/>
          <a:ln w="9525">
            <a:noFill/>
            <a:miter lim="800000"/>
            <a:headEnd/>
            <a:tailEnd/>
          </a:ln>
          <a:effectLst/>
        </p:spPr>
        <p:txBody>
          <a:bodyPr>
            <a:spAutoFit/>
          </a:bodyPr>
          <a:lstStyle/>
          <a:p>
            <a:pPr eaLnBrk="0" hangingPunct="0">
              <a:spcBef>
                <a:spcPct val="50000"/>
              </a:spcBef>
            </a:pPr>
            <a:endParaRPr lang="it-IT" sz="2800">
              <a:solidFill>
                <a:srgbClr val="FFFF00"/>
              </a:solidFill>
            </a:endParaRPr>
          </a:p>
        </p:txBody>
      </p:sp>
      <p:sp>
        <p:nvSpPr>
          <p:cNvPr id="166919" name="Text Box 7"/>
          <p:cNvSpPr txBox="1">
            <a:spLocks noChangeArrowheads="1"/>
          </p:cNvSpPr>
          <p:nvPr/>
        </p:nvSpPr>
        <p:spPr bwMode="auto">
          <a:xfrm>
            <a:off x="228600" y="3962400"/>
            <a:ext cx="8686800" cy="1160463"/>
          </a:xfrm>
          <a:prstGeom prst="rect">
            <a:avLst/>
          </a:prstGeom>
          <a:noFill/>
          <a:ln w="9525">
            <a:noFill/>
            <a:miter lim="800000"/>
            <a:headEnd/>
            <a:tailEnd/>
          </a:ln>
          <a:effectLst/>
        </p:spPr>
        <p:txBody>
          <a:bodyPr>
            <a:spAutoFit/>
          </a:bodyPr>
          <a:lstStyle/>
          <a:p>
            <a:pPr eaLnBrk="0" hangingPunct="0">
              <a:spcBef>
                <a:spcPct val="50000"/>
              </a:spcBef>
            </a:pPr>
            <a:endParaRPr lang="it-IT" sz="2800">
              <a:solidFill>
                <a:srgbClr val="FFFF00"/>
              </a:solidFill>
            </a:endParaRPr>
          </a:p>
          <a:p>
            <a:pPr eaLnBrk="0" hangingPunct="0">
              <a:spcBef>
                <a:spcPct val="50000"/>
              </a:spcBef>
            </a:pPr>
            <a:endParaRPr lang="it-IT" sz="2800">
              <a:solidFill>
                <a:srgbClr val="FFFF00"/>
              </a:solidFill>
            </a:endParaRPr>
          </a:p>
        </p:txBody>
      </p:sp>
      <p:sp>
        <p:nvSpPr>
          <p:cNvPr id="166920" name="Text Box 8"/>
          <p:cNvSpPr txBox="1">
            <a:spLocks noChangeArrowheads="1"/>
          </p:cNvSpPr>
          <p:nvPr/>
        </p:nvSpPr>
        <p:spPr bwMode="auto">
          <a:xfrm>
            <a:off x="323528" y="3962400"/>
            <a:ext cx="8820472" cy="1587500"/>
          </a:xfrm>
          <a:prstGeom prst="rect">
            <a:avLst/>
          </a:prstGeom>
          <a:noFill/>
          <a:ln w="9525">
            <a:noFill/>
            <a:miter lim="800000"/>
            <a:headEnd/>
            <a:tailEnd/>
          </a:ln>
          <a:effectLst/>
        </p:spPr>
        <p:txBody>
          <a:bodyPr wrap="square">
            <a:spAutoFit/>
          </a:bodyPr>
          <a:lstStyle/>
          <a:p>
            <a:pPr eaLnBrk="0" hangingPunct="0">
              <a:spcBef>
                <a:spcPct val="50000"/>
              </a:spcBef>
            </a:pPr>
            <a:r>
              <a:rPr lang="it-IT" sz="2800" dirty="0" smtClean="0">
                <a:solidFill>
                  <a:srgbClr val="FFFF00"/>
                </a:solidFill>
              </a:rPr>
              <a:t> COME </a:t>
            </a:r>
            <a:r>
              <a:rPr lang="it-IT" sz="2800" dirty="0">
                <a:solidFill>
                  <a:srgbClr val="FFFF00"/>
                </a:solidFill>
              </a:rPr>
              <a:t>GLI  OLI/GRASSI  VEGETALI  IDROGENATI, </a:t>
            </a:r>
            <a:r>
              <a:rPr lang="it-IT" sz="2800" dirty="0" smtClean="0">
                <a:solidFill>
                  <a:srgbClr val="FFFF00"/>
                </a:solidFill>
              </a:rPr>
              <a:t>  	MARGARINA</a:t>
            </a:r>
            <a:r>
              <a:rPr lang="it-IT" sz="2800" dirty="0">
                <a:solidFill>
                  <a:srgbClr val="FFFF00"/>
                </a:solidFill>
              </a:rPr>
              <a:t>,  ADDITIVI  SOSPETTI  ECC..                                 </a:t>
            </a:r>
          </a:p>
          <a:p>
            <a:pPr eaLnBrk="0" hangingPunct="0">
              <a:spcBef>
                <a:spcPct val="50000"/>
              </a:spcBef>
            </a:pPr>
            <a:endParaRPr lang="it-IT" sz="2800" dirty="0">
              <a:solidFill>
                <a:srgbClr val="FFFF00"/>
              </a:solidFill>
            </a:endParaRPr>
          </a:p>
        </p:txBody>
      </p:sp>
      <p:sp>
        <p:nvSpPr>
          <p:cNvPr id="9"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0-#ppt_w/2"/>
                                          </p:val>
                                        </p:tav>
                                        <p:tav tm="100000">
                                          <p:val>
                                            <p:strVal val="#ppt_x"/>
                                          </p:val>
                                        </p:tav>
                                      </p:tavLst>
                                    </p:anim>
                                    <p:anim calcmode="lin" valueType="num">
                                      <p:cBhvr additive="base">
                                        <p:cTn id="8" dur="500" fill="hold"/>
                                        <p:tgtEl>
                                          <p:spTgt spid="166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6915"/>
                                        </p:tgtEl>
                                        <p:attrNameLst>
                                          <p:attrName>style.visibility</p:attrName>
                                        </p:attrNameLst>
                                      </p:cBhvr>
                                      <p:to>
                                        <p:strVal val="visible"/>
                                      </p:to>
                                    </p:set>
                                    <p:animEffect transition="in" filter="dissolve">
                                      <p:cBhvr>
                                        <p:cTn id="13" dur="500"/>
                                        <p:tgtEl>
                                          <p:spTgt spid="1669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6916"/>
                                        </p:tgtEl>
                                        <p:attrNameLst>
                                          <p:attrName>style.visibility</p:attrName>
                                        </p:attrNameLst>
                                      </p:cBhvr>
                                      <p:to>
                                        <p:strVal val="visible"/>
                                      </p:to>
                                    </p:set>
                                    <p:anim calcmode="lin" valueType="num">
                                      <p:cBhvr additive="base">
                                        <p:cTn id="18" dur="500" fill="hold"/>
                                        <p:tgtEl>
                                          <p:spTgt spid="166916"/>
                                        </p:tgtEl>
                                        <p:attrNameLst>
                                          <p:attrName>ppt_x</p:attrName>
                                        </p:attrNameLst>
                                      </p:cBhvr>
                                      <p:tavLst>
                                        <p:tav tm="0">
                                          <p:val>
                                            <p:strVal val="0-#ppt_w/2"/>
                                          </p:val>
                                        </p:tav>
                                        <p:tav tm="100000">
                                          <p:val>
                                            <p:strVal val="#ppt_x"/>
                                          </p:val>
                                        </p:tav>
                                      </p:tavLst>
                                    </p:anim>
                                    <p:anim calcmode="lin" valueType="num">
                                      <p:cBhvr additive="base">
                                        <p:cTn id="19" dur="500" fill="hold"/>
                                        <p:tgtEl>
                                          <p:spTgt spid="1669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nodePh="1">
                                  <p:stCondLst>
                                    <p:cond delay="0"/>
                                  </p:stCondLst>
                                  <p:endCondLst>
                                    <p:cond evt="begin" delay="0">
                                      <p:tn val="22"/>
                                    </p:cond>
                                  </p:endCondLst>
                                  <p:childTnLst>
                                    <p:set>
                                      <p:cBhvr>
                                        <p:cTn id="23" dur="1" fill="hold">
                                          <p:stCondLst>
                                            <p:cond delay="0"/>
                                          </p:stCondLst>
                                        </p:cTn>
                                        <p:tgtEl>
                                          <p:spTgt spid="166919"/>
                                        </p:tgtEl>
                                        <p:attrNameLst>
                                          <p:attrName>style.visibility</p:attrName>
                                        </p:attrNameLst>
                                      </p:cBhvr>
                                      <p:to>
                                        <p:strVal val="visible"/>
                                      </p:to>
                                    </p:set>
                                    <p:anim calcmode="lin" valueType="num">
                                      <p:cBhvr additive="base">
                                        <p:cTn id="24" dur="500" fill="hold"/>
                                        <p:tgtEl>
                                          <p:spTgt spid="166919"/>
                                        </p:tgtEl>
                                        <p:attrNameLst>
                                          <p:attrName>ppt_x</p:attrName>
                                        </p:attrNameLst>
                                      </p:cBhvr>
                                      <p:tavLst>
                                        <p:tav tm="0">
                                          <p:val>
                                            <p:strVal val="0-#ppt_w/2"/>
                                          </p:val>
                                        </p:tav>
                                        <p:tav tm="100000">
                                          <p:val>
                                            <p:strVal val="#ppt_x"/>
                                          </p:val>
                                        </p:tav>
                                      </p:tavLst>
                                    </p:anim>
                                    <p:anim calcmode="lin" valueType="num">
                                      <p:cBhvr additive="base">
                                        <p:cTn id="25" dur="500" fill="hold"/>
                                        <p:tgtEl>
                                          <p:spTgt spid="1669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nodePh="1">
                                  <p:stCondLst>
                                    <p:cond delay="0"/>
                                  </p:stCondLst>
                                  <p:endCondLst>
                                    <p:cond evt="begin" delay="0">
                                      <p:tn val="28"/>
                                    </p:cond>
                                  </p:endCondLst>
                                  <p:childTnLst>
                                    <p:set>
                                      <p:cBhvr>
                                        <p:cTn id="29" dur="1" fill="hold">
                                          <p:stCondLst>
                                            <p:cond delay="0"/>
                                          </p:stCondLst>
                                        </p:cTn>
                                        <p:tgtEl>
                                          <p:spTgt spid="166918"/>
                                        </p:tgtEl>
                                        <p:attrNameLst>
                                          <p:attrName>style.visibility</p:attrName>
                                        </p:attrNameLst>
                                      </p:cBhvr>
                                      <p:to>
                                        <p:strVal val="visible"/>
                                      </p:to>
                                    </p:set>
                                    <p:animEffect transition="in" filter="dissolve">
                                      <p:cBhvr>
                                        <p:cTn id="30" dur="500"/>
                                        <p:tgtEl>
                                          <p:spTgt spid="1669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6920"/>
                                        </p:tgtEl>
                                        <p:attrNameLst>
                                          <p:attrName>style.visibility</p:attrName>
                                        </p:attrNameLst>
                                      </p:cBhvr>
                                      <p:to>
                                        <p:strVal val="visible"/>
                                      </p:to>
                                    </p:set>
                                    <p:animEffect transition="in" filter="blinds(horizontal)">
                                      <p:cBhvr>
                                        <p:cTn id="35" dur="500"/>
                                        <p:tgtEl>
                                          <p:spTgt spid="166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P spid="166915" grpId="0" autoUpdateAnimBg="0"/>
      <p:bldP spid="166916" grpId="0" autoUpdateAnimBg="0"/>
      <p:bldP spid="166918" grpId="0" autoUpdateAnimBg="0"/>
      <p:bldP spid="166919" grpId="0" autoUpdateAnimBg="0"/>
      <p:bldP spid="166920"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57200" y="1922463"/>
            <a:ext cx="82296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it-IT" sz="1200" smtClean="0">
              <a:solidFill>
                <a:srgbClr val="000000"/>
              </a:solidFill>
            </a:endParaRPr>
          </a:p>
        </p:txBody>
      </p:sp>
      <p:sp>
        <p:nvSpPr>
          <p:cNvPr id="176131" name="Rectangle 3"/>
          <p:cNvSpPr>
            <a:spLocks noChangeArrowheads="1"/>
          </p:cNvSpPr>
          <p:nvPr/>
        </p:nvSpPr>
        <p:spPr bwMode="auto">
          <a:xfrm>
            <a:off x="2981366" y="152400"/>
            <a:ext cx="316586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3200" b="1" smtClean="0">
                <a:solidFill>
                  <a:srgbClr val="FF0000"/>
                </a:solidFill>
                <a:cs typeface="Times New Roman" pitchFamily="18" charset="0"/>
              </a:rPr>
              <a:t>A CENA FUORI</a:t>
            </a:r>
            <a:r>
              <a:rPr lang="it-IT" altLang="it-IT" sz="1200" smtClean="0">
                <a:solidFill>
                  <a:srgbClr val="FFFF00"/>
                </a:solidFill>
                <a:cs typeface="Times New Roman" pitchFamily="18" charset="0"/>
              </a:rPr>
              <a:t> </a:t>
            </a:r>
          </a:p>
        </p:txBody>
      </p:sp>
      <p:grpSp>
        <p:nvGrpSpPr>
          <p:cNvPr id="176132" name="Group 4"/>
          <p:cNvGrpSpPr>
            <a:grpSpLocks/>
          </p:cNvGrpSpPr>
          <p:nvPr/>
        </p:nvGrpSpPr>
        <p:grpSpPr bwMode="auto">
          <a:xfrm>
            <a:off x="2" y="0"/>
            <a:ext cx="9169400" cy="7467600"/>
            <a:chOff x="-8" y="-8"/>
            <a:chExt cx="5776" cy="1914"/>
          </a:xfrm>
        </p:grpSpPr>
        <p:grpSp>
          <p:nvGrpSpPr>
            <p:cNvPr id="176133" name="Group 5"/>
            <p:cNvGrpSpPr>
              <a:grpSpLocks/>
            </p:cNvGrpSpPr>
            <p:nvPr/>
          </p:nvGrpSpPr>
          <p:grpSpPr bwMode="auto">
            <a:xfrm>
              <a:off x="0" y="0"/>
              <a:ext cx="5760" cy="1898"/>
              <a:chOff x="0" y="0"/>
              <a:chExt cx="5760" cy="1898"/>
            </a:xfrm>
          </p:grpSpPr>
          <p:sp>
            <p:nvSpPr>
              <p:cNvPr id="176134" name="Rectangle 6"/>
              <p:cNvSpPr>
                <a:spLocks noChangeArrowheads="1"/>
              </p:cNvSpPr>
              <p:nvPr/>
            </p:nvSpPr>
            <p:spPr bwMode="auto">
              <a:xfrm>
                <a:off x="0" y="0"/>
                <a:ext cx="5760" cy="1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it-IT" altLang="it-IT" sz="1200" dirty="0" smtClean="0">
                    <a:solidFill>
                      <a:srgbClr val="000000"/>
                    </a:solidFill>
                    <a:cs typeface="Times New Roman" pitchFamily="18" charset="0"/>
                  </a:rPr>
                  <a:t> </a:t>
                </a:r>
                <a:r>
                  <a:rPr lang="it-IT" altLang="it-IT" sz="2400" dirty="0" smtClean="0">
                    <a:solidFill>
                      <a:srgbClr val="FFFFFF"/>
                    </a:solidFill>
                    <a:cs typeface="Times New Roman" pitchFamily="18" charset="0"/>
                  </a:rPr>
                  <a:t>Se mangiare deve essere un piacere, è naturale che vi siano</a:t>
                </a:r>
                <a:r>
                  <a:rPr lang="it-IT" altLang="it-IT" sz="2400" dirty="0" smtClean="0">
                    <a:solidFill>
                      <a:srgbClr val="000000"/>
                    </a:solidFill>
                    <a:cs typeface="Times New Roman" pitchFamily="18" charset="0"/>
                  </a:rPr>
                  <a:t> </a:t>
                </a:r>
                <a:r>
                  <a:rPr lang="it-IT" altLang="it-IT" sz="2400" b="1" dirty="0" smtClean="0">
                    <a:solidFill>
                      <a:srgbClr val="FF0000"/>
                    </a:solidFill>
                    <a:cs typeface="Times New Roman" pitchFamily="18" charset="0"/>
                  </a:rPr>
                  <a:t>eccezioni </a:t>
                </a:r>
              </a:p>
              <a:p>
                <a:pPr algn="ctr" eaLnBrk="0" fontAlgn="base" hangingPunct="0">
                  <a:spcBef>
                    <a:spcPct val="0"/>
                  </a:spcBef>
                  <a:spcAft>
                    <a:spcPct val="0"/>
                  </a:spcAft>
                </a:pPr>
                <a:r>
                  <a:rPr lang="it-IT" altLang="it-IT" sz="2400" b="1" dirty="0" smtClean="0">
                    <a:solidFill>
                      <a:srgbClr val="FF0000"/>
                    </a:solidFill>
                    <a:cs typeface="Times New Roman" pitchFamily="18" charset="0"/>
                  </a:rPr>
                  <a:t>alimentari</a:t>
                </a:r>
                <a:r>
                  <a:rPr lang="it-IT" altLang="it-IT" sz="2400" dirty="0" smtClean="0">
                    <a:cs typeface="Times New Roman" pitchFamily="18" charset="0"/>
                  </a:rPr>
                  <a:t>, cioè occasioni in cui il contenuto calorico del nostro pasto aumenta il contributo giornaliero oltre il nostro fabbisogno. </a:t>
                </a:r>
                <a:endParaRPr lang="it-IT" altLang="it-IT" sz="2400" dirty="0" smtClean="0"/>
              </a:p>
              <a:p>
                <a:pPr algn="ctr" eaLnBrk="0" fontAlgn="base" hangingPunct="0">
                  <a:spcBef>
                    <a:spcPct val="0"/>
                  </a:spcBef>
                  <a:spcAft>
                    <a:spcPct val="0"/>
                  </a:spcAft>
                </a:pPr>
                <a:r>
                  <a:rPr lang="it-IT" altLang="it-IT" sz="2400" dirty="0" smtClean="0">
                    <a:solidFill>
                      <a:srgbClr val="FFFFFF"/>
                    </a:solidFill>
                    <a:cs typeface="Times New Roman" pitchFamily="18" charset="0"/>
                  </a:rPr>
                  <a:t>La gestione dell'eccezione alimentare è sia immediata sia differita.</a:t>
                </a:r>
              </a:p>
              <a:p>
                <a:pPr algn="ctr" eaLnBrk="0" fontAlgn="base" hangingPunct="0">
                  <a:spcBef>
                    <a:spcPct val="0"/>
                  </a:spcBef>
                  <a:spcAft>
                    <a:spcPct val="0"/>
                  </a:spcAft>
                </a:pPr>
                <a:r>
                  <a:rPr lang="it-IT" altLang="it-IT" sz="2800" b="1" dirty="0" smtClean="0">
                    <a:solidFill>
                      <a:srgbClr val="FFFF00"/>
                    </a:solidFill>
                    <a:cs typeface="Times New Roman" pitchFamily="18" charset="0"/>
                  </a:rPr>
                  <a:t>       Strategia immediata</a:t>
                </a:r>
                <a:r>
                  <a:rPr lang="it-IT" altLang="it-IT" sz="2400" dirty="0" smtClean="0">
                    <a:solidFill>
                      <a:srgbClr val="000000"/>
                    </a:solidFill>
                    <a:cs typeface="Times New Roman" pitchFamily="18" charset="0"/>
                  </a:rPr>
                  <a:t> </a:t>
                </a:r>
                <a:endParaRPr lang="it-IT" altLang="it-IT" sz="2400" dirty="0" smtClean="0">
                  <a:solidFill>
                    <a:srgbClr val="000000"/>
                  </a:solidFill>
                </a:endParaRPr>
              </a:p>
              <a:p>
                <a:pPr lvl="1" algn="ctr" eaLnBrk="0" fontAlgn="base" hangingPunct="0">
                  <a:spcBef>
                    <a:spcPct val="0"/>
                  </a:spcBef>
                  <a:spcAft>
                    <a:spcPct val="0"/>
                  </a:spcAft>
                  <a:buFontTx/>
                  <a:buChar char="•"/>
                </a:pPr>
                <a:r>
                  <a:rPr lang="it-IT" altLang="it-IT" sz="2400" dirty="0" smtClean="0">
                    <a:solidFill>
                      <a:srgbClr val="FFFFFF"/>
                    </a:solidFill>
                    <a:cs typeface="Times New Roman" pitchFamily="18" charset="0"/>
                  </a:rPr>
                  <a:t>Non sentirsi in colpa, ma apprezzare la buona cucina </a:t>
                </a:r>
                <a:endParaRPr lang="it-IT" altLang="it-IT" sz="2400" dirty="0" smtClean="0">
                  <a:solidFill>
                    <a:srgbClr val="FFFFFF"/>
                  </a:solidFill>
                </a:endParaRPr>
              </a:p>
              <a:p>
                <a:pPr lvl="1" algn="ctr" eaLnBrk="0" fontAlgn="base" hangingPunct="0">
                  <a:spcBef>
                    <a:spcPct val="0"/>
                  </a:spcBef>
                  <a:spcAft>
                    <a:spcPct val="0"/>
                  </a:spcAft>
                  <a:buFontTx/>
                  <a:buChar char="•"/>
                </a:pPr>
                <a:r>
                  <a:rPr lang="it-IT" altLang="it-IT" sz="2400" dirty="0" smtClean="0">
                    <a:solidFill>
                      <a:srgbClr val="FFFFFF"/>
                    </a:solidFill>
                    <a:cs typeface="Times New Roman" pitchFamily="18" charset="0"/>
                  </a:rPr>
                  <a:t>Non ordinare l'antipasto o limitarsi notevolmente se offerto </a:t>
                </a:r>
                <a:endParaRPr lang="it-IT" altLang="it-IT" sz="2400" dirty="0" smtClean="0">
                  <a:solidFill>
                    <a:srgbClr val="FFFFFF"/>
                  </a:solidFill>
                </a:endParaRPr>
              </a:p>
              <a:p>
                <a:pPr lvl="1" algn="ctr" eaLnBrk="0" fontAlgn="base" hangingPunct="0">
                  <a:spcBef>
                    <a:spcPct val="0"/>
                  </a:spcBef>
                  <a:spcAft>
                    <a:spcPct val="0"/>
                  </a:spcAft>
                  <a:buFontTx/>
                  <a:buChar char="•"/>
                </a:pPr>
                <a:r>
                  <a:rPr lang="it-IT" altLang="it-IT" sz="2400" dirty="0" smtClean="0">
                    <a:solidFill>
                      <a:srgbClr val="FFFFFF"/>
                    </a:solidFill>
                    <a:cs typeface="Times New Roman" pitchFamily="18" charset="0"/>
                  </a:rPr>
                  <a:t>Non consumare fra una portata e l'altra pane, grissini ecc. </a:t>
                </a:r>
                <a:endParaRPr lang="it-IT" altLang="it-IT" sz="2400" dirty="0" smtClean="0">
                  <a:solidFill>
                    <a:srgbClr val="FFFFFF"/>
                  </a:solidFill>
                </a:endParaRPr>
              </a:p>
              <a:p>
                <a:pPr lvl="1" algn="ctr" eaLnBrk="0" fontAlgn="base" hangingPunct="0">
                  <a:spcBef>
                    <a:spcPct val="0"/>
                  </a:spcBef>
                  <a:spcAft>
                    <a:spcPct val="0"/>
                  </a:spcAft>
                  <a:buFontTx/>
                  <a:buChar char="•"/>
                </a:pPr>
                <a:r>
                  <a:rPr lang="it-IT" altLang="it-IT" sz="2400" dirty="0" smtClean="0">
                    <a:solidFill>
                      <a:srgbClr val="FFFFFF"/>
                    </a:solidFill>
                    <a:cs typeface="Times New Roman" pitchFamily="18" charset="0"/>
                  </a:rPr>
                  <a:t>Non consumare alcolici</a:t>
                </a:r>
                <a:endParaRPr lang="it-IT" altLang="it-IT" sz="2400" dirty="0" smtClean="0">
                  <a:solidFill>
                    <a:srgbClr val="000000"/>
                  </a:solidFill>
                  <a:cs typeface="Times New Roman" pitchFamily="18" charset="0"/>
                </a:endParaRPr>
              </a:p>
              <a:p>
                <a:pPr lvl="1" algn="ctr" eaLnBrk="0" fontAlgn="base" hangingPunct="0">
                  <a:spcBef>
                    <a:spcPct val="0"/>
                  </a:spcBef>
                  <a:spcAft>
                    <a:spcPct val="0"/>
                  </a:spcAft>
                  <a:buFontTx/>
                  <a:buChar char="•"/>
                </a:pPr>
                <a:r>
                  <a:rPr lang="it-IT" altLang="it-IT" sz="2800" b="1" dirty="0" smtClean="0">
                    <a:solidFill>
                      <a:srgbClr val="FFFF00"/>
                    </a:solidFill>
                    <a:cs typeface="Times New Roman" pitchFamily="18" charset="0"/>
                  </a:rPr>
                  <a:t>Strategia differita</a:t>
                </a:r>
                <a:r>
                  <a:rPr lang="it-IT" altLang="it-IT" sz="2400" dirty="0" smtClean="0">
                    <a:solidFill>
                      <a:srgbClr val="000000"/>
                    </a:solidFill>
                    <a:cs typeface="Times New Roman" pitchFamily="18" charset="0"/>
                  </a:rPr>
                  <a:t> </a:t>
                </a:r>
                <a:endParaRPr lang="it-IT" altLang="it-IT" sz="2400" dirty="0" smtClean="0">
                  <a:solidFill>
                    <a:srgbClr val="000000"/>
                  </a:solidFill>
                </a:endParaRPr>
              </a:p>
              <a:p>
                <a:pPr lvl="1" algn="ctr" eaLnBrk="0" fontAlgn="base" hangingPunct="0">
                  <a:spcBef>
                    <a:spcPct val="0"/>
                  </a:spcBef>
                  <a:spcAft>
                    <a:spcPct val="0"/>
                  </a:spcAft>
                  <a:buFontTx/>
                  <a:buChar char="•"/>
                </a:pPr>
                <a:r>
                  <a:rPr lang="it-IT" altLang="it-IT" sz="2400" dirty="0" smtClean="0">
                    <a:solidFill>
                      <a:srgbClr val="FFFFFF"/>
                    </a:solidFill>
                    <a:cs typeface="Times New Roman" pitchFamily="18" charset="0"/>
                  </a:rPr>
                  <a:t>Non è giustificata più di un'eccezione alimentare a settimana. </a:t>
                </a:r>
                <a:endParaRPr lang="it-IT" altLang="it-IT" sz="2400" dirty="0" smtClean="0">
                  <a:solidFill>
                    <a:srgbClr val="FFFFFF"/>
                  </a:solidFill>
                </a:endParaRPr>
              </a:p>
              <a:p>
                <a:pPr lvl="1" algn="ctr" eaLnBrk="0" fontAlgn="base" hangingPunct="0">
                  <a:spcBef>
                    <a:spcPct val="0"/>
                  </a:spcBef>
                  <a:spcAft>
                    <a:spcPct val="0"/>
                  </a:spcAft>
                  <a:buFontTx/>
                  <a:buChar char="•"/>
                </a:pPr>
                <a:r>
                  <a:rPr lang="it-IT" altLang="it-IT" sz="2400" dirty="0" smtClean="0">
                    <a:solidFill>
                      <a:srgbClr val="FFFFFF"/>
                    </a:solidFill>
                    <a:ea typeface="MS Mincho" pitchFamily="49" charset="-128"/>
                  </a:rPr>
                  <a:t>Recuperare l'eccezione nei due-tre giorni seguenti, riducendo le calorie giornaliere o aumentando l'attività fisica per bruciare le calorie assunte oltre il fabbisogno.</a:t>
                </a:r>
                <a:r>
                  <a:rPr lang="it-IT" altLang="it-IT" sz="2400" dirty="0" smtClean="0">
                    <a:solidFill>
                      <a:srgbClr val="000000"/>
                    </a:solidFill>
                  </a:rPr>
                  <a:t> </a:t>
                </a:r>
              </a:p>
              <a:p>
                <a:pPr algn="ctr" eaLnBrk="0" fontAlgn="base" hangingPunct="0">
                  <a:spcBef>
                    <a:spcPct val="0"/>
                  </a:spcBef>
                  <a:spcAft>
                    <a:spcPct val="0"/>
                  </a:spcAft>
                </a:pPr>
                <a:endParaRPr lang="it-IT" altLang="it-IT" sz="2400" dirty="0" smtClean="0">
                  <a:solidFill>
                    <a:srgbClr val="000000"/>
                  </a:solidFill>
                </a:endParaRPr>
              </a:p>
            </p:txBody>
          </p:sp>
          <p:sp>
            <p:nvSpPr>
              <p:cNvPr id="176135" name="Rectangle 7"/>
              <p:cNvSpPr>
                <a:spLocks noChangeArrowheads="1"/>
              </p:cNvSpPr>
              <p:nvPr/>
            </p:nvSpPr>
            <p:spPr bwMode="auto">
              <a:xfrm>
                <a:off x="0" y="0"/>
                <a:ext cx="5760" cy="189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it-IT" sz="1200" smtClean="0">
                  <a:solidFill>
                    <a:srgbClr val="000000"/>
                  </a:solidFill>
                </a:endParaRPr>
              </a:p>
            </p:txBody>
          </p:sp>
        </p:grpSp>
        <p:sp>
          <p:nvSpPr>
            <p:cNvPr id="176136" name="Rectangle 8"/>
            <p:cNvSpPr>
              <a:spLocks noChangeArrowheads="1"/>
            </p:cNvSpPr>
            <p:nvPr/>
          </p:nvSpPr>
          <p:spPr bwMode="auto">
            <a:xfrm>
              <a:off x="-8" y="-8"/>
              <a:ext cx="5776" cy="1914"/>
            </a:xfrm>
            <a:prstGeom prst="rect">
              <a:avLst/>
            </a:prstGeom>
            <a:noFill/>
            <a:ln w="26987">
              <a:solidFill>
                <a:srgbClr val="00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it-IT" sz="1200" smtClean="0">
                <a:solidFill>
                  <a:srgbClr val="000000"/>
                </a:solidFill>
              </a:endParaRPr>
            </a:p>
          </p:txBody>
        </p:sp>
      </p:grpSp>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11" name="CasellaDiTesto 10"/>
          <p:cNvSpPr txBox="1"/>
          <p:nvPr/>
        </p:nvSpPr>
        <p:spPr>
          <a:xfrm>
            <a:off x="7164288"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extLst>
      <p:ext uri="{BB962C8B-B14F-4D97-AF65-F5344CB8AC3E}">
        <p14:creationId xmlns:p14="http://schemas.microsoft.com/office/powerpoint/2010/main" xmlns="" val="19507897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6024" y="0"/>
            <a:ext cx="7488832" cy="1877437"/>
          </a:xfrm>
          <a:prstGeom prst="rect">
            <a:avLst/>
          </a:prstGeom>
          <a:noFill/>
        </p:spPr>
        <p:txBody>
          <a:bodyPr wrap="square" rtlCol="0">
            <a:spAutoFit/>
          </a:bodyPr>
          <a:lstStyle/>
          <a:p>
            <a:r>
              <a:rPr lang="it-IT" sz="2800" i="1" dirty="0" smtClean="0">
                <a:solidFill>
                  <a:srgbClr val="FFFF00"/>
                </a:solidFill>
              </a:rPr>
              <a:t>                          </a:t>
            </a:r>
          </a:p>
          <a:p>
            <a:endParaRPr lang="it-IT" sz="2800" i="1" dirty="0" smtClean="0">
              <a:solidFill>
                <a:srgbClr val="FFFF00"/>
              </a:solidFill>
            </a:endParaRPr>
          </a:p>
          <a:p>
            <a:r>
              <a:rPr lang="it-IT" sz="2000" dirty="0" smtClean="0">
                <a:solidFill>
                  <a:prstClr val="white"/>
                </a:solidFill>
              </a:rPr>
              <a:t>Questi cibi favoriscono il buonumore, il relax, l’energia</a:t>
            </a:r>
          </a:p>
          <a:p>
            <a:r>
              <a:rPr lang="it-IT" sz="2000" dirty="0">
                <a:solidFill>
                  <a:prstClr val="white"/>
                </a:solidFill>
              </a:rPr>
              <a:t>e</a:t>
            </a:r>
            <a:r>
              <a:rPr lang="it-IT" sz="2000" dirty="0" smtClean="0">
                <a:solidFill>
                  <a:prstClr val="white"/>
                </a:solidFill>
              </a:rPr>
              <a:t> un buon equilibrio ormonale inducendo, in maniera indiretta, un maggior desiderio e una migliore efficienza sessuale. </a:t>
            </a:r>
            <a:endParaRPr lang="it-IT" sz="2000" dirty="0">
              <a:solidFill>
                <a:prstClr val="white"/>
              </a:solidFill>
            </a:endParaRPr>
          </a:p>
        </p:txBody>
      </p:sp>
      <p:sp>
        <p:nvSpPr>
          <p:cNvPr id="3" name="CasellaDiTesto 2"/>
          <p:cNvSpPr txBox="1"/>
          <p:nvPr/>
        </p:nvSpPr>
        <p:spPr>
          <a:xfrm>
            <a:off x="996024" y="1895054"/>
            <a:ext cx="7680432" cy="4401205"/>
          </a:xfrm>
          <a:prstGeom prst="rect">
            <a:avLst/>
          </a:prstGeom>
          <a:noFill/>
        </p:spPr>
        <p:txBody>
          <a:bodyPr wrap="square" rtlCol="0">
            <a:spAutoFit/>
          </a:bodyPr>
          <a:lstStyle/>
          <a:p>
            <a:r>
              <a:rPr lang="it-IT" dirty="0" smtClean="0">
                <a:solidFill>
                  <a:srgbClr val="FFFF00"/>
                </a:solidFill>
              </a:rPr>
              <a:t> </a:t>
            </a:r>
            <a:r>
              <a:rPr lang="it-IT" sz="2000" dirty="0" smtClean="0">
                <a:solidFill>
                  <a:srgbClr val="FFFF00"/>
                </a:solidFill>
              </a:rPr>
              <a:t>- Melagrana (azione antiossidante)</a:t>
            </a:r>
          </a:p>
          <a:p>
            <a:r>
              <a:rPr lang="it-IT" sz="2000" dirty="0">
                <a:solidFill>
                  <a:srgbClr val="FFFF00"/>
                </a:solidFill>
              </a:rPr>
              <a:t> </a:t>
            </a:r>
            <a:r>
              <a:rPr lang="it-IT" sz="2000" dirty="0" smtClean="0">
                <a:solidFill>
                  <a:srgbClr val="FFFF00"/>
                </a:solidFill>
              </a:rPr>
              <a:t>- Cacao (magnesio, produzione di endorfine)</a:t>
            </a:r>
          </a:p>
          <a:p>
            <a:r>
              <a:rPr lang="it-IT" sz="2000" dirty="0">
                <a:solidFill>
                  <a:srgbClr val="FFFF00"/>
                </a:solidFill>
              </a:rPr>
              <a:t> </a:t>
            </a:r>
            <a:r>
              <a:rPr lang="it-IT" sz="2000" dirty="0" smtClean="0">
                <a:solidFill>
                  <a:srgbClr val="FFFF00"/>
                </a:solidFill>
              </a:rPr>
              <a:t>- Ostriche e Frutti di mare (zinco)</a:t>
            </a:r>
          </a:p>
          <a:p>
            <a:r>
              <a:rPr lang="it-IT" sz="2000" dirty="0">
                <a:solidFill>
                  <a:srgbClr val="FFFF00"/>
                </a:solidFill>
              </a:rPr>
              <a:t> </a:t>
            </a:r>
            <a:r>
              <a:rPr lang="it-IT" sz="2000" dirty="0" smtClean="0">
                <a:solidFill>
                  <a:srgbClr val="FFFF00"/>
                </a:solidFill>
              </a:rPr>
              <a:t>- Peperoncino (vasodilatatore e stimolante il </a:t>
            </a:r>
            <a:r>
              <a:rPr lang="it-IT" sz="2000" dirty="0" err="1" smtClean="0">
                <a:solidFill>
                  <a:srgbClr val="FFFF00"/>
                </a:solidFill>
              </a:rPr>
              <a:t>sn</a:t>
            </a:r>
            <a:r>
              <a:rPr lang="it-IT" sz="2000" dirty="0" smtClean="0">
                <a:solidFill>
                  <a:srgbClr val="FFFF00"/>
                </a:solidFill>
              </a:rPr>
              <a:t>)</a:t>
            </a:r>
          </a:p>
          <a:p>
            <a:r>
              <a:rPr lang="it-IT" sz="2000" dirty="0">
                <a:solidFill>
                  <a:srgbClr val="FFFF00"/>
                </a:solidFill>
              </a:rPr>
              <a:t> </a:t>
            </a:r>
            <a:r>
              <a:rPr lang="it-IT" sz="2000" dirty="0" smtClean="0">
                <a:solidFill>
                  <a:srgbClr val="FFFF00"/>
                </a:solidFill>
              </a:rPr>
              <a:t>- Avocado (</a:t>
            </a:r>
            <a:r>
              <a:rPr lang="it-IT" sz="2000" dirty="0" err="1" smtClean="0">
                <a:solidFill>
                  <a:srgbClr val="FFFF00"/>
                </a:solidFill>
              </a:rPr>
              <a:t>ac</a:t>
            </a:r>
            <a:r>
              <a:rPr lang="it-IT" sz="2000" dirty="0" smtClean="0">
                <a:solidFill>
                  <a:srgbClr val="FFFF00"/>
                </a:solidFill>
              </a:rPr>
              <a:t>. grassi essenziali, vitamine, acido folico)</a:t>
            </a:r>
          </a:p>
          <a:p>
            <a:r>
              <a:rPr lang="it-IT" sz="2000" dirty="0">
                <a:solidFill>
                  <a:srgbClr val="FFFF00"/>
                </a:solidFill>
              </a:rPr>
              <a:t> </a:t>
            </a:r>
            <a:r>
              <a:rPr lang="it-IT" sz="2000" dirty="0" smtClean="0">
                <a:solidFill>
                  <a:srgbClr val="FFFF00"/>
                </a:solidFill>
              </a:rPr>
              <a:t>- Asparagi (potassio, vitamine, minerali)</a:t>
            </a:r>
          </a:p>
          <a:p>
            <a:r>
              <a:rPr lang="it-IT" sz="2000" dirty="0">
                <a:solidFill>
                  <a:srgbClr val="FFFF00"/>
                </a:solidFill>
              </a:rPr>
              <a:t> </a:t>
            </a:r>
            <a:r>
              <a:rPr lang="it-IT" sz="2000" dirty="0" smtClean="0">
                <a:solidFill>
                  <a:srgbClr val="FFFF00"/>
                </a:solidFill>
              </a:rPr>
              <a:t>- Mandorle (arginina che aumenta indirettamente l’ossido nitrico: NO)</a:t>
            </a:r>
          </a:p>
          <a:p>
            <a:r>
              <a:rPr lang="it-IT" sz="2000" dirty="0">
                <a:solidFill>
                  <a:srgbClr val="FFFF00"/>
                </a:solidFill>
              </a:rPr>
              <a:t> </a:t>
            </a:r>
            <a:r>
              <a:rPr lang="it-IT" sz="2000" dirty="0" smtClean="0">
                <a:solidFill>
                  <a:srgbClr val="FFFF00"/>
                </a:solidFill>
              </a:rPr>
              <a:t>- Banane (potassio, magnesio)</a:t>
            </a:r>
          </a:p>
          <a:p>
            <a:r>
              <a:rPr lang="it-IT" sz="2000" dirty="0">
                <a:solidFill>
                  <a:srgbClr val="FFFF00"/>
                </a:solidFill>
              </a:rPr>
              <a:t> </a:t>
            </a:r>
            <a:r>
              <a:rPr lang="it-IT" sz="2000" dirty="0" smtClean="0">
                <a:solidFill>
                  <a:srgbClr val="FFFF00"/>
                </a:solidFill>
              </a:rPr>
              <a:t>- Zenzero (riscaldante)</a:t>
            </a:r>
          </a:p>
          <a:p>
            <a:r>
              <a:rPr lang="it-IT" sz="2000" dirty="0">
                <a:solidFill>
                  <a:srgbClr val="FFFF00"/>
                </a:solidFill>
              </a:rPr>
              <a:t> </a:t>
            </a:r>
            <a:r>
              <a:rPr lang="it-IT" sz="2000" dirty="0" smtClean="0">
                <a:solidFill>
                  <a:srgbClr val="FFFF00"/>
                </a:solidFill>
              </a:rPr>
              <a:t>- Semi di zucca (zinco)</a:t>
            </a:r>
          </a:p>
          <a:p>
            <a:r>
              <a:rPr lang="it-IT" sz="2000" dirty="0">
                <a:solidFill>
                  <a:srgbClr val="FFFF00"/>
                </a:solidFill>
              </a:rPr>
              <a:t> </a:t>
            </a:r>
            <a:r>
              <a:rPr lang="it-IT" sz="2000" dirty="0" smtClean="0">
                <a:solidFill>
                  <a:srgbClr val="FFFF00"/>
                </a:solidFill>
              </a:rPr>
              <a:t>- Polenta (abbassa la serotonina)</a:t>
            </a:r>
          </a:p>
          <a:p>
            <a:r>
              <a:rPr lang="it-IT" sz="2000" dirty="0">
                <a:solidFill>
                  <a:srgbClr val="FFFF00"/>
                </a:solidFill>
              </a:rPr>
              <a:t> </a:t>
            </a:r>
            <a:r>
              <a:rPr lang="it-IT" sz="2000" dirty="0" smtClean="0">
                <a:solidFill>
                  <a:srgbClr val="FFFF00"/>
                </a:solidFill>
              </a:rPr>
              <a:t>- Alcol (in dosi moderate è </a:t>
            </a:r>
            <a:r>
              <a:rPr lang="it-IT" sz="2000" dirty="0" err="1" smtClean="0">
                <a:solidFill>
                  <a:srgbClr val="FFFF00"/>
                </a:solidFill>
              </a:rPr>
              <a:t>disinibitore</a:t>
            </a:r>
            <a:r>
              <a:rPr lang="it-IT" sz="2000" dirty="0" smtClean="0">
                <a:solidFill>
                  <a:srgbClr val="FFFF00"/>
                </a:solidFill>
              </a:rPr>
              <a:t>)</a:t>
            </a:r>
          </a:p>
          <a:p>
            <a:r>
              <a:rPr lang="it-IT" sz="2000" dirty="0">
                <a:solidFill>
                  <a:srgbClr val="FFFF00"/>
                </a:solidFill>
              </a:rPr>
              <a:t> </a:t>
            </a:r>
            <a:r>
              <a:rPr lang="it-IT" sz="2000" dirty="0" smtClean="0">
                <a:solidFill>
                  <a:srgbClr val="FFFF00"/>
                </a:solidFill>
              </a:rPr>
              <a:t>- Avena – Miele (boro)</a:t>
            </a:r>
          </a:p>
          <a:p>
            <a:r>
              <a:rPr lang="it-IT" sz="2000" dirty="0">
                <a:solidFill>
                  <a:srgbClr val="FFFF00"/>
                </a:solidFill>
              </a:rPr>
              <a:t> </a:t>
            </a:r>
            <a:r>
              <a:rPr lang="it-IT" sz="2000" dirty="0" smtClean="0">
                <a:solidFill>
                  <a:srgbClr val="FFFF00"/>
                </a:solidFill>
              </a:rPr>
              <a:t>- Uova (proteine riequilibranti gli ormoni maschili)</a:t>
            </a:r>
            <a:endParaRPr lang="it-IT" sz="2000" dirty="0">
              <a:solidFill>
                <a:srgbClr val="FFFF00"/>
              </a:solidFill>
            </a:endParaRPr>
          </a:p>
        </p:txBody>
      </p:sp>
      <p:sp>
        <p:nvSpPr>
          <p:cNvPr id="4" name="CasellaDiTesto 3"/>
          <p:cNvSpPr txBox="1"/>
          <p:nvPr/>
        </p:nvSpPr>
        <p:spPr>
          <a:xfrm>
            <a:off x="6156176" y="5520506"/>
            <a:ext cx="4032448" cy="830997"/>
          </a:xfrm>
          <a:prstGeom prst="rect">
            <a:avLst/>
          </a:prstGeom>
          <a:noFill/>
        </p:spPr>
        <p:txBody>
          <a:bodyPr wrap="square" rtlCol="0">
            <a:spAutoFit/>
          </a:bodyPr>
          <a:lstStyle/>
          <a:p>
            <a:r>
              <a:rPr lang="it-IT" sz="1600" dirty="0" smtClean="0">
                <a:solidFill>
                  <a:prstClr val="white"/>
                </a:solidFill>
              </a:rPr>
              <a:t>Repubblica agosto 2014; </a:t>
            </a:r>
          </a:p>
          <a:p>
            <a:r>
              <a:rPr lang="it-IT" sz="1600" dirty="0" smtClean="0">
                <a:solidFill>
                  <a:prstClr val="white"/>
                </a:solidFill>
              </a:rPr>
              <a:t>Willy </a:t>
            </a:r>
            <a:r>
              <a:rPr lang="it-IT" sz="1600" dirty="0" err="1" smtClean="0">
                <a:solidFill>
                  <a:prstClr val="white"/>
                </a:solidFill>
              </a:rPr>
              <a:t>Pasini</a:t>
            </a:r>
            <a:r>
              <a:rPr lang="it-IT" sz="1600" dirty="0">
                <a:solidFill>
                  <a:prstClr val="white"/>
                </a:solidFill>
              </a:rPr>
              <a:t> </a:t>
            </a:r>
            <a:r>
              <a:rPr lang="it-IT" sz="1600" dirty="0" smtClean="0">
                <a:solidFill>
                  <a:prstClr val="white"/>
                </a:solidFill>
              </a:rPr>
              <a:t>: «Il Cibo e l’Amore»</a:t>
            </a:r>
          </a:p>
          <a:p>
            <a:r>
              <a:rPr lang="it-IT" sz="1600" dirty="0" smtClean="0">
                <a:solidFill>
                  <a:prstClr val="white"/>
                </a:solidFill>
              </a:rPr>
              <a:t>SIU (Società Italiana di Urologia)</a:t>
            </a:r>
            <a:endParaRPr lang="it-IT" sz="1600" dirty="0">
              <a:solidFill>
                <a:prstClr val="white"/>
              </a:solidFill>
            </a:endParaRPr>
          </a:p>
        </p:txBody>
      </p:sp>
      <p:sp>
        <p:nvSpPr>
          <p:cNvPr id="5" name="CasellaDiTesto 4"/>
          <p:cNvSpPr txBox="1"/>
          <p:nvPr/>
        </p:nvSpPr>
        <p:spPr>
          <a:xfrm>
            <a:off x="3275856" y="188640"/>
            <a:ext cx="3960440" cy="461665"/>
          </a:xfrm>
          <a:prstGeom prst="rect">
            <a:avLst/>
          </a:prstGeom>
          <a:noFill/>
        </p:spPr>
        <p:txBody>
          <a:bodyPr wrap="square" rtlCol="0">
            <a:spAutoFit/>
          </a:bodyPr>
          <a:lstStyle/>
          <a:p>
            <a:r>
              <a:rPr lang="it-IT" sz="2400" i="1" dirty="0" smtClean="0">
                <a:solidFill>
                  <a:srgbClr val="FFFF00"/>
                </a:solidFill>
              </a:rPr>
              <a:t> Cibi Afrodisiaci</a:t>
            </a:r>
            <a:endParaRPr lang="it-IT" sz="2400" i="1" dirty="0">
              <a:solidFill>
                <a:srgbClr val="FFFF00"/>
              </a:solidFill>
            </a:endParaRPr>
          </a:p>
        </p:txBody>
      </p:sp>
      <p:sp>
        <p:nvSpPr>
          <p:cNvPr id="6"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9662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322562" name="Picture 2" descr="Risultati immagini per ippocrate frasi"/>
          <p:cNvPicPr>
            <a:picLocks noChangeAspect="1" noChangeArrowheads="1"/>
          </p:cNvPicPr>
          <p:nvPr/>
        </p:nvPicPr>
        <p:blipFill>
          <a:blip r:embed="rId2" cstate="print"/>
          <a:srcRect/>
          <a:stretch>
            <a:fillRect/>
          </a:stretch>
        </p:blipFill>
        <p:spPr bwMode="auto">
          <a:xfrm>
            <a:off x="683568" y="332656"/>
            <a:ext cx="7620000" cy="6096001"/>
          </a:xfrm>
          <a:prstGeom prst="rect">
            <a:avLst/>
          </a:prstGeom>
          <a:noFill/>
        </p:spPr>
      </p:pic>
      <p:pic>
        <p:nvPicPr>
          <p:cNvPr id="322564" name="Picture 4" descr="Risultati immagini per ippocrate frasi"/>
          <p:cNvPicPr>
            <a:picLocks noChangeAspect="1" noChangeArrowheads="1"/>
          </p:cNvPicPr>
          <p:nvPr/>
        </p:nvPicPr>
        <p:blipFill>
          <a:blip r:embed="rId3" cstate="print"/>
          <a:srcRect/>
          <a:stretch>
            <a:fillRect/>
          </a:stretch>
        </p:blipFill>
        <p:spPr bwMode="auto">
          <a:xfrm>
            <a:off x="1187624" y="2852936"/>
            <a:ext cx="2857500" cy="28575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Documents and Settings\Baglioni Gabriele\Documenti\Immagini\willer.jpg"/>
          <p:cNvPicPr>
            <a:picLocks noChangeAspect="1" noChangeArrowheads="1"/>
          </p:cNvPicPr>
          <p:nvPr/>
        </p:nvPicPr>
        <p:blipFill>
          <a:blip r:embed="rId2" cstate="print">
            <a:lum contrast="30000"/>
          </a:blip>
          <a:srcRect/>
          <a:stretch>
            <a:fillRect/>
          </a:stretch>
        </p:blipFill>
        <p:spPr bwMode="auto">
          <a:xfrm>
            <a:off x="3048000" y="914400"/>
            <a:ext cx="3048000" cy="3365500"/>
          </a:xfrm>
          <a:prstGeom prst="rect">
            <a:avLst/>
          </a:prstGeom>
          <a:noFill/>
        </p:spPr>
      </p:pic>
      <p:sp>
        <p:nvSpPr>
          <p:cNvPr id="126979" name="WordArt 3"/>
          <p:cNvSpPr>
            <a:spLocks noChangeArrowheads="1" noChangeShapeType="1" noTextEdit="1"/>
          </p:cNvSpPr>
          <p:nvPr/>
        </p:nvSpPr>
        <p:spPr bwMode="auto">
          <a:xfrm>
            <a:off x="2209800" y="5029200"/>
            <a:ext cx="4495800" cy="914400"/>
          </a:xfrm>
          <a:prstGeom prst="rect">
            <a:avLst/>
          </a:prstGeom>
        </p:spPr>
        <p:txBody>
          <a:bodyPr wrap="none" fromWordArt="1">
            <a:prstTxWarp prst="textFadeUp">
              <a:avLst>
                <a:gd name="adj" fmla="val 9991"/>
              </a:avLst>
            </a:prstTxWarp>
          </a:bodyPr>
          <a:lstStyle/>
          <a:p>
            <a:pPr algn="ctr"/>
            <a:r>
              <a:rPr lang="it-IT" sz="32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ABBATTIAMO  I  MITI</a:t>
            </a:r>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p:cTn id="7" dur="500" fill="hold"/>
                                        <p:tgtEl>
                                          <p:spTgt spid="126979"/>
                                        </p:tgtEl>
                                        <p:attrNameLst>
                                          <p:attrName>ppt_w</p:attrName>
                                        </p:attrNameLst>
                                      </p:cBhvr>
                                      <p:tavLst>
                                        <p:tav tm="0">
                                          <p:val>
                                            <p:fltVal val="0"/>
                                          </p:val>
                                        </p:tav>
                                        <p:tav tm="100000">
                                          <p:val>
                                            <p:strVal val="#ppt_w"/>
                                          </p:val>
                                        </p:tav>
                                      </p:tavLst>
                                    </p:anim>
                                    <p:anim calcmode="lin" valueType="num">
                                      <p:cBhvr>
                                        <p:cTn id="8" dur="500" fill="hold"/>
                                        <p:tgtEl>
                                          <p:spTgt spid="126979"/>
                                        </p:tgtEl>
                                        <p:attrNameLst>
                                          <p:attrName>ppt_h</p:attrName>
                                        </p:attrNameLst>
                                      </p:cBhvr>
                                      <p:tavLst>
                                        <p:tav tm="0">
                                          <p:val>
                                            <p:fltVal val="0"/>
                                          </p:val>
                                        </p:tav>
                                        <p:tav tm="100000">
                                          <p:val>
                                            <p:strVal val="#ppt_h"/>
                                          </p:val>
                                        </p:tav>
                                      </p:tavLst>
                                    </p:anim>
                                    <p:anim calcmode="lin" valueType="num">
                                      <p:cBhvr>
                                        <p:cTn id="9" dur="500" fill="hold"/>
                                        <p:tgtEl>
                                          <p:spTgt spid="126979"/>
                                        </p:tgtEl>
                                        <p:attrNameLst>
                                          <p:attrName>ppt_x</p:attrName>
                                        </p:attrNameLst>
                                      </p:cBhvr>
                                      <p:tavLst>
                                        <p:tav tm="0">
                                          <p:val>
                                            <p:fltVal val="0.5"/>
                                          </p:val>
                                        </p:tav>
                                        <p:tav tm="100000">
                                          <p:val>
                                            <p:strVal val="#ppt_x"/>
                                          </p:val>
                                        </p:tav>
                                      </p:tavLst>
                                    </p:anim>
                                    <p:anim calcmode="lin" valueType="num">
                                      <p:cBhvr>
                                        <p:cTn id="10" dur="500" fill="hold"/>
                                        <p:tgtEl>
                                          <p:spTgt spid="12697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126978"/>
                                        </p:tgtEl>
                                        <p:attrNameLst>
                                          <p:attrName>style.visibility</p:attrName>
                                        </p:attrNameLst>
                                      </p:cBhvr>
                                      <p:to>
                                        <p:strVal val="visible"/>
                                      </p:to>
                                    </p:set>
                                    <p:anim calcmode="lin" valueType="num">
                                      <p:cBhvr>
                                        <p:cTn id="15" dur="500" fill="hold"/>
                                        <p:tgtEl>
                                          <p:spTgt spid="126978"/>
                                        </p:tgtEl>
                                        <p:attrNameLst>
                                          <p:attrName>ppt_w</p:attrName>
                                        </p:attrNameLst>
                                      </p:cBhvr>
                                      <p:tavLst>
                                        <p:tav tm="0">
                                          <p:val>
                                            <p:fltVal val="0"/>
                                          </p:val>
                                        </p:tav>
                                        <p:tav tm="100000">
                                          <p:val>
                                            <p:strVal val="#ppt_w"/>
                                          </p:val>
                                        </p:tav>
                                      </p:tavLst>
                                    </p:anim>
                                    <p:anim calcmode="lin" valueType="num">
                                      <p:cBhvr>
                                        <p:cTn id="16" dur="500" fill="hold"/>
                                        <p:tgtEl>
                                          <p:spTgt spid="126978"/>
                                        </p:tgtEl>
                                        <p:attrNameLst>
                                          <p:attrName>ppt_h</p:attrName>
                                        </p:attrNameLst>
                                      </p:cBhvr>
                                      <p:tavLst>
                                        <p:tav tm="0">
                                          <p:val>
                                            <p:fltVal val="0"/>
                                          </p:val>
                                        </p:tav>
                                        <p:tav tm="100000">
                                          <p:val>
                                            <p:strVal val="#ppt_h"/>
                                          </p:val>
                                        </p:tav>
                                      </p:tavLst>
                                    </p:anim>
                                    <p:anim calcmode="lin" valueType="num">
                                      <p:cBhvr>
                                        <p:cTn id="17" dur="500" fill="hold"/>
                                        <p:tgtEl>
                                          <p:spTgt spid="126978"/>
                                        </p:tgtEl>
                                        <p:attrNameLst>
                                          <p:attrName>ppt_x</p:attrName>
                                        </p:attrNameLst>
                                      </p:cBhvr>
                                      <p:tavLst>
                                        <p:tav tm="0">
                                          <p:val>
                                            <p:fltVal val="0.5"/>
                                          </p:val>
                                        </p:tav>
                                        <p:tav tm="100000">
                                          <p:val>
                                            <p:strVal val="#ppt_x"/>
                                          </p:val>
                                        </p:tav>
                                      </p:tavLst>
                                    </p:anim>
                                    <p:anim calcmode="lin" valueType="num">
                                      <p:cBhvr>
                                        <p:cTn id="18" dur="500" fill="hold"/>
                                        <p:tgtEl>
                                          <p:spTgt spid="1269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Documents and Settings\Baglioni Gabriele\Documenti\Immagini\pizza.jpg"/>
          <p:cNvPicPr>
            <a:picLocks noChangeAspect="1" noChangeArrowheads="1"/>
          </p:cNvPicPr>
          <p:nvPr/>
        </p:nvPicPr>
        <p:blipFill>
          <a:blip r:embed="rId2" cstate="print"/>
          <a:srcRect/>
          <a:stretch>
            <a:fillRect/>
          </a:stretch>
        </p:blipFill>
        <p:spPr bwMode="auto">
          <a:xfrm>
            <a:off x="2743200" y="2514600"/>
            <a:ext cx="3371850" cy="3097213"/>
          </a:xfrm>
          <a:prstGeom prst="rect">
            <a:avLst/>
          </a:prstGeom>
          <a:noFill/>
        </p:spPr>
      </p:pic>
      <p:sp>
        <p:nvSpPr>
          <p:cNvPr id="140291" name="WordArt 3"/>
          <p:cNvSpPr>
            <a:spLocks noChangeArrowheads="1" noChangeShapeType="1" noTextEdit="1"/>
          </p:cNvSpPr>
          <p:nvPr/>
        </p:nvSpPr>
        <p:spPr bwMode="auto">
          <a:xfrm>
            <a:off x="3563888" y="692696"/>
            <a:ext cx="1981200" cy="9144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it-IT" sz="2800" kern="10" dirty="0">
                <a:ln w="9525">
                  <a:round/>
                  <a:headEnd/>
                  <a:tailEnd/>
                </a:ln>
                <a:solidFill>
                  <a:srgbClr val="FF0000">
                    <a:alpha val="50000"/>
                  </a:srgbClr>
                </a:solidFill>
                <a:latin typeface="Impact"/>
              </a:rPr>
              <a:t>PIZZA</a:t>
            </a:r>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dissolve">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p:cTn id="12" dur="500" fill="hold"/>
                                        <p:tgtEl>
                                          <p:spTgt spid="140291"/>
                                        </p:tgtEl>
                                        <p:attrNameLst>
                                          <p:attrName>ppt_w</p:attrName>
                                        </p:attrNameLst>
                                      </p:cBhvr>
                                      <p:tavLst>
                                        <p:tav tm="0">
                                          <p:val>
                                            <p:fltVal val="0"/>
                                          </p:val>
                                        </p:tav>
                                        <p:tav tm="100000">
                                          <p:val>
                                            <p:strVal val="#ppt_w"/>
                                          </p:val>
                                        </p:tav>
                                      </p:tavLst>
                                    </p:anim>
                                    <p:anim calcmode="lin" valueType="num">
                                      <p:cBhvr>
                                        <p:cTn id="13" dur="500" fill="hold"/>
                                        <p:tgtEl>
                                          <p:spTgt spid="140291"/>
                                        </p:tgtEl>
                                        <p:attrNameLst>
                                          <p:attrName>ppt_h</p:attrName>
                                        </p:attrNameLst>
                                      </p:cBhvr>
                                      <p:tavLst>
                                        <p:tav tm="0">
                                          <p:val>
                                            <p:fltVal val="0"/>
                                          </p:val>
                                        </p:tav>
                                        <p:tav tm="100000">
                                          <p:val>
                                            <p:strVal val="#ppt_h"/>
                                          </p:val>
                                        </p:tav>
                                      </p:tavLst>
                                    </p:anim>
                                    <p:anim calcmode="lin" valueType="num">
                                      <p:cBhvr>
                                        <p:cTn id="14" dur="500" fill="hold"/>
                                        <p:tgtEl>
                                          <p:spTgt spid="140291"/>
                                        </p:tgtEl>
                                        <p:attrNameLst>
                                          <p:attrName>ppt_x</p:attrName>
                                        </p:attrNameLst>
                                      </p:cBhvr>
                                      <p:tavLst>
                                        <p:tav tm="0">
                                          <p:val>
                                            <p:fltVal val="0.5"/>
                                          </p:val>
                                        </p:tav>
                                        <p:tav tm="100000">
                                          <p:val>
                                            <p:strVal val="#ppt_x"/>
                                          </p:val>
                                        </p:tav>
                                      </p:tavLst>
                                    </p:anim>
                                    <p:anim calcmode="lin" valueType="num">
                                      <p:cBhvr>
                                        <p:cTn id="15" dur="500" fill="hold"/>
                                        <p:tgtEl>
                                          <p:spTgt spid="1402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52400" y="533400"/>
            <a:ext cx="8839200" cy="1077218"/>
          </a:xfrm>
          <a:prstGeom prst="rect">
            <a:avLst/>
          </a:prstGeom>
          <a:noFill/>
          <a:ln w="9525">
            <a:noFill/>
            <a:miter lim="800000"/>
            <a:headEnd/>
            <a:tailEnd/>
          </a:ln>
          <a:effectLst/>
        </p:spPr>
        <p:txBody>
          <a:bodyPr>
            <a:spAutoFit/>
          </a:bodyPr>
          <a:lstStyle/>
          <a:p>
            <a:pPr>
              <a:spcBef>
                <a:spcPct val="50000"/>
              </a:spcBef>
            </a:pPr>
            <a:r>
              <a:rPr lang="it-IT" sz="3200" b="1" dirty="0">
                <a:solidFill>
                  <a:srgbClr val="FF9900"/>
                </a:solidFill>
              </a:rPr>
              <a:t>                </a:t>
            </a:r>
            <a:r>
              <a:rPr lang="it-IT" sz="3200" b="1" dirty="0" smtClean="0">
                <a:solidFill>
                  <a:srgbClr val="FF9900"/>
                </a:solidFill>
              </a:rPr>
              <a:t>      </a:t>
            </a:r>
            <a:r>
              <a:rPr lang="it-IT" sz="3200" b="1" dirty="0">
                <a:solidFill>
                  <a:srgbClr val="FF9900"/>
                </a:solidFill>
              </a:rPr>
              <a:t>I  LIMITI  DELLA  PIZZA</a:t>
            </a:r>
            <a:r>
              <a:rPr lang="it-IT" sz="3200" dirty="0"/>
              <a:t>                                      </a:t>
            </a:r>
            <a:r>
              <a:rPr lang="it-IT" sz="3200" dirty="0" smtClean="0"/>
              <a:t> 	</a:t>
            </a:r>
            <a:r>
              <a:rPr lang="it-IT" sz="2000" dirty="0" smtClean="0"/>
              <a:t>(</a:t>
            </a:r>
            <a:r>
              <a:rPr lang="it-IT" sz="2000" dirty="0"/>
              <a:t>UNO  DEI   PIATTI  FONDAMENTALI   DELLA   DIETA  MEDITERRANEA)</a:t>
            </a:r>
            <a:r>
              <a:rPr lang="it-IT" sz="2000" dirty="0">
                <a:solidFill>
                  <a:schemeClr val="bg1"/>
                </a:solidFill>
              </a:rPr>
              <a:t> </a:t>
            </a:r>
          </a:p>
        </p:txBody>
      </p:sp>
      <p:sp>
        <p:nvSpPr>
          <p:cNvPr id="141315" name="Text Box 3"/>
          <p:cNvSpPr txBox="1">
            <a:spLocks noChangeArrowheads="1"/>
          </p:cNvSpPr>
          <p:nvPr/>
        </p:nvSpPr>
        <p:spPr bwMode="auto">
          <a:xfrm>
            <a:off x="395536" y="1828800"/>
            <a:ext cx="8280920" cy="830997"/>
          </a:xfrm>
          <a:prstGeom prst="rect">
            <a:avLst/>
          </a:prstGeom>
          <a:noFill/>
          <a:ln w="9525">
            <a:noFill/>
            <a:miter lim="800000"/>
            <a:headEnd/>
            <a:tailEnd/>
          </a:ln>
          <a:effectLst/>
        </p:spPr>
        <p:txBody>
          <a:bodyPr wrap="square">
            <a:spAutoFit/>
          </a:bodyPr>
          <a:lstStyle/>
          <a:p>
            <a:pPr>
              <a:spcBef>
                <a:spcPct val="50000"/>
              </a:spcBef>
            </a:pPr>
            <a:r>
              <a:rPr lang="it-IT" sz="2400" dirty="0">
                <a:solidFill>
                  <a:srgbClr val="FFFF00"/>
                </a:solidFill>
              </a:rPr>
              <a:t>E’  TROPPO  CALORICA  (CON  AMPIE  VARIAZIONI)  PER  LA  PRESENZA  </a:t>
            </a:r>
            <a:r>
              <a:rPr lang="it-IT" sz="2400" dirty="0" err="1">
                <a:solidFill>
                  <a:srgbClr val="FFFF00"/>
                </a:solidFill>
              </a:rPr>
              <a:t>DI</a:t>
            </a:r>
            <a:r>
              <a:rPr lang="it-IT" sz="2400" dirty="0">
                <a:solidFill>
                  <a:srgbClr val="FFFF00"/>
                </a:solidFill>
              </a:rPr>
              <a:t>  PASTA,  OLIO,  FORMAGGI  ECC..</a:t>
            </a:r>
          </a:p>
        </p:txBody>
      </p:sp>
      <p:sp>
        <p:nvSpPr>
          <p:cNvPr id="141316" name="Text Box 4"/>
          <p:cNvSpPr txBox="1">
            <a:spLocks noChangeArrowheads="1"/>
          </p:cNvSpPr>
          <p:nvPr/>
        </p:nvSpPr>
        <p:spPr bwMode="auto">
          <a:xfrm>
            <a:off x="395536" y="2780928"/>
            <a:ext cx="8208912" cy="830997"/>
          </a:xfrm>
          <a:prstGeom prst="rect">
            <a:avLst/>
          </a:prstGeom>
          <a:noFill/>
          <a:ln w="9525">
            <a:noFill/>
            <a:miter lim="800000"/>
            <a:headEnd/>
            <a:tailEnd/>
          </a:ln>
          <a:effectLst/>
        </p:spPr>
        <p:txBody>
          <a:bodyPr wrap="square">
            <a:spAutoFit/>
          </a:bodyPr>
          <a:lstStyle/>
          <a:p>
            <a:pPr>
              <a:spcBef>
                <a:spcPct val="50000"/>
              </a:spcBef>
            </a:pPr>
            <a:r>
              <a:rPr lang="it-IT" sz="2400" dirty="0">
                <a:solidFill>
                  <a:srgbClr val="FFFF00"/>
                </a:solidFill>
              </a:rPr>
              <a:t>PUR  ESSENDO  MOLTO  CALORICA  NON  E’  ECCESSIVAMENTE  SAZIANTE</a:t>
            </a:r>
          </a:p>
        </p:txBody>
      </p:sp>
      <p:sp>
        <p:nvSpPr>
          <p:cNvPr id="141317" name="Text Box 5"/>
          <p:cNvSpPr txBox="1">
            <a:spLocks noChangeArrowheads="1"/>
          </p:cNvSpPr>
          <p:nvPr/>
        </p:nvSpPr>
        <p:spPr bwMode="auto">
          <a:xfrm>
            <a:off x="395536" y="3886200"/>
            <a:ext cx="8748464" cy="1200329"/>
          </a:xfrm>
          <a:prstGeom prst="rect">
            <a:avLst/>
          </a:prstGeom>
          <a:noFill/>
          <a:ln w="9525">
            <a:noFill/>
            <a:miter lim="800000"/>
            <a:headEnd/>
            <a:tailEnd/>
          </a:ln>
          <a:effectLst/>
        </p:spPr>
        <p:txBody>
          <a:bodyPr wrap="square">
            <a:spAutoFit/>
          </a:bodyPr>
          <a:lstStyle/>
          <a:p>
            <a:pPr>
              <a:spcBef>
                <a:spcPct val="50000"/>
              </a:spcBef>
            </a:pPr>
            <a:r>
              <a:rPr lang="it-IT" sz="2400" dirty="0">
                <a:solidFill>
                  <a:srgbClr val="FFFF00"/>
                </a:solidFill>
              </a:rPr>
              <a:t>VENGONO  SPESSO  UTILIZZATI  COMPONENTI  COME  IL  PROSCIUTTO  COTTO,  LA  MOZZARELLA  ECC.  </a:t>
            </a:r>
            <a:r>
              <a:rPr lang="it-IT" sz="2400" dirty="0" err="1">
                <a:solidFill>
                  <a:srgbClr val="FFFF00"/>
                </a:solidFill>
              </a:rPr>
              <a:t>DI</a:t>
            </a:r>
            <a:r>
              <a:rPr lang="it-IT" sz="2400" dirty="0">
                <a:solidFill>
                  <a:srgbClr val="FFFF00"/>
                </a:solidFill>
              </a:rPr>
              <a:t>  SCARSA  QUALITA’</a:t>
            </a:r>
          </a:p>
        </p:txBody>
      </p:sp>
      <p:sp>
        <p:nvSpPr>
          <p:cNvPr id="141318" name="Text Box 6"/>
          <p:cNvSpPr txBox="1">
            <a:spLocks noChangeArrowheads="1"/>
          </p:cNvSpPr>
          <p:nvPr/>
        </p:nvSpPr>
        <p:spPr bwMode="auto">
          <a:xfrm>
            <a:off x="467544" y="5181600"/>
            <a:ext cx="8676456" cy="830997"/>
          </a:xfrm>
          <a:prstGeom prst="rect">
            <a:avLst/>
          </a:prstGeom>
          <a:noFill/>
          <a:ln w="9525">
            <a:noFill/>
            <a:miter lim="800000"/>
            <a:headEnd/>
            <a:tailEnd/>
          </a:ln>
          <a:effectLst/>
        </p:spPr>
        <p:txBody>
          <a:bodyPr wrap="square">
            <a:spAutoFit/>
          </a:bodyPr>
          <a:lstStyle/>
          <a:p>
            <a:pPr>
              <a:spcBef>
                <a:spcPct val="50000"/>
              </a:spcBef>
            </a:pPr>
            <a:r>
              <a:rPr lang="it-IT" sz="2400" dirty="0">
                <a:solidFill>
                  <a:srgbClr val="FFFF00"/>
                </a:solidFill>
              </a:rPr>
              <a:t>VIENE  COTTA  A  TEMPERATURE  MOLTO  ELEVATE  CON  CONSEGUENTE  MODIFICA  DELLA  QUALITA’  DEGLI  ALIMENTI</a:t>
            </a:r>
          </a:p>
        </p:txBody>
      </p:sp>
      <p:sp>
        <p:nvSpPr>
          <p:cNvPr id="7"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500" fill="hold"/>
                                        <p:tgtEl>
                                          <p:spTgt spid="141314"/>
                                        </p:tgtEl>
                                        <p:attrNameLst>
                                          <p:attrName>ppt_w</p:attrName>
                                        </p:attrNameLst>
                                      </p:cBhvr>
                                      <p:tavLst>
                                        <p:tav tm="0">
                                          <p:val>
                                            <p:fltVal val="0"/>
                                          </p:val>
                                        </p:tav>
                                        <p:tav tm="100000">
                                          <p:val>
                                            <p:strVal val="#ppt_w"/>
                                          </p:val>
                                        </p:tav>
                                      </p:tavLst>
                                    </p:anim>
                                    <p:anim calcmode="lin" valueType="num">
                                      <p:cBhvr>
                                        <p:cTn id="8" dur="500" fill="hold"/>
                                        <p:tgtEl>
                                          <p:spTgt spid="141314"/>
                                        </p:tgtEl>
                                        <p:attrNameLst>
                                          <p:attrName>ppt_h</p:attrName>
                                        </p:attrNameLst>
                                      </p:cBhvr>
                                      <p:tavLst>
                                        <p:tav tm="0">
                                          <p:val>
                                            <p:fltVal val="0"/>
                                          </p:val>
                                        </p:tav>
                                        <p:tav tm="100000">
                                          <p:val>
                                            <p:strVal val="#ppt_h"/>
                                          </p:val>
                                        </p:tav>
                                      </p:tavLst>
                                    </p:anim>
                                    <p:anim calcmode="lin" valueType="num">
                                      <p:cBhvr>
                                        <p:cTn id="9" dur="500" fill="hold"/>
                                        <p:tgtEl>
                                          <p:spTgt spid="141314"/>
                                        </p:tgtEl>
                                        <p:attrNameLst>
                                          <p:attrName>ppt_x</p:attrName>
                                        </p:attrNameLst>
                                      </p:cBhvr>
                                      <p:tavLst>
                                        <p:tav tm="0">
                                          <p:val>
                                            <p:fltVal val="0.5"/>
                                          </p:val>
                                        </p:tav>
                                        <p:tav tm="100000">
                                          <p:val>
                                            <p:strVal val="#ppt_x"/>
                                          </p:val>
                                        </p:tav>
                                      </p:tavLst>
                                    </p:anim>
                                    <p:anim calcmode="lin" valueType="num">
                                      <p:cBhvr>
                                        <p:cTn id="10" dur="500" fill="hold"/>
                                        <p:tgtEl>
                                          <p:spTgt spid="1413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1315"/>
                                        </p:tgtEl>
                                        <p:attrNameLst>
                                          <p:attrName>style.visibility</p:attrName>
                                        </p:attrNameLst>
                                      </p:cBhvr>
                                      <p:to>
                                        <p:strVal val="visible"/>
                                      </p:to>
                                    </p:set>
                                    <p:anim calcmode="lin" valueType="num">
                                      <p:cBhvr additive="base">
                                        <p:cTn id="15" dur="500" fill="hold"/>
                                        <p:tgtEl>
                                          <p:spTgt spid="141315"/>
                                        </p:tgtEl>
                                        <p:attrNameLst>
                                          <p:attrName>ppt_x</p:attrName>
                                        </p:attrNameLst>
                                      </p:cBhvr>
                                      <p:tavLst>
                                        <p:tav tm="0">
                                          <p:val>
                                            <p:strVal val="0-#ppt_w/2"/>
                                          </p:val>
                                        </p:tav>
                                        <p:tav tm="100000">
                                          <p:val>
                                            <p:strVal val="#ppt_x"/>
                                          </p:val>
                                        </p:tav>
                                      </p:tavLst>
                                    </p:anim>
                                    <p:anim calcmode="lin" valueType="num">
                                      <p:cBhvr additive="base">
                                        <p:cTn id="16" dur="500" fill="hold"/>
                                        <p:tgtEl>
                                          <p:spTgt spid="1413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1316"/>
                                        </p:tgtEl>
                                        <p:attrNameLst>
                                          <p:attrName>style.visibility</p:attrName>
                                        </p:attrNameLst>
                                      </p:cBhvr>
                                      <p:to>
                                        <p:strVal val="visible"/>
                                      </p:to>
                                    </p:set>
                                    <p:anim calcmode="lin" valueType="num">
                                      <p:cBhvr additive="base">
                                        <p:cTn id="21" dur="500" fill="hold"/>
                                        <p:tgtEl>
                                          <p:spTgt spid="141316"/>
                                        </p:tgtEl>
                                        <p:attrNameLst>
                                          <p:attrName>ppt_x</p:attrName>
                                        </p:attrNameLst>
                                      </p:cBhvr>
                                      <p:tavLst>
                                        <p:tav tm="0">
                                          <p:val>
                                            <p:strVal val="0-#ppt_w/2"/>
                                          </p:val>
                                        </p:tav>
                                        <p:tav tm="100000">
                                          <p:val>
                                            <p:strVal val="#ppt_x"/>
                                          </p:val>
                                        </p:tav>
                                      </p:tavLst>
                                    </p:anim>
                                    <p:anim calcmode="lin" valueType="num">
                                      <p:cBhvr additive="base">
                                        <p:cTn id="22" dur="500" fill="hold"/>
                                        <p:tgtEl>
                                          <p:spTgt spid="1413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1317"/>
                                        </p:tgtEl>
                                        <p:attrNameLst>
                                          <p:attrName>style.visibility</p:attrName>
                                        </p:attrNameLst>
                                      </p:cBhvr>
                                      <p:to>
                                        <p:strVal val="visible"/>
                                      </p:to>
                                    </p:set>
                                    <p:anim calcmode="lin" valueType="num">
                                      <p:cBhvr additive="base">
                                        <p:cTn id="27" dur="500" fill="hold"/>
                                        <p:tgtEl>
                                          <p:spTgt spid="141317"/>
                                        </p:tgtEl>
                                        <p:attrNameLst>
                                          <p:attrName>ppt_x</p:attrName>
                                        </p:attrNameLst>
                                      </p:cBhvr>
                                      <p:tavLst>
                                        <p:tav tm="0">
                                          <p:val>
                                            <p:strVal val="0-#ppt_w/2"/>
                                          </p:val>
                                        </p:tav>
                                        <p:tav tm="100000">
                                          <p:val>
                                            <p:strVal val="#ppt_x"/>
                                          </p:val>
                                        </p:tav>
                                      </p:tavLst>
                                    </p:anim>
                                    <p:anim calcmode="lin" valueType="num">
                                      <p:cBhvr additive="base">
                                        <p:cTn id="28" dur="500" fill="hold"/>
                                        <p:tgtEl>
                                          <p:spTgt spid="1413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1318"/>
                                        </p:tgtEl>
                                        <p:attrNameLst>
                                          <p:attrName>style.visibility</p:attrName>
                                        </p:attrNameLst>
                                      </p:cBhvr>
                                      <p:to>
                                        <p:strVal val="visible"/>
                                      </p:to>
                                    </p:set>
                                    <p:anim calcmode="lin" valueType="num">
                                      <p:cBhvr additive="base">
                                        <p:cTn id="33" dur="500" fill="hold"/>
                                        <p:tgtEl>
                                          <p:spTgt spid="141318"/>
                                        </p:tgtEl>
                                        <p:attrNameLst>
                                          <p:attrName>ppt_x</p:attrName>
                                        </p:attrNameLst>
                                      </p:cBhvr>
                                      <p:tavLst>
                                        <p:tav tm="0">
                                          <p:val>
                                            <p:strVal val="0-#ppt_w/2"/>
                                          </p:val>
                                        </p:tav>
                                        <p:tav tm="100000">
                                          <p:val>
                                            <p:strVal val="#ppt_x"/>
                                          </p:val>
                                        </p:tav>
                                      </p:tavLst>
                                    </p:anim>
                                    <p:anim calcmode="lin" valueType="num">
                                      <p:cBhvr additive="base">
                                        <p:cTn id="34" dur="500" fill="hold"/>
                                        <p:tgtEl>
                                          <p:spTgt spid="141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autoUpdateAnimBg="0"/>
      <p:bldP spid="141316" grpId="0" autoUpdateAnimBg="0"/>
      <p:bldP spid="141317" grpId="0" autoUpdateAnimBg="0"/>
      <p:bldP spid="1413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solidFill>
                  <a:srgbClr val="DFE6D0"/>
                </a:solidFill>
              </a:rPr>
              <a:t>Dott. Baglioni Gabriele</a:t>
            </a:r>
            <a:endParaRPr lang="it-IT">
              <a:solidFill>
                <a:srgbClr val="DFE6D0"/>
              </a:solidFill>
            </a:endParaRPr>
          </a:p>
        </p:txBody>
      </p:sp>
      <p:sp>
        <p:nvSpPr>
          <p:cNvPr id="3" name="CasellaDiTesto 2"/>
          <p:cNvSpPr txBox="1"/>
          <p:nvPr/>
        </p:nvSpPr>
        <p:spPr>
          <a:xfrm>
            <a:off x="1043608" y="2301963"/>
            <a:ext cx="7704856" cy="2677656"/>
          </a:xfrm>
          <a:prstGeom prst="rect">
            <a:avLst/>
          </a:prstGeom>
          <a:noFill/>
        </p:spPr>
        <p:txBody>
          <a:bodyPr wrap="square" rtlCol="0">
            <a:spAutoFit/>
          </a:bodyPr>
          <a:lstStyle/>
          <a:p>
            <a:r>
              <a:rPr lang="it-IT" sz="2400" dirty="0" smtClean="0">
                <a:solidFill>
                  <a:srgbClr val="FFFF00"/>
                </a:solidFill>
              </a:rPr>
              <a:t>Mangiare fa parte dei nostri bisogni fondamentali,</a:t>
            </a:r>
          </a:p>
          <a:p>
            <a:r>
              <a:rPr lang="it-IT" sz="2400" dirty="0">
                <a:solidFill>
                  <a:srgbClr val="FFFF00"/>
                </a:solidFill>
              </a:rPr>
              <a:t>m</a:t>
            </a:r>
            <a:r>
              <a:rPr lang="it-IT" sz="2400" dirty="0" smtClean="0">
                <a:solidFill>
                  <a:srgbClr val="FFFF00"/>
                </a:solidFill>
              </a:rPr>
              <a:t>a nello stesso tempo risponde ad un bisogno culturale.</a:t>
            </a:r>
          </a:p>
          <a:p>
            <a:endParaRPr lang="it-IT" sz="2400" dirty="0" smtClean="0">
              <a:solidFill>
                <a:srgbClr val="FFFF00"/>
              </a:solidFill>
            </a:endParaRPr>
          </a:p>
          <a:p>
            <a:r>
              <a:rPr lang="it-IT" sz="2400" dirty="0" smtClean="0">
                <a:solidFill>
                  <a:srgbClr val="FFFF00"/>
                </a:solidFill>
              </a:rPr>
              <a:t>Attraverso il cibo esprimiamo scelte religiose, etiche,</a:t>
            </a:r>
          </a:p>
          <a:p>
            <a:r>
              <a:rPr lang="it-IT" sz="2400" dirty="0">
                <a:solidFill>
                  <a:srgbClr val="FFFF00"/>
                </a:solidFill>
              </a:rPr>
              <a:t>t</a:t>
            </a:r>
            <a:r>
              <a:rPr lang="it-IT" sz="2400" dirty="0" smtClean="0">
                <a:solidFill>
                  <a:srgbClr val="FFFF00"/>
                </a:solidFill>
              </a:rPr>
              <a:t>radizioni locali e familiari, gusti personali</a:t>
            </a:r>
          </a:p>
          <a:p>
            <a:endParaRPr lang="it-IT" sz="2400" dirty="0" smtClean="0">
              <a:solidFill>
                <a:srgbClr val="FFFF00"/>
              </a:solidFill>
            </a:endParaRPr>
          </a:p>
          <a:p>
            <a:endParaRPr lang="it-IT" sz="2400" dirty="0">
              <a:solidFill>
                <a:srgbClr val="FFFF00"/>
              </a:solidFill>
            </a:endParaRPr>
          </a:p>
        </p:txBody>
      </p:sp>
      <p:sp>
        <p:nvSpPr>
          <p:cNvPr id="4" name="CasellaDiTesto 3"/>
          <p:cNvSpPr txBox="1"/>
          <p:nvPr/>
        </p:nvSpPr>
        <p:spPr>
          <a:xfrm>
            <a:off x="3563888" y="1180702"/>
            <a:ext cx="7704856" cy="584775"/>
          </a:xfrm>
          <a:prstGeom prst="rect">
            <a:avLst/>
          </a:prstGeom>
          <a:noFill/>
        </p:spPr>
        <p:txBody>
          <a:bodyPr wrap="square" rtlCol="0">
            <a:spAutoFit/>
          </a:bodyPr>
          <a:lstStyle/>
          <a:p>
            <a:r>
              <a:rPr lang="it-IT" sz="3200" i="1" dirty="0" smtClean="0">
                <a:solidFill>
                  <a:prstClr val="white"/>
                </a:solidFill>
              </a:rPr>
              <a:t>Il cibo è vita</a:t>
            </a:r>
            <a:endParaRPr lang="it-IT" sz="3200" i="1" dirty="0">
              <a:solidFill>
                <a:prstClr val="white"/>
              </a:solidFill>
            </a:endParaRPr>
          </a:p>
        </p:txBody>
      </p:sp>
    </p:spTree>
    <p:extLst>
      <p:ext uri="{BB962C8B-B14F-4D97-AF65-F5344CB8AC3E}">
        <p14:creationId xmlns:p14="http://schemas.microsoft.com/office/powerpoint/2010/main" xmlns="" val="7572121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Documents and Settings\Baglioni Gabriele\Documenti\Immagini\margarina 2.jpg"/>
          <p:cNvPicPr>
            <a:picLocks noChangeAspect="1" noChangeArrowheads="1"/>
          </p:cNvPicPr>
          <p:nvPr/>
        </p:nvPicPr>
        <p:blipFill>
          <a:blip r:embed="rId2" cstate="print"/>
          <a:srcRect/>
          <a:stretch>
            <a:fillRect/>
          </a:stretch>
        </p:blipFill>
        <p:spPr bwMode="auto">
          <a:xfrm>
            <a:off x="1907704" y="2132856"/>
            <a:ext cx="5359400" cy="3175000"/>
          </a:xfrm>
          <a:prstGeom prst="rect">
            <a:avLst/>
          </a:prstGeom>
          <a:noFill/>
        </p:spPr>
      </p:pic>
      <p:sp>
        <p:nvSpPr>
          <p:cNvPr id="142339" name="WordArt 3"/>
          <p:cNvSpPr>
            <a:spLocks noChangeArrowheads="1" noChangeShapeType="1" noTextEdit="1"/>
          </p:cNvSpPr>
          <p:nvPr/>
        </p:nvSpPr>
        <p:spPr bwMode="auto">
          <a:xfrm>
            <a:off x="3200400" y="685800"/>
            <a:ext cx="2743200" cy="571500"/>
          </a:xfrm>
          <a:prstGeom prst="rect">
            <a:avLst/>
          </a:prstGeom>
        </p:spPr>
        <p:txBody>
          <a:bodyPr wrap="none" fromWordArt="1">
            <a:prstTxWarp prst="textPlain">
              <a:avLst>
                <a:gd name="adj" fmla="val 50000"/>
              </a:avLst>
            </a:prstTxWarp>
          </a:bodyPr>
          <a:lstStyle/>
          <a:p>
            <a:pPr algn="ctr"/>
            <a:r>
              <a:rPr lang="pt-BR"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 A R G A R I N A</a:t>
            </a:r>
            <a:endParaRPr lang="it-IT"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4"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69400" cy="6858000"/>
            <a:chOff x="-8" y="-8"/>
            <a:chExt cx="5776" cy="1339"/>
          </a:xfrm>
        </p:grpSpPr>
        <p:grpSp>
          <p:nvGrpSpPr>
            <p:cNvPr id="3" name="Group 3"/>
            <p:cNvGrpSpPr>
              <a:grpSpLocks/>
            </p:cNvGrpSpPr>
            <p:nvPr/>
          </p:nvGrpSpPr>
          <p:grpSpPr bwMode="auto">
            <a:xfrm>
              <a:off x="0" y="0"/>
              <a:ext cx="5760" cy="1323"/>
              <a:chOff x="0" y="0"/>
              <a:chExt cx="5760" cy="1323"/>
            </a:xfrm>
          </p:grpSpPr>
          <p:sp>
            <p:nvSpPr>
              <p:cNvPr id="143364" name="Rectangle 4"/>
              <p:cNvSpPr>
                <a:spLocks noChangeArrowheads="1"/>
              </p:cNvSpPr>
              <p:nvPr/>
            </p:nvSpPr>
            <p:spPr bwMode="auto">
              <a:xfrm>
                <a:off x="0" y="0"/>
                <a:ext cx="5760" cy="1323"/>
              </a:xfrm>
              <a:prstGeom prst="rect">
                <a:avLst/>
              </a:prstGeom>
              <a:noFill/>
              <a:ln w="9525">
                <a:noFill/>
                <a:miter lim="800000"/>
                <a:headEnd/>
                <a:tailEnd/>
              </a:ln>
              <a:effectLst/>
            </p:spPr>
            <p:txBody>
              <a:bodyPr anchor="ctr"/>
              <a:lstStyle/>
              <a:p>
                <a:pPr algn="ctr"/>
                <a:r>
                  <a:rPr lang="it-IT" sz="2800" b="1" dirty="0">
                    <a:solidFill>
                      <a:srgbClr val="FF0000"/>
                    </a:solidFill>
                    <a:cs typeface="Times New Roman" pitchFamily="18" charset="0"/>
                  </a:rPr>
                  <a:t>LA MARGARINA</a:t>
                </a:r>
                <a:r>
                  <a:rPr lang="it-IT" sz="2800" dirty="0">
                    <a:cs typeface="Times New Roman" pitchFamily="18" charset="0"/>
                  </a:rPr>
                  <a:t> </a:t>
                </a:r>
                <a:endParaRPr lang="it-IT" sz="2800" dirty="0"/>
              </a:p>
              <a:p>
                <a:pPr algn="ctr" eaLnBrk="0" hangingPunct="0"/>
                <a:r>
                  <a:rPr lang="it-IT" sz="2800" dirty="0">
                    <a:cs typeface="Times New Roman" pitchFamily="18" charset="0"/>
                  </a:rPr>
                  <a:t>Nella preparazione della margarina viene effettuata una </a:t>
                </a:r>
                <a:r>
                  <a:rPr lang="it-IT" sz="2800" dirty="0">
                    <a:solidFill>
                      <a:srgbClr val="FFFF00"/>
                    </a:solidFill>
                    <a:cs typeface="Times New Roman" pitchFamily="18" charset="0"/>
                  </a:rPr>
                  <a:t>parziale idrogenazione</a:t>
                </a:r>
                <a:r>
                  <a:rPr lang="it-IT" sz="2800" dirty="0">
                    <a:cs typeface="Times New Roman" pitchFamily="18" charset="0"/>
                  </a:rPr>
                  <a:t>. Sull'etichetta possiamo trovare scritto "margarina" e chi non sa come stanno le cose potrebbe addirittura pensare che la situazione sia migliore di quella in cui compare il burro ("la margarina è vegetale" è il ragionamento semplicistico!).</a:t>
                </a:r>
                <a:r>
                  <a:rPr lang="it-IT" sz="2800" dirty="0">
                    <a:solidFill>
                      <a:schemeClr val="bg1"/>
                    </a:solidFill>
                    <a:cs typeface="Times New Roman" pitchFamily="18" charset="0"/>
                  </a:rPr>
                  <a:t> </a:t>
                </a:r>
                <a:r>
                  <a:rPr lang="it-IT" sz="2800" b="1" dirty="0">
                    <a:solidFill>
                      <a:srgbClr val="FFFF00"/>
                    </a:solidFill>
                    <a:cs typeface="Times New Roman" pitchFamily="18" charset="0"/>
                  </a:rPr>
                  <a:t>In realtà la margarina è un prodotto sintetico</a:t>
                </a:r>
                <a:r>
                  <a:rPr lang="it-IT" sz="2800" dirty="0">
                    <a:solidFill>
                      <a:schemeClr val="bg1"/>
                    </a:solidFill>
                    <a:cs typeface="Times New Roman" pitchFamily="18" charset="0"/>
                  </a:rPr>
                  <a:t> </a:t>
                </a:r>
                <a:r>
                  <a:rPr lang="it-IT" sz="2800" dirty="0">
                    <a:cs typeface="Times New Roman" pitchFamily="18" charset="0"/>
                  </a:rPr>
                  <a:t>che non offre nessun beneficio salutistico, anzi! </a:t>
                </a:r>
                <a:endParaRPr lang="it-IT" sz="2800" dirty="0"/>
              </a:p>
              <a:p>
                <a:pPr algn="ctr" eaLnBrk="0" hangingPunct="0"/>
                <a:r>
                  <a:rPr lang="it-IT" sz="2800" b="1" dirty="0">
                    <a:solidFill>
                      <a:srgbClr val="FF3300"/>
                    </a:solidFill>
                    <a:cs typeface="Times New Roman" pitchFamily="18" charset="0"/>
                  </a:rPr>
                  <a:t>Quindi non scegliere prodotti</a:t>
                </a:r>
                <a:r>
                  <a:rPr lang="it-IT" sz="2800" dirty="0">
                    <a:cs typeface="Times New Roman" pitchFamily="18" charset="0"/>
                  </a:rPr>
                  <a:t> </a:t>
                </a:r>
                <a:endParaRPr lang="it-IT" sz="2800" dirty="0"/>
              </a:p>
              <a:p>
                <a:pPr lvl="1" algn="ctr" eaLnBrk="0" hangingPunct="0">
                  <a:buFontTx/>
                  <a:buChar char="•"/>
                </a:pPr>
                <a:r>
                  <a:rPr lang="it-IT" sz="2800" b="1" dirty="0">
                    <a:solidFill>
                      <a:srgbClr val="FFFF00"/>
                    </a:solidFill>
                    <a:cs typeface="Times New Roman" pitchFamily="18" charset="0"/>
                  </a:rPr>
                  <a:t>fra i cui ingredienti figurano grassi vegetali idrogenati </a:t>
                </a:r>
                <a:endParaRPr lang="it-IT" sz="2800" b="1" dirty="0">
                  <a:solidFill>
                    <a:srgbClr val="FFFF00"/>
                  </a:solidFill>
                </a:endParaRPr>
              </a:p>
              <a:p>
                <a:pPr lvl="1" algn="ctr" eaLnBrk="0" hangingPunct="0">
                  <a:buFontTx/>
                  <a:buChar char="•"/>
                </a:pPr>
                <a:r>
                  <a:rPr lang="it-IT" sz="2800" b="1" dirty="0">
                    <a:solidFill>
                      <a:srgbClr val="FFFF00"/>
                    </a:solidFill>
                    <a:cs typeface="Times New Roman" pitchFamily="18" charset="0"/>
                  </a:rPr>
                  <a:t>fra i cui ingredienti figurano la margarina </a:t>
                </a:r>
                <a:endParaRPr lang="it-IT" sz="2800" b="1" dirty="0">
                  <a:solidFill>
                    <a:srgbClr val="FFFF00"/>
                  </a:solidFill>
                </a:endParaRPr>
              </a:p>
              <a:p>
                <a:pPr lvl="1" algn="ctr" eaLnBrk="0" hangingPunct="0">
                  <a:buFontTx/>
                  <a:buChar char="•"/>
                </a:pPr>
                <a:r>
                  <a:rPr lang="it-IT" sz="2800" b="1" dirty="0">
                    <a:solidFill>
                      <a:srgbClr val="FFFF00"/>
                    </a:solidFill>
                    <a:ea typeface="MS Mincho" pitchFamily="49" charset="-128"/>
                  </a:rPr>
                  <a:t>senza etichetta nutrizionale</a:t>
                </a:r>
                <a:r>
                  <a:rPr lang="it-IT" sz="2400" b="1" dirty="0"/>
                  <a:t> </a:t>
                </a:r>
              </a:p>
              <a:p>
                <a:pPr algn="ctr" eaLnBrk="0" hangingPunct="0"/>
                <a:endParaRPr lang="it-IT" sz="2400" b="1" dirty="0"/>
              </a:p>
            </p:txBody>
          </p:sp>
          <p:sp>
            <p:nvSpPr>
              <p:cNvPr id="143365" name="Rectangle 5"/>
              <p:cNvSpPr>
                <a:spLocks noChangeArrowheads="1"/>
              </p:cNvSpPr>
              <p:nvPr/>
            </p:nvSpPr>
            <p:spPr bwMode="auto">
              <a:xfrm>
                <a:off x="0" y="0"/>
                <a:ext cx="5760" cy="1323"/>
              </a:xfrm>
              <a:prstGeom prst="rect">
                <a:avLst/>
              </a:prstGeom>
              <a:noFill/>
              <a:ln w="7">
                <a:solidFill>
                  <a:srgbClr val="A0A0A0"/>
                </a:solidFill>
                <a:miter lim="800000"/>
                <a:headEnd/>
                <a:tailEnd/>
              </a:ln>
              <a:effectLst/>
            </p:spPr>
            <p:txBody>
              <a:bodyPr/>
              <a:lstStyle/>
              <a:p>
                <a:endParaRPr lang="it-IT"/>
              </a:p>
            </p:txBody>
          </p:sp>
        </p:grpSp>
        <p:sp>
          <p:nvSpPr>
            <p:cNvPr id="143366" name="Rectangle 6"/>
            <p:cNvSpPr>
              <a:spLocks noChangeArrowheads="1"/>
            </p:cNvSpPr>
            <p:nvPr/>
          </p:nvSpPr>
          <p:spPr bwMode="auto">
            <a:xfrm>
              <a:off x="-8" y="-8"/>
              <a:ext cx="5776" cy="1339"/>
            </a:xfrm>
            <a:prstGeom prst="rect">
              <a:avLst/>
            </a:prstGeom>
            <a:noFill/>
            <a:ln w="26987">
              <a:solidFill>
                <a:srgbClr val="00FFFF"/>
              </a:solidFill>
              <a:miter lim="800000"/>
              <a:headEnd/>
              <a:tailEnd/>
            </a:ln>
            <a:effectLst/>
          </p:spPr>
          <p:txBody>
            <a:bodyPr/>
            <a:lstStyle/>
            <a:p>
              <a:endParaRPr lang="it-IT"/>
            </a:p>
          </p:txBody>
        </p:sp>
      </p:grpSp>
      <p:sp>
        <p:nvSpPr>
          <p:cNvPr id="143367" name="Rectangle 7"/>
          <p:cNvSpPr>
            <a:spLocks noChangeArrowheads="1"/>
          </p:cNvSpPr>
          <p:nvPr/>
        </p:nvSpPr>
        <p:spPr bwMode="auto">
          <a:xfrm>
            <a:off x="0" y="2379663"/>
            <a:ext cx="9144000" cy="0"/>
          </a:xfrm>
          <a:prstGeom prst="rect">
            <a:avLst/>
          </a:prstGeom>
          <a:noFill/>
          <a:ln w="9525">
            <a:noFill/>
            <a:miter lim="800000"/>
            <a:headEnd/>
            <a:tailEnd/>
          </a:ln>
          <a:effectLst/>
        </p:spPr>
        <p:txBody>
          <a:bodyPr>
            <a:spAutoFit/>
          </a:bodyPr>
          <a:lstStyle/>
          <a:p>
            <a:endParaRPr lang="it-IT"/>
          </a:p>
        </p:txBody>
      </p:sp>
      <p:sp>
        <p:nvSpPr>
          <p:cNvPr id="143368" name="Rectangle 8"/>
          <p:cNvSpPr>
            <a:spLocks noChangeArrowheads="1"/>
          </p:cNvSpPr>
          <p:nvPr/>
        </p:nvSpPr>
        <p:spPr bwMode="auto">
          <a:xfrm>
            <a:off x="457200" y="2379663"/>
            <a:ext cx="8229600" cy="0"/>
          </a:xfrm>
          <a:prstGeom prst="rect">
            <a:avLst/>
          </a:prstGeom>
          <a:noFill/>
          <a:ln w="9525">
            <a:noFill/>
            <a:miter lim="800000"/>
            <a:headEnd/>
            <a:tailEnd/>
          </a:ln>
          <a:effectLst/>
        </p:spPr>
        <p:txBody>
          <a:bodyPr>
            <a:spAutoFit/>
          </a:bodyPr>
          <a:lstStyle/>
          <a:p>
            <a:endParaRPr lang="it-IT"/>
          </a:p>
        </p:txBody>
      </p:sp>
      <p:sp>
        <p:nvSpPr>
          <p:cNvPr id="9"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187394" name="Picture 2" descr="Risultati immagini per burro"/>
          <p:cNvPicPr>
            <a:picLocks noChangeAspect="1" noChangeArrowheads="1"/>
          </p:cNvPicPr>
          <p:nvPr/>
        </p:nvPicPr>
        <p:blipFill>
          <a:blip r:embed="rId2" cstate="print"/>
          <a:srcRect/>
          <a:stretch>
            <a:fillRect/>
          </a:stretch>
        </p:blipFill>
        <p:spPr bwMode="auto">
          <a:xfrm>
            <a:off x="611560" y="1772816"/>
            <a:ext cx="3960440" cy="2228487"/>
          </a:xfrm>
          <a:prstGeom prst="rect">
            <a:avLst/>
          </a:prstGeom>
          <a:noFill/>
        </p:spPr>
      </p:pic>
      <p:sp>
        <p:nvSpPr>
          <p:cNvPr id="187396" name="AutoShape 4" descr="Risultati immagini per olio di ol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7398" name="AutoShape 6" descr="Risultati immagini per olio di ol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7400" name="AutoShape 8" descr="Risultati immagini per olio di ol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7402" name="Picture 10" descr="Risultati immagini per olio di oliva"/>
          <p:cNvPicPr>
            <a:picLocks noChangeAspect="1" noChangeArrowheads="1"/>
          </p:cNvPicPr>
          <p:nvPr/>
        </p:nvPicPr>
        <p:blipFill>
          <a:blip r:embed="rId3" cstate="print"/>
          <a:srcRect/>
          <a:stretch>
            <a:fillRect/>
          </a:stretch>
        </p:blipFill>
        <p:spPr bwMode="auto">
          <a:xfrm>
            <a:off x="4932040" y="3717032"/>
            <a:ext cx="3672408" cy="2394411"/>
          </a:xfrm>
          <a:prstGeom prst="rect">
            <a:avLst/>
          </a:prstGeom>
          <a:noFill/>
        </p:spPr>
      </p:pic>
      <p:sp>
        <p:nvSpPr>
          <p:cNvPr id="8" name="CasellaDiTesto 7"/>
          <p:cNvSpPr txBox="1"/>
          <p:nvPr/>
        </p:nvSpPr>
        <p:spPr>
          <a:xfrm>
            <a:off x="2303240" y="620688"/>
            <a:ext cx="6840760" cy="523220"/>
          </a:xfrm>
          <a:prstGeom prst="rect">
            <a:avLst/>
          </a:prstGeom>
          <a:noFill/>
        </p:spPr>
        <p:txBody>
          <a:bodyPr wrap="square" rtlCol="0">
            <a:spAutoFit/>
          </a:bodyPr>
          <a:lstStyle/>
          <a:p>
            <a:r>
              <a:rPr lang="it-IT" sz="2800" dirty="0" smtClean="0">
                <a:solidFill>
                  <a:srgbClr val="FFFF00"/>
                </a:solidFill>
              </a:rPr>
              <a:t>Il Burro è più grasso dell’Olio</a:t>
            </a:r>
            <a:endParaRPr lang="it-IT" sz="2800" dirty="0">
              <a:solidFill>
                <a:srgbClr val="FFFF00"/>
              </a:solidFill>
            </a:endParaRPr>
          </a:p>
        </p:txBody>
      </p:sp>
      <p:sp>
        <p:nvSpPr>
          <p:cNvPr id="9" name="CasellaDiTesto 8"/>
          <p:cNvSpPr txBox="1"/>
          <p:nvPr/>
        </p:nvSpPr>
        <p:spPr>
          <a:xfrm>
            <a:off x="4860032" y="1772816"/>
            <a:ext cx="3672408" cy="830997"/>
          </a:xfrm>
          <a:prstGeom prst="rect">
            <a:avLst/>
          </a:prstGeom>
          <a:noFill/>
        </p:spPr>
        <p:txBody>
          <a:bodyPr wrap="square" rtlCol="0">
            <a:spAutoFit/>
          </a:bodyPr>
          <a:lstStyle/>
          <a:p>
            <a:r>
              <a:rPr lang="it-IT" sz="2400" dirty="0" smtClean="0"/>
              <a:t>83.5% di Grassi (17 % di Acqua ca.)</a:t>
            </a:r>
            <a:endParaRPr lang="it-IT" sz="2400" dirty="0"/>
          </a:p>
        </p:txBody>
      </p:sp>
      <p:sp>
        <p:nvSpPr>
          <p:cNvPr id="10" name="CasellaDiTesto 9"/>
          <p:cNvSpPr txBox="1"/>
          <p:nvPr/>
        </p:nvSpPr>
        <p:spPr>
          <a:xfrm>
            <a:off x="1331640" y="4437112"/>
            <a:ext cx="3240360" cy="830997"/>
          </a:xfrm>
          <a:prstGeom prst="rect">
            <a:avLst/>
          </a:prstGeom>
          <a:noFill/>
        </p:spPr>
        <p:txBody>
          <a:bodyPr wrap="square" rtlCol="0">
            <a:spAutoFit/>
          </a:bodyPr>
          <a:lstStyle/>
          <a:p>
            <a:r>
              <a:rPr lang="it-IT" sz="2400" dirty="0" smtClean="0"/>
              <a:t>100% di Grassi (0% di Acqua)</a:t>
            </a:r>
            <a:endParaRPr lang="it-IT" sz="2400" dirty="0"/>
          </a:p>
        </p:txBody>
      </p:sp>
      <p:sp>
        <p:nvSpPr>
          <p:cNvPr id="11" name="CasellaDiTesto 10"/>
          <p:cNvSpPr txBox="1"/>
          <p:nvPr/>
        </p:nvSpPr>
        <p:spPr>
          <a:xfrm>
            <a:off x="4860032" y="2708920"/>
            <a:ext cx="3600400" cy="461665"/>
          </a:xfrm>
          <a:prstGeom prst="rect">
            <a:avLst/>
          </a:prstGeom>
          <a:noFill/>
        </p:spPr>
        <p:txBody>
          <a:bodyPr wrap="square" rtlCol="0">
            <a:spAutoFit/>
          </a:bodyPr>
          <a:lstStyle/>
          <a:p>
            <a:r>
              <a:rPr lang="it-IT" sz="2400" dirty="0" smtClean="0">
                <a:solidFill>
                  <a:srgbClr val="FFFF00"/>
                </a:solidFill>
              </a:rPr>
              <a:t> 760 Kcal ca. ogni 100 g.</a:t>
            </a:r>
            <a:endParaRPr lang="it-IT" sz="2400" dirty="0">
              <a:solidFill>
                <a:srgbClr val="FFFF00"/>
              </a:solidFill>
            </a:endParaRPr>
          </a:p>
        </p:txBody>
      </p:sp>
      <p:sp>
        <p:nvSpPr>
          <p:cNvPr id="12" name="CasellaDiTesto 11"/>
          <p:cNvSpPr txBox="1"/>
          <p:nvPr/>
        </p:nvSpPr>
        <p:spPr>
          <a:xfrm>
            <a:off x="1403648" y="5373216"/>
            <a:ext cx="3096344" cy="830997"/>
          </a:xfrm>
          <a:prstGeom prst="rect">
            <a:avLst/>
          </a:prstGeom>
          <a:noFill/>
        </p:spPr>
        <p:txBody>
          <a:bodyPr wrap="square" rtlCol="0">
            <a:spAutoFit/>
          </a:bodyPr>
          <a:lstStyle/>
          <a:p>
            <a:r>
              <a:rPr lang="it-IT" sz="2400" dirty="0" smtClean="0">
                <a:solidFill>
                  <a:srgbClr val="FFFF00"/>
                </a:solidFill>
              </a:rPr>
              <a:t>900 Kcal ogni 100 g. (per TUTTI i tipi di Olio)</a:t>
            </a:r>
            <a:endParaRPr lang="it-IT"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20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402"/>
                                        </p:tgtEl>
                                        <p:attrNameLst>
                                          <p:attrName>style.visibility</p:attrName>
                                        </p:attrNameLst>
                                      </p:cBhvr>
                                      <p:to>
                                        <p:strVal val="visible"/>
                                      </p:to>
                                    </p:set>
                                    <p:animEffect transition="in" filter="fade">
                                      <p:cBhvr>
                                        <p:cTn id="12" dur="2000"/>
                                        <p:tgtEl>
                                          <p:spTgt spid="1874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187394" name="Picture 2" descr="Risultati immagini per caffÃ¨ americano"/>
          <p:cNvPicPr>
            <a:picLocks noChangeAspect="1" noChangeArrowheads="1"/>
          </p:cNvPicPr>
          <p:nvPr/>
        </p:nvPicPr>
        <p:blipFill>
          <a:blip r:embed="rId2" cstate="print"/>
          <a:srcRect/>
          <a:stretch>
            <a:fillRect/>
          </a:stretch>
        </p:blipFill>
        <p:spPr bwMode="auto">
          <a:xfrm>
            <a:off x="395536" y="1484784"/>
            <a:ext cx="3810000" cy="2808312"/>
          </a:xfrm>
          <a:prstGeom prst="rect">
            <a:avLst/>
          </a:prstGeom>
          <a:noFill/>
        </p:spPr>
      </p:pic>
      <p:pic>
        <p:nvPicPr>
          <p:cNvPr id="187396" name="Picture 4" descr="Risultati immagini per caffÃ¨ americano"/>
          <p:cNvPicPr>
            <a:picLocks noChangeAspect="1" noChangeArrowheads="1"/>
          </p:cNvPicPr>
          <p:nvPr/>
        </p:nvPicPr>
        <p:blipFill>
          <a:blip r:embed="rId3" cstate="print"/>
          <a:srcRect/>
          <a:stretch>
            <a:fillRect/>
          </a:stretch>
        </p:blipFill>
        <p:spPr bwMode="auto">
          <a:xfrm>
            <a:off x="4572000" y="1484784"/>
            <a:ext cx="4220138" cy="2808312"/>
          </a:xfrm>
          <a:prstGeom prst="rect">
            <a:avLst/>
          </a:prstGeom>
          <a:noFill/>
        </p:spPr>
      </p:pic>
      <p:sp>
        <p:nvSpPr>
          <p:cNvPr id="5" name="CasellaDiTesto 4"/>
          <p:cNvSpPr txBox="1"/>
          <p:nvPr/>
        </p:nvSpPr>
        <p:spPr>
          <a:xfrm>
            <a:off x="1007096" y="4797152"/>
            <a:ext cx="8136904" cy="523220"/>
          </a:xfrm>
          <a:prstGeom prst="rect">
            <a:avLst/>
          </a:prstGeom>
          <a:noFill/>
        </p:spPr>
        <p:txBody>
          <a:bodyPr wrap="square" rtlCol="0">
            <a:spAutoFit/>
          </a:bodyPr>
          <a:lstStyle/>
          <a:p>
            <a:r>
              <a:rPr lang="it-IT" sz="2800" dirty="0" smtClean="0">
                <a:solidFill>
                  <a:srgbClr val="FFFF00"/>
                </a:solidFill>
              </a:rPr>
              <a:t>Il Caffè alla americana è più leggero dell’Espresso</a:t>
            </a:r>
            <a:endParaRPr lang="it-IT" sz="2800"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pic>
        <p:nvPicPr>
          <p:cNvPr id="187394" name="Picture 2" descr="Risultati immagini per dieta mediterranea"/>
          <p:cNvPicPr>
            <a:picLocks noChangeAspect="1" noChangeArrowheads="1"/>
          </p:cNvPicPr>
          <p:nvPr/>
        </p:nvPicPr>
        <p:blipFill>
          <a:blip r:embed="rId2" cstate="print"/>
          <a:srcRect/>
          <a:stretch>
            <a:fillRect/>
          </a:stretch>
        </p:blipFill>
        <p:spPr bwMode="auto">
          <a:xfrm>
            <a:off x="1835696" y="476672"/>
            <a:ext cx="5832648" cy="3172142"/>
          </a:xfrm>
          <a:prstGeom prst="rect">
            <a:avLst/>
          </a:prstGeom>
          <a:noFill/>
        </p:spPr>
      </p:pic>
      <p:sp>
        <p:nvSpPr>
          <p:cNvPr id="4" name="CasellaDiTesto 3"/>
          <p:cNvSpPr txBox="1"/>
          <p:nvPr/>
        </p:nvSpPr>
        <p:spPr>
          <a:xfrm>
            <a:off x="1979712" y="3717032"/>
            <a:ext cx="5832648" cy="2246769"/>
          </a:xfrm>
          <a:prstGeom prst="rect">
            <a:avLst/>
          </a:prstGeom>
          <a:noFill/>
        </p:spPr>
        <p:txBody>
          <a:bodyPr wrap="square" rtlCol="0">
            <a:spAutoFit/>
          </a:bodyPr>
          <a:lstStyle/>
          <a:p>
            <a:r>
              <a:rPr lang="it-IT" sz="2800" dirty="0" smtClean="0">
                <a:solidFill>
                  <a:srgbClr val="FFFF00"/>
                </a:solidFill>
              </a:rPr>
              <a:t>              </a:t>
            </a:r>
            <a:r>
              <a:rPr lang="it-IT" sz="2800" i="1" u="sng" dirty="0" smtClean="0">
                <a:solidFill>
                  <a:srgbClr val="FFFF00"/>
                </a:solidFill>
              </a:rPr>
              <a:t>Dieta Mediterranea</a:t>
            </a:r>
          </a:p>
          <a:p>
            <a:endParaRPr lang="it-IT" sz="2800" dirty="0" smtClean="0">
              <a:solidFill>
                <a:srgbClr val="FFFF00"/>
              </a:solidFill>
            </a:endParaRPr>
          </a:p>
          <a:p>
            <a:r>
              <a:rPr lang="it-IT" sz="2800" dirty="0" smtClean="0"/>
              <a:t>Riconosciuta nel 2010 dall’UNESCO        come “Patrimonio Immateriale dell’Umanità”</a:t>
            </a:r>
            <a:endParaRPr lang="it-IT" sz="2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2411760" y="476672"/>
            <a:ext cx="4572000" cy="5632311"/>
          </a:xfrm>
          <a:prstGeom prst="rect">
            <a:avLst/>
          </a:prstGeom>
        </p:spPr>
        <p:txBody>
          <a:bodyPr>
            <a:spAutoFit/>
          </a:bodyPr>
          <a:lstStyle/>
          <a:p>
            <a:r>
              <a:rPr lang="it-IT" sz="2000" dirty="0" smtClean="0"/>
              <a:t>La </a:t>
            </a:r>
            <a:r>
              <a:rPr lang="it-IT" sz="2000" b="1" dirty="0" smtClean="0"/>
              <a:t>dieta mediterranea</a:t>
            </a:r>
            <a:r>
              <a:rPr lang="it-IT" sz="2000" dirty="0" smtClean="0"/>
              <a:t> è stata “scoperta” dal medico statunitense </a:t>
            </a:r>
            <a:r>
              <a:rPr lang="it-IT" sz="2000" dirty="0" err="1" smtClean="0"/>
              <a:t>Ancel</a:t>
            </a:r>
            <a:r>
              <a:rPr lang="it-IT" sz="2000" dirty="0" smtClean="0"/>
              <a:t> Keys. Nel 1945 Keys sbarcò a Salerno insieme al contingente americano; durante la sua permanenza nel Cilento si accorse che, nei Paesi appartenenti al bacino mediterraneo, le patologie cardiovascolari erano meno diffuse che nel suo Paese d’origine. Keys ipotizzò quindi che quella che lui definì come </a:t>
            </a:r>
            <a:r>
              <a:rPr lang="it-IT" sz="2000" i="1" dirty="0" smtClean="0">
                <a:solidFill>
                  <a:srgbClr val="FFFF00"/>
                </a:solidFill>
              </a:rPr>
              <a:t>dieta mediterranea</a:t>
            </a:r>
            <a:r>
              <a:rPr lang="it-IT" sz="2000" dirty="0" smtClean="0"/>
              <a:t> poteva essere in grado di diminuire i rischi di incorrere in malattie dell’apparato cardiovascolare e, conseguentemente, di aumentare la longevità di chi la adottava.</a:t>
            </a:r>
          </a:p>
          <a:p>
            <a:r>
              <a:rPr lang="it-IT" sz="2000" dirty="0" smtClean="0"/>
              <a:t>Seguirono diversi studi che stabilirono che l’incidenza delle patologie vascolari era inferiore nei Paesi dove si utilizzava una dieta mediterranea.</a:t>
            </a:r>
            <a:endParaRPr lang="it-IT" sz="2000" dirty="0"/>
          </a:p>
        </p:txBody>
      </p:sp>
      <p:sp>
        <p:nvSpPr>
          <p:cNvPr id="194562" name="AutoShape 2" descr="Risultati immagini per olio di ol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4564" name="AutoShape 4" descr="Risultati immagini per olio di ol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94566" name="Picture 6" descr="Risultati immagini per olio di oliva"/>
          <p:cNvPicPr>
            <a:picLocks noChangeAspect="1" noChangeArrowheads="1"/>
          </p:cNvPicPr>
          <p:nvPr/>
        </p:nvPicPr>
        <p:blipFill>
          <a:blip r:embed="rId2" cstate="print"/>
          <a:srcRect/>
          <a:stretch>
            <a:fillRect/>
          </a:stretch>
        </p:blipFill>
        <p:spPr bwMode="auto">
          <a:xfrm>
            <a:off x="323528" y="620688"/>
            <a:ext cx="1979712" cy="2492108"/>
          </a:xfrm>
          <a:prstGeom prst="rect">
            <a:avLst/>
          </a:prstGeom>
          <a:noFill/>
        </p:spPr>
      </p:pic>
      <p:pic>
        <p:nvPicPr>
          <p:cNvPr id="194568" name="Picture 8" descr="Risultati immagini per pesce"/>
          <p:cNvPicPr>
            <a:picLocks noChangeAspect="1" noChangeArrowheads="1"/>
          </p:cNvPicPr>
          <p:nvPr/>
        </p:nvPicPr>
        <p:blipFill>
          <a:blip r:embed="rId3" cstate="print"/>
          <a:srcRect/>
          <a:stretch>
            <a:fillRect/>
          </a:stretch>
        </p:blipFill>
        <p:spPr bwMode="auto">
          <a:xfrm>
            <a:off x="6876256" y="3861048"/>
            <a:ext cx="1944216" cy="2054684"/>
          </a:xfrm>
          <a:prstGeom prst="rect">
            <a:avLst/>
          </a:prstGeom>
          <a:noFill/>
        </p:spPr>
      </p:pic>
      <p:sp>
        <p:nvSpPr>
          <p:cNvPr id="10" name="CasellaDiTesto 9"/>
          <p:cNvSpPr txBox="1"/>
          <p:nvPr/>
        </p:nvSpPr>
        <p:spPr>
          <a:xfrm>
            <a:off x="7164288"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179512" y="260648"/>
            <a:ext cx="4572000" cy="2862322"/>
          </a:xfrm>
          <a:prstGeom prst="rect">
            <a:avLst/>
          </a:prstGeom>
        </p:spPr>
        <p:txBody>
          <a:bodyPr>
            <a:spAutoFit/>
          </a:bodyPr>
          <a:lstStyle/>
          <a:p>
            <a:r>
              <a:rPr lang="it-IT" sz="2000" dirty="0" err="1" smtClean="0"/>
              <a:t>Ancel</a:t>
            </a:r>
            <a:r>
              <a:rPr lang="it-IT" sz="2000" dirty="0" smtClean="0"/>
              <a:t> Keys fu uno dei principali coordinatori del celeberrimo </a:t>
            </a:r>
            <a:r>
              <a:rPr lang="it-IT" sz="2000" i="1" dirty="0" smtClean="0"/>
              <a:t>Seven </a:t>
            </a:r>
            <a:r>
              <a:rPr lang="it-IT" sz="2000" i="1" dirty="0" err="1" smtClean="0"/>
              <a:t>Countries</a:t>
            </a:r>
            <a:r>
              <a:rPr lang="it-IT" sz="2000" i="1" dirty="0" smtClean="0"/>
              <a:t> </a:t>
            </a:r>
            <a:r>
              <a:rPr lang="it-IT" sz="2000" i="1" dirty="0" err="1" smtClean="0"/>
              <a:t>Study</a:t>
            </a:r>
            <a:r>
              <a:rPr lang="it-IT" sz="2000" i="1" dirty="0" smtClean="0"/>
              <a:t> </a:t>
            </a:r>
            <a:r>
              <a:rPr lang="it-IT" sz="2000" dirty="0" smtClean="0"/>
              <a:t>(uno studio che prende  in analisi le abitudini alimentari di oltre 12.000 abitanti, di media età, scelti in modo causale in sette Paesi: Stati Uniti, Italia, Finlandia, Grecia, Yugoslavia, Paesi Bassi e Giappone) sul quale si basa la cosiddetta </a:t>
            </a:r>
            <a:r>
              <a:rPr lang="it-IT" sz="2000" i="1" dirty="0" smtClean="0"/>
              <a:t>piramide mediterranea</a:t>
            </a:r>
            <a:r>
              <a:rPr lang="it-IT" sz="2000" dirty="0" smtClean="0"/>
              <a:t> </a:t>
            </a:r>
            <a:endParaRPr lang="it-IT" sz="2000" dirty="0"/>
          </a:p>
        </p:txBody>
      </p:sp>
      <p:sp>
        <p:nvSpPr>
          <p:cNvPr id="4" name="Rettangolo 3"/>
          <p:cNvSpPr/>
          <p:nvPr/>
        </p:nvSpPr>
        <p:spPr>
          <a:xfrm>
            <a:off x="4572000" y="2276872"/>
            <a:ext cx="4572000" cy="4093428"/>
          </a:xfrm>
          <a:prstGeom prst="rect">
            <a:avLst/>
          </a:prstGeom>
        </p:spPr>
        <p:txBody>
          <a:bodyPr>
            <a:spAutoFit/>
          </a:bodyPr>
          <a:lstStyle/>
          <a:p>
            <a:r>
              <a:rPr lang="it-IT" sz="2000" dirty="0" smtClean="0"/>
              <a:t>I risultati ottenuti con il sopraccitato studio sono stati spiegati con l’importanza che la dieta mediterranea attribuisce sia ad alimenti quali frutta, verdura, cereali, legumi e pesce sia alla limitazione del consumo di carni, latticini e grassi saturi. Questi ultimi tre alimenti, decisamente limitati nella dieta mediterranea, sono invece oggetto di forte consumo nelle popolazioni in cui l’incidenza delle patologie cardiovascolari risulta particolarmente elevata (per esempio Stati Uniti e Finlandia).</a:t>
            </a:r>
            <a:endParaRPr lang="it-IT" sz="2000" dirty="0"/>
          </a:p>
        </p:txBody>
      </p:sp>
      <p:pic>
        <p:nvPicPr>
          <p:cNvPr id="194562" name="Picture 2" descr="Risultati immagini per dieta mediterranea"/>
          <p:cNvPicPr>
            <a:picLocks noChangeAspect="1" noChangeArrowheads="1"/>
          </p:cNvPicPr>
          <p:nvPr/>
        </p:nvPicPr>
        <p:blipFill>
          <a:blip r:embed="rId2" cstate="print"/>
          <a:srcRect/>
          <a:stretch>
            <a:fillRect/>
          </a:stretch>
        </p:blipFill>
        <p:spPr bwMode="auto">
          <a:xfrm>
            <a:off x="395536" y="3356992"/>
            <a:ext cx="3960440" cy="2562971"/>
          </a:xfrm>
          <a:prstGeom prst="rect">
            <a:avLst/>
          </a:prstGeom>
          <a:noFill/>
        </p:spPr>
      </p:pic>
      <p:pic>
        <p:nvPicPr>
          <p:cNvPr id="194564" name="Picture 4" descr="Risultati immagini per dieta mediterranea"/>
          <p:cNvPicPr>
            <a:picLocks noChangeAspect="1" noChangeArrowheads="1"/>
          </p:cNvPicPr>
          <p:nvPr/>
        </p:nvPicPr>
        <p:blipFill>
          <a:blip r:embed="rId3" cstate="print"/>
          <a:srcRect/>
          <a:stretch>
            <a:fillRect/>
          </a:stretch>
        </p:blipFill>
        <p:spPr bwMode="auto">
          <a:xfrm>
            <a:off x="5148064" y="404664"/>
            <a:ext cx="3240360" cy="1840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62"/>
                                        </p:tgtEl>
                                        <p:attrNameLst>
                                          <p:attrName>style.visibility</p:attrName>
                                        </p:attrNameLst>
                                      </p:cBhvr>
                                      <p:to>
                                        <p:strVal val="visible"/>
                                      </p:to>
                                    </p:set>
                                    <p:animEffect transition="in" filter="fade">
                                      <p:cBhvr>
                                        <p:cTn id="12" dur="2000"/>
                                        <p:tgtEl>
                                          <p:spTgt spid="1945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64"/>
                                        </p:tgtEl>
                                        <p:attrNameLst>
                                          <p:attrName>style.visibility</p:attrName>
                                        </p:attrNameLst>
                                      </p:cBhvr>
                                      <p:to>
                                        <p:strVal val="visible"/>
                                      </p:to>
                                    </p:set>
                                    <p:animEffect transition="in" filter="fade">
                                      <p:cBhvr>
                                        <p:cTn id="17" dur="2000"/>
                                        <p:tgtEl>
                                          <p:spTgt spid="1945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2339752" y="260648"/>
            <a:ext cx="4572000" cy="1477328"/>
          </a:xfrm>
          <a:prstGeom prst="rect">
            <a:avLst/>
          </a:prstGeom>
        </p:spPr>
        <p:txBody>
          <a:bodyPr>
            <a:spAutoFit/>
          </a:bodyPr>
          <a:lstStyle/>
          <a:p>
            <a:r>
              <a:rPr lang="it-IT" b="1" dirty="0" smtClean="0">
                <a:solidFill>
                  <a:srgbClr val="FFFF00"/>
                </a:solidFill>
              </a:rPr>
              <a:t>Cos’è la dieta mediterranea</a:t>
            </a:r>
          </a:p>
          <a:p>
            <a:r>
              <a:rPr lang="it-IT" dirty="0" smtClean="0"/>
              <a:t>Penso che un nutrizionista serio dovrebbe rispondere: non lo so. Infatti non c’è assolutamente accordo su quali alimenti ne debbano far parte e sulle loro priorità. </a:t>
            </a:r>
            <a:endParaRPr lang="it-IT" dirty="0"/>
          </a:p>
        </p:txBody>
      </p:sp>
      <p:sp>
        <p:nvSpPr>
          <p:cNvPr id="4" name="Rettangolo 3"/>
          <p:cNvSpPr/>
          <p:nvPr/>
        </p:nvSpPr>
        <p:spPr>
          <a:xfrm>
            <a:off x="2339752" y="1844824"/>
            <a:ext cx="4572000" cy="4524315"/>
          </a:xfrm>
          <a:prstGeom prst="rect">
            <a:avLst/>
          </a:prstGeom>
        </p:spPr>
        <p:txBody>
          <a:bodyPr>
            <a:spAutoFit/>
          </a:bodyPr>
          <a:lstStyle/>
          <a:p>
            <a:r>
              <a:rPr lang="it-IT" b="1" dirty="0" smtClean="0">
                <a:solidFill>
                  <a:srgbClr val="FFFF00"/>
                </a:solidFill>
              </a:rPr>
              <a:t>La dieta mediterranea (generica) non esiste!</a:t>
            </a:r>
          </a:p>
          <a:p>
            <a:r>
              <a:rPr lang="it-IT" dirty="0" smtClean="0"/>
              <a:t>Proviamo a chiedere a dieci nutrizionisti che cosa è la dieta mediterranea e avremo dieci risposte diverse. In sostanza si hanno molte posizioni comprese fra due estremi:</a:t>
            </a:r>
          </a:p>
          <a:p>
            <a:r>
              <a:rPr lang="it-IT" dirty="0" smtClean="0"/>
              <a:t>quella più permissiva che vi parlerà di pane, pasta, olio d’oliva, pizza (cosa c’è di più mediterraneo della pizza?), vino (non fa bene al cuore?) ecc.</a:t>
            </a:r>
          </a:p>
          <a:p>
            <a:r>
              <a:rPr lang="it-IT" dirty="0" smtClean="0"/>
              <a:t>Quella più restrittiva che vi parlerà solo di frutta e verdura, olio d’oliva extravergine e cereali integrali.</a:t>
            </a:r>
          </a:p>
          <a:p>
            <a:r>
              <a:rPr lang="it-IT" dirty="0" smtClean="0"/>
              <a:t>In sostanza vi accorgerete che ognuno usa la locuzione “dieta mediterranea” per sostenere le “proprie” convinzioni alimentari e ciò, ne converrete, non è molto scientifico.</a:t>
            </a:r>
            <a:endParaRPr lang="it-IT" dirty="0"/>
          </a:p>
        </p:txBody>
      </p:sp>
      <p:sp>
        <p:nvSpPr>
          <p:cNvPr id="6" name="CasellaDiTesto 5"/>
          <p:cNvSpPr txBox="1"/>
          <p:nvPr/>
        </p:nvSpPr>
        <p:spPr>
          <a:xfrm>
            <a:off x="7452320"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Dott. Baglioni Gabriele</a:t>
            </a:r>
            <a:endParaRPr lang="it-IT"/>
          </a:p>
        </p:txBody>
      </p:sp>
      <p:sp>
        <p:nvSpPr>
          <p:cNvPr id="3" name="Rettangolo 2"/>
          <p:cNvSpPr/>
          <p:nvPr/>
        </p:nvSpPr>
        <p:spPr>
          <a:xfrm>
            <a:off x="3995936" y="836712"/>
            <a:ext cx="4572000" cy="5324535"/>
          </a:xfrm>
          <a:prstGeom prst="rect">
            <a:avLst/>
          </a:prstGeom>
        </p:spPr>
        <p:txBody>
          <a:bodyPr>
            <a:spAutoFit/>
          </a:bodyPr>
          <a:lstStyle/>
          <a:p>
            <a:r>
              <a:rPr lang="it-IT" sz="2000" dirty="0" smtClean="0"/>
              <a:t>l problema fondamentale è che un regime alimentare come la dieta mediterranea è facilmente proponibile al grande pubblico; in effetti seguire questo tipo di dieta richiede veramente pochi sforzi: si mangiano quotidianamente pane e pasta, olio di oliva, frutta e verdura; infine si deve limitare il consumo di burro e grassi animali e il gioco è fatto. Il tutto è veramente un po’ troppo vago se si considera che lo scopo fondamentale di un regime alimentare corretto è quello di mantenere un peso corporeo ideale. Un regime alimentare come la dieta mediterranea che non prende in considerazione un’analisi quantitativa degli alimenti da introdurre non può funzionare. </a:t>
            </a:r>
            <a:endParaRPr lang="it-IT" sz="2000" dirty="0"/>
          </a:p>
        </p:txBody>
      </p:sp>
      <p:pic>
        <p:nvPicPr>
          <p:cNvPr id="191490" name="Picture 2" descr="Risultati immagini per dieta mediterranea"/>
          <p:cNvPicPr>
            <a:picLocks noChangeAspect="1" noChangeArrowheads="1"/>
          </p:cNvPicPr>
          <p:nvPr/>
        </p:nvPicPr>
        <p:blipFill>
          <a:blip r:embed="rId2" cstate="print"/>
          <a:srcRect/>
          <a:stretch>
            <a:fillRect/>
          </a:stretch>
        </p:blipFill>
        <p:spPr bwMode="auto">
          <a:xfrm>
            <a:off x="323528" y="1772816"/>
            <a:ext cx="3602307" cy="3199706"/>
          </a:xfrm>
          <a:prstGeom prst="rect">
            <a:avLst/>
          </a:prstGeom>
          <a:noFill/>
        </p:spPr>
      </p:pic>
      <p:sp>
        <p:nvSpPr>
          <p:cNvPr id="7" name="CasellaDiTesto 6"/>
          <p:cNvSpPr txBox="1"/>
          <p:nvPr/>
        </p:nvSpPr>
        <p:spPr>
          <a:xfrm>
            <a:off x="7452320"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57200" y="2590800"/>
            <a:ext cx="8229600" cy="1552575"/>
          </a:xfrm>
          <a:prstGeom prst="rect">
            <a:avLst/>
          </a:prstGeom>
          <a:noFill/>
          <a:ln w="9525">
            <a:noFill/>
            <a:miter lim="800000"/>
            <a:headEnd/>
            <a:tailEnd/>
          </a:ln>
          <a:effectLst/>
        </p:spPr>
        <p:txBody>
          <a:bodyPr anchor="ctr"/>
          <a:lstStyle/>
          <a:p>
            <a:r>
              <a:rPr lang="it-IT" sz="2400" dirty="0">
                <a:solidFill>
                  <a:srgbClr val="FFFF00"/>
                </a:solidFill>
                <a:cs typeface="Times New Roman" pitchFamily="18" charset="0"/>
              </a:rPr>
              <a:t>Oggi parlare di dieta mediterranea è come per un medico, parlando di antibiotici, essere rimasto fermo alla penicillina.</a:t>
            </a:r>
          </a:p>
          <a:p>
            <a:endParaRPr lang="it-IT" sz="2800" dirty="0">
              <a:solidFill>
                <a:srgbClr val="FFFF00"/>
              </a:solidFill>
            </a:endParaRPr>
          </a:p>
          <a:p>
            <a:pPr eaLnBrk="0" hangingPunct="0"/>
            <a:r>
              <a:rPr lang="it-IT" sz="2400" dirty="0">
                <a:cs typeface="Times New Roman" pitchFamily="18" charset="0"/>
              </a:rPr>
              <a:t>Perché?</a:t>
            </a:r>
            <a:endParaRPr lang="it-IT" sz="2400" dirty="0"/>
          </a:p>
          <a:p>
            <a:pPr lvl="1" eaLnBrk="0" hangingPunct="0">
              <a:buFontTx/>
              <a:buChar char="•"/>
            </a:pPr>
            <a:r>
              <a:rPr lang="it-IT" sz="2400" dirty="0">
                <a:cs typeface="Times New Roman" pitchFamily="18" charset="0"/>
              </a:rPr>
              <a:t>La dieta mediterranea non ti dice </a:t>
            </a:r>
            <a:r>
              <a:rPr lang="it-IT" sz="2400" dirty="0">
                <a:solidFill>
                  <a:srgbClr val="FF0000"/>
                </a:solidFill>
                <a:cs typeface="Times New Roman" pitchFamily="18" charset="0"/>
              </a:rPr>
              <a:t>quanto</a:t>
            </a:r>
            <a:r>
              <a:rPr lang="it-IT" sz="2400" dirty="0">
                <a:solidFill>
                  <a:srgbClr val="FFFF00"/>
                </a:solidFill>
                <a:cs typeface="Times New Roman" pitchFamily="18" charset="0"/>
              </a:rPr>
              <a:t> </a:t>
            </a:r>
            <a:r>
              <a:rPr lang="it-IT" sz="2400" dirty="0">
                <a:cs typeface="Times New Roman" pitchFamily="18" charset="0"/>
              </a:rPr>
              <a:t>devi mangiare</a:t>
            </a:r>
            <a:r>
              <a:rPr lang="it-IT" sz="2400" dirty="0"/>
              <a:t> </a:t>
            </a:r>
          </a:p>
          <a:p>
            <a:pPr lvl="1" eaLnBrk="0" hangingPunct="0">
              <a:buFontTx/>
              <a:buChar char="•"/>
            </a:pPr>
            <a:r>
              <a:rPr lang="it-IT" sz="2400" dirty="0">
                <a:cs typeface="Times New Roman" pitchFamily="18" charset="0"/>
              </a:rPr>
              <a:t>La dieta mediterranea parla di cibi buoni e di cibi cattivi, ma un </a:t>
            </a:r>
            <a:r>
              <a:rPr lang="it-IT" sz="2400" dirty="0">
                <a:solidFill>
                  <a:srgbClr val="FF0000"/>
                </a:solidFill>
                <a:cs typeface="Times New Roman" pitchFamily="18" charset="0"/>
              </a:rPr>
              <a:t>cibo buono</a:t>
            </a:r>
            <a:r>
              <a:rPr lang="it-IT" sz="2400" b="1" dirty="0">
                <a:solidFill>
                  <a:srgbClr val="FF0000"/>
                </a:solidFill>
                <a:cs typeface="Times New Roman" pitchFamily="18" charset="0"/>
              </a:rPr>
              <a:t> </a:t>
            </a:r>
            <a:r>
              <a:rPr lang="it-IT" sz="2400" dirty="0">
                <a:solidFill>
                  <a:srgbClr val="FF0000"/>
                </a:solidFill>
                <a:cs typeface="Times New Roman" pitchFamily="18" charset="0"/>
              </a:rPr>
              <a:t>diventa comunque</a:t>
            </a:r>
            <a:r>
              <a:rPr lang="it-IT" sz="2400" b="1" dirty="0">
                <a:solidFill>
                  <a:srgbClr val="FF0000"/>
                </a:solidFill>
                <a:cs typeface="Times New Roman" pitchFamily="18" charset="0"/>
              </a:rPr>
              <a:t> </a:t>
            </a:r>
            <a:r>
              <a:rPr lang="it-IT" sz="2400" dirty="0">
                <a:solidFill>
                  <a:srgbClr val="FF0000"/>
                </a:solidFill>
                <a:cs typeface="Times New Roman" pitchFamily="18" charset="0"/>
              </a:rPr>
              <a:t>cattivo se si esagera</a:t>
            </a:r>
            <a:r>
              <a:rPr lang="it-IT" sz="2400" dirty="0">
                <a:solidFill>
                  <a:srgbClr val="FFFF00"/>
                </a:solidFill>
                <a:cs typeface="Times New Roman" pitchFamily="18" charset="0"/>
              </a:rPr>
              <a:t>.</a:t>
            </a:r>
            <a:r>
              <a:rPr lang="it-IT" sz="2400" dirty="0"/>
              <a:t> </a:t>
            </a:r>
          </a:p>
          <a:p>
            <a:pPr lvl="1" eaLnBrk="0" hangingPunct="0">
              <a:buFontTx/>
              <a:buChar char="•"/>
            </a:pPr>
            <a:r>
              <a:rPr lang="it-IT" sz="2400" dirty="0">
                <a:cs typeface="Times New Roman" pitchFamily="18" charset="0"/>
              </a:rPr>
              <a:t>La dieta mediterranea non riesce a controllare lo stimolo della </a:t>
            </a:r>
            <a:r>
              <a:rPr lang="it-IT" sz="2400" dirty="0">
                <a:solidFill>
                  <a:srgbClr val="FF0000"/>
                </a:solidFill>
                <a:cs typeface="Times New Roman" pitchFamily="18" charset="0"/>
              </a:rPr>
              <a:t>fame</a:t>
            </a:r>
            <a:r>
              <a:rPr lang="it-IT" sz="2400" dirty="0">
                <a:solidFill>
                  <a:srgbClr val="FFFF00"/>
                </a:solidFill>
              </a:rPr>
              <a:t> </a:t>
            </a:r>
          </a:p>
          <a:p>
            <a:pPr lvl="1" eaLnBrk="0" hangingPunct="0">
              <a:buFontTx/>
              <a:buChar char="•"/>
            </a:pPr>
            <a:endParaRPr lang="it-IT" sz="2400" dirty="0"/>
          </a:p>
          <a:p>
            <a:pPr eaLnBrk="0" hangingPunct="0"/>
            <a:r>
              <a:rPr lang="it-IT" sz="2400" dirty="0">
                <a:solidFill>
                  <a:srgbClr val="FFFF00"/>
                </a:solidFill>
                <a:cs typeface="Times New Roman" pitchFamily="18" charset="0"/>
              </a:rPr>
              <a:t>Ecco perché gli italiani </a:t>
            </a:r>
            <a:r>
              <a:rPr lang="it-IT" sz="2400" dirty="0">
                <a:cs typeface="Times New Roman" pitchFamily="18" charset="0"/>
              </a:rPr>
              <a:t>(e i mediterranei in generale) </a:t>
            </a:r>
            <a:r>
              <a:rPr lang="it-IT" sz="2400" dirty="0">
                <a:solidFill>
                  <a:srgbClr val="FFFF00"/>
                </a:solidFill>
                <a:cs typeface="Times New Roman" pitchFamily="18" charset="0"/>
              </a:rPr>
              <a:t>non hanno risolto il problema</a:t>
            </a:r>
            <a:r>
              <a:rPr lang="it-IT" sz="2400" b="1" dirty="0">
                <a:solidFill>
                  <a:srgbClr val="FFFF00"/>
                </a:solidFill>
                <a:cs typeface="Times New Roman" pitchFamily="18" charset="0"/>
              </a:rPr>
              <a:t> </a:t>
            </a:r>
            <a:r>
              <a:rPr lang="it-IT" sz="2400" dirty="0">
                <a:solidFill>
                  <a:srgbClr val="FFFF00"/>
                </a:solidFill>
                <a:cs typeface="Times New Roman" pitchFamily="18" charset="0"/>
              </a:rPr>
              <a:t>del sovrappeso.</a:t>
            </a:r>
            <a:endParaRPr lang="it-IT" sz="2400" dirty="0">
              <a:solidFill>
                <a:srgbClr val="FFFF00"/>
              </a:solidFill>
            </a:endParaRPr>
          </a:p>
          <a:p>
            <a:pPr eaLnBrk="0" hangingPunct="0"/>
            <a:endParaRPr lang="it-IT" sz="2800" dirty="0">
              <a:solidFill>
                <a:srgbClr val="FFFF00"/>
              </a:solidFill>
            </a:endParaRPr>
          </a:p>
        </p:txBody>
      </p:sp>
      <p:sp>
        <p:nvSpPr>
          <p:cNvPr id="3" name="Segnaposto piè di pagina 1"/>
          <p:cNvSpPr txBox="1">
            <a:spLocks/>
          </p:cNvSpPr>
          <p:nvPr/>
        </p:nvSpPr>
        <p:spPr>
          <a:xfrm>
            <a:off x="2831123" y="6312408"/>
            <a:ext cx="348175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Dott. Baglioni Gabriele</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asellaDiTesto 4"/>
          <p:cNvSpPr txBox="1"/>
          <p:nvPr/>
        </p:nvSpPr>
        <p:spPr>
          <a:xfrm>
            <a:off x="7452320" y="6093296"/>
            <a:ext cx="2376264" cy="369332"/>
          </a:xfrm>
          <a:prstGeom prst="rect">
            <a:avLst/>
          </a:prstGeom>
          <a:noFill/>
        </p:spPr>
        <p:txBody>
          <a:bodyPr wrap="square" rtlCol="0">
            <a:spAutoFit/>
          </a:bodyPr>
          <a:lstStyle/>
          <a:p>
            <a:r>
              <a:rPr lang="it-IT" sz="1400" dirty="0" smtClean="0"/>
              <a:t>Da Albanesi R</a:t>
            </a:r>
            <a:r>
              <a:rPr lang="it-IT" dirty="0" smtClean="0"/>
              <a:t>.</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3_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4_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3527</TotalTime>
  <Words>5599</Words>
  <Application>Microsoft Office PowerPoint</Application>
  <PresentationFormat>Presentazione su schermo (4:3)</PresentationFormat>
  <Paragraphs>691</Paragraphs>
  <Slides>116</Slides>
  <Notes>3</Notes>
  <HiddenSlides>0</HiddenSlides>
  <MMClips>0</MMClips>
  <ScaleCrop>false</ScaleCrop>
  <HeadingPairs>
    <vt:vector size="6" baseType="variant">
      <vt:variant>
        <vt:lpstr>Tema</vt:lpstr>
      </vt:variant>
      <vt:variant>
        <vt:i4>4</vt:i4>
      </vt:variant>
      <vt:variant>
        <vt:lpstr>Server OLE incorporati</vt:lpstr>
      </vt:variant>
      <vt:variant>
        <vt:i4>2</vt:i4>
      </vt:variant>
      <vt:variant>
        <vt:lpstr>Titoli diapositive</vt:lpstr>
      </vt:variant>
      <vt:variant>
        <vt:i4>116</vt:i4>
      </vt:variant>
    </vt:vector>
  </HeadingPairs>
  <TitlesOfParts>
    <vt:vector size="122" baseType="lpstr">
      <vt:lpstr>Intreccio</vt:lpstr>
      <vt:lpstr>1_Intreccio</vt:lpstr>
      <vt:lpstr>3_Intreccio</vt:lpstr>
      <vt:lpstr>4_Intreccio</vt:lpstr>
      <vt:lpstr>Diapositiva</vt:lpstr>
      <vt:lpstr>Grafico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La nostra dieta…</vt:lpstr>
      <vt:lpstr>La nostra dieta…</vt:lpstr>
      <vt:lpstr>UNA  ALIMENTAZIONE  CORRETTA E’ UN PRESUPPOSTO  FONDAMENTALE  PER UNO  STILE  DI  VITA  SANO  ED  UN BENESSERE/SALUTE  MIGLIORI</vt:lpstr>
      <vt:lpstr>Alimentarsi bene significa volersi bene, prendersi cura di sé, essere persona consapevole e di esempio positivo</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Il controllo dell’apporto alimentare non è sufficiente a migliorare la qualità della vita, se non si accompagna ad un valido stile di vita e ad un migliore equilibrio emozionale                         </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Baglioni</dc:creator>
  <cp:lastModifiedBy>Utente Windows</cp:lastModifiedBy>
  <cp:revision>267</cp:revision>
  <dcterms:created xsi:type="dcterms:W3CDTF">2014-04-22T22:36:04Z</dcterms:created>
  <dcterms:modified xsi:type="dcterms:W3CDTF">2019-02-05T17:25:51Z</dcterms:modified>
</cp:coreProperties>
</file>