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2FA29-A026-45DE-ACFF-9AC3FBC0C684}" v="27" dt="2023-02-07T17:20:57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221" autoAdjust="0"/>
  </p:normalViewPr>
  <p:slideViewPr>
    <p:cSldViewPr snapToGrid="0">
      <p:cViewPr varScale="1">
        <p:scale>
          <a:sx n="42" d="100"/>
          <a:sy n="42" d="100"/>
        </p:scale>
        <p:origin x="2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5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9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2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6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5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2637B58-87C1-446D-BDA9-B06F4BCF7782}" type="datetimeFigureOut">
              <a:rPr lang="en-US" smtClean="0"/>
              <a:pPr/>
              <a:t>2/7/2023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4">
            <a:extLst>
              <a:ext uri="{FF2B5EF4-FFF2-40B4-BE49-F238E27FC236}">
                <a16:creationId xmlns:a16="http://schemas.microsoft.com/office/drawing/2014/main" id="{9B9C0EA8-1D7C-4958-8088-FCCA7A14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5000D6DE-A23B-4C22-B47F-8F693347E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D14FB4-6458-4E1D-B46C-BBE29EDFC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CF0F7CE-15DE-4549-B1AD-71D91FB52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182352" cy="6857998"/>
          </a:xfrm>
          <a:custGeom>
            <a:avLst/>
            <a:gdLst>
              <a:gd name="connsiteX0" fmla="*/ 0 w 5182352"/>
              <a:gd name="connsiteY0" fmla="*/ 0 h 6857998"/>
              <a:gd name="connsiteX1" fmla="*/ 2818507 w 5182352"/>
              <a:gd name="connsiteY1" fmla="*/ 0 h 6857998"/>
              <a:gd name="connsiteX2" fmla="*/ 2930927 w 5182352"/>
              <a:gd name="connsiteY2" fmla="*/ 43392 h 6857998"/>
              <a:gd name="connsiteX3" fmla="*/ 5182352 w 5182352"/>
              <a:gd name="connsiteY3" fmla="*/ 3428998 h 6857998"/>
              <a:gd name="connsiteX4" fmla="*/ 2930927 w 5182352"/>
              <a:gd name="connsiteY4" fmla="*/ 6814605 h 6857998"/>
              <a:gd name="connsiteX5" fmla="*/ 2818504 w 5182352"/>
              <a:gd name="connsiteY5" fmla="*/ 6857998 h 6857998"/>
              <a:gd name="connsiteX6" fmla="*/ 0 w 5182352"/>
              <a:gd name="connsiteY6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82352" h="6857998">
                <a:moveTo>
                  <a:pt x="0" y="0"/>
                </a:moveTo>
                <a:lnTo>
                  <a:pt x="2818507" y="0"/>
                </a:lnTo>
                <a:lnTo>
                  <a:pt x="2930927" y="43392"/>
                </a:lnTo>
                <a:cubicBezTo>
                  <a:pt x="4251985" y="590036"/>
                  <a:pt x="5182352" y="1899962"/>
                  <a:pt x="5182352" y="3428998"/>
                </a:cubicBezTo>
                <a:cubicBezTo>
                  <a:pt x="5182352" y="4958035"/>
                  <a:pt x="4251985" y="6267961"/>
                  <a:pt x="2930927" y="6814605"/>
                </a:cubicBezTo>
                <a:lnTo>
                  <a:pt x="2818504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418500-8A27-EEE3-F7DB-0EC299792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801"/>
            <a:ext cx="4080681" cy="36576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sz="4400" b="1" i="1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CORSO BASE DI PROTEZIONE CIVILE</a:t>
            </a:r>
            <a:br>
              <a:rPr lang="it-IT" sz="4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400" dirty="0">
              <a:solidFill>
                <a:srgbClr val="FFFFFF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82495D-9534-2760-CFBB-F6038C867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797188"/>
            <a:ext cx="3466531" cy="1201004"/>
          </a:xfrm>
        </p:spPr>
        <p:txBody>
          <a:bodyPr>
            <a:norm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Avis Comunale Reggio Emilia OdV</a:t>
            </a: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3D651D50-AFE8-4258-90FE-E239C3138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1600" y="2"/>
            <a:ext cx="7010401" cy="6857998"/>
          </a:xfrm>
          <a:custGeom>
            <a:avLst/>
            <a:gdLst>
              <a:gd name="connsiteX0" fmla="*/ 2363848 w 7010401"/>
              <a:gd name="connsiteY0" fmla="*/ 0 h 6857998"/>
              <a:gd name="connsiteX1" fmla="*/ 7010401 w 7010401"/>
              <a:gd name="connsiteY1" fmla="*/ 0 h 6857998"/>
              <a:gd name="connsiteX2" fmla="*/ 7010401 w 7010401"/>
              <a:gd name="connsiteY2" fmla="*/ 6857998 h 6857998"/>
              <a:gd name="connsiteX3" fmla="*/ 2363845 w 7010401"/>
              <a:gd name="connsiteY3" fmla="*/ 6857998 h 6857998"/>
              <a:gd name="connsiteX4" fmla="*/ 2251425 w 7010401"/>
              <a:gd name="connsiteY4" fmla="*/ 6814606 h 6857998"/>
              <a:gd name="connsiteX5" fmla="*/ 0 w 7010401"/>
              <a:gd name="connsiteY5" fmla="*/ 3429000 h 6857998"/>
              <a:gd name="connsiteX6" fmla="*/ 2251425 w 7010401"/>
              <a:gd name="connsiteY6" fmla="*/ 43393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10401" h="6857998">
                <a:moveTo>
                  <a:pt x="2363848" y="0"/>
                </a:moveTo>
                <a:lnTo>
                  <a:pt x="7010401" y="0"/>
                </a:lnTo>
                <a:lnTo>
                  <a:pt x="7010401" y="6857998"/>
                </a:lnTo>
                <a:lnTo>
                  <a:pt x="2363845" y="6857998"/>
                </a:lnTo>
                <a:lnTo>
                  <a:pt x="2251425" y="6814606"/>
                </a:lnTo>
                <a:cubicBezTo>
                  <a:pt x="930367" y="6267962"/>
                  <a:pt x="0" y="4958036"/>
                  <a:pt x="0" y="3429000"/>
                </a:cubicBezTo>
                <a:cubicBezTo>
                  <a:pt x="0" y="1899963"/>
                  <a:pt x="930367" y="590037"/>
                  <a:pt x="2251425" y="4339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90AF78C-88B3-55F3-3713-C49A193F68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623"/>
          <a:stretch/>
        </p:blipFill>
        <p:spPr>
          <a:xfrm>
            <a:off x="6714699" y="1058160"/>
            <a:ext cx="4859557" cy="474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767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D01866F-0C26-7143-A0DE-2E25E57812BD}"/>
              </a:ext>
            </a:extLst>
          </p:cNvPr>
          <p:cNvSpPr txBox="1"/>
          <p:nvPr/>
        </p:nvSpPr>
        <p:spPr>
          <a:xfrm>
            <a:off x="388620" y="1550707"/>
            <a:ext cx="11475720" cy="1632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800" b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Bold-OneByteIdentityH"/>
              </a:rPr>
              <a:t>modulo 2 - il sistema della protezione civile</a:t>
            </a:r>
            <a:endParaRPr lang="it-IT" sz="4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53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92BDDC7-5753-5BA7-12D8-105B3C1A2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933174"/>
              </p:ext>
            </p:extLst>
          </p:nvPr>
        </p:nvGraphicFramePr>
        <p:xfrm>
          <a:off x="1" y="143385"/>
          <a:ext cx="10447019" cy="6714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9551">
                  <a:extLst>
                    <a:ext uri="{9D8B030D-6E8A-4147-A177-3AD203B41FA5}">
                      <a16:colId xmlns:a16="http://schemas.microsoft.com/office/drawing/2014/main" val="691322468"/>
                    </a:ext>
                  </a:extLst>
                </a:gridCol>
                <a:gridCol w="4227917">
                  <a:extLst>
                    <a:ext uri="{9D8B030D-6E8A-4147-A177-3AD203B41FA5}">
                      <a16:colId xmlns:a16="http://schemas.microsoft.com/office/drawing/2014/main" val="1020383923"/>
                    </a:ext>
                  </a:extLst>
                </a:gridCol>
                <a:gridCol w="3109551">
                  <a:extLst>
                    <a:ext uri="{9D8B030D-6E8A-4147-A177-3AD203B41FA5}">
                      <a16:colId xmlns:a16="http://schemas.microsoft.com/office/drawing/2014/main" val="3230788900"/>
                    </a:ext>
                  </a:extLst>
                </a:gridCol>
              </a:tblGrid>
              <a:tr h="354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1" u="sng" dirty="0">
                          <a:effectLst/>
                        </a:rPr>
                        <a:t>DURATA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1" u="sng" dirty="0">
                          <a:effectLst/>
                        </a:rPr>
                        <a:t>CONTENUTO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b="1" u="sng" dirty="0">
                          <a:effectLst/>
                        </a:rPr>
                        <a:t>METODO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extLst>
                  <a:ext uri="{0D108BD9-81ED-4DB2-BD59-A6C34878D82A}">
                    <a16:rowId xmlns:a16="http://schemas.microsoft.com/office/drawing/2014/main" val="1386149393"/>
                  </a:ext>
                </a:extLst>
              </a:tr>
              <a:tr h="354471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3 ORE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il sistema nazionale di protezione civile.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obiettivi del sistema: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o previsione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  o prevenzione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   o soccorso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     o superamento emergenza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schema organizzativo: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  o componente istituzionale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                   o strutture operative e rispettive funzioni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centri operativi: </a:t>
                      </a:r>
                      <a:r>
                        <a:rPr lang="it-IT" sz="1800" b="1" dirty="0" err="1">
                          <a:effectLst/>
                        </a:rPr>
                        <a:t>coc</a:t>
                      </a:r>
                      <a:r>
                        <a:rPr lang="it-IT" sz="1800" b="1" dirty="0">
                          <a:effectLst/>
                        </a:rPr>
                        <a:t> – </a:t>
                      </a:r>
                      <a:r>
                        <a:rPr lang="it-IT" sz="1800" b="1" dirty="0" err="1">
                          <a:effectLst/>
                        </a:rPr>
                        <a:t>com</a:t>
                      </a:r>
                      <a:r>
                        <a:rPr lang="it-IT" sz="1800" b="1" dirty="0">
                          <a:effectLst/>
                        </a:rPr>
                        <a:t> -</a:t>
                      </a:r>
                      <a:r>
                        <a:rPr lang="it-IT" sz="1800" b="1" dirty="0" err="1">
                          <a:effectLst/>
                        </a:rPr>
                        <a:t>ccs</a:t>
                      </a:r>
                      <a:r>
                        <a:rPr lang="it-IT" sz="1800" b="1" dirty="0">
                          <a:effectLst/>
                        </a:rPr>
                        <a:t>/</a:t>
                      </a:r>
                      <a:r>
                        <a:rPr lang="it-IT" sz="1800" b="1" dirty="0" err="1">
                          <a:effectLst/>
                        </a:rPr>
                        <a:t>soup-cor-dicomac</a:t>
                      </a:r>
                      <a:r>
                        <a:rPr lang="it-IT" sz="1800" b="1" dirty="0">
                          <a:effectLst/>
                        </a:rPr>
                        <a:t>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filosofia generale del metodo </a:t>
                      </a:r>
                      <a:r>
                        <a:rPr lang="it-IT" sz="1800" b="1" dirty="0" err="1">
                          <a:effectLst/>
                        </a:rPr>
                        <a:t>augustus</a:t>
                      </a:r>
                      <a:endParaRPr lang="it-IT" sz="18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cenni di normativa di riferimento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gli organi di rappresentanza del volontariato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1800" b="1" dirty="0">
                          <a:effectLst/>
                        </a:rPr>
                        <a:t>concetto di colonna mobile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LEZIONE FRONTALE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extLst>
                  <a:ext uri="{0D108BD9-81ED-4DB2-BD59-A6C34878D82A}">
                    <a16:rowId xmlns:a16="http://schemas.microsoft.com/office/drawing/2014/main" val="573970907"/>
                  </a:ext>
                </a:extLst>
              </a:tr>
              <a:tr h="3544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DOCENTE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extLst>
                  <a:ext uri="{0D108BD9-81ED-4DB2-BD59-A6C34878D82A}">
                    <a16:rowId xmlns:a16="http://schemas.microsoft.com/office/drawing/2014/main" val="263054392"/>
                  </a:ext>
                </a:extLst>
              </a:tr>
              <a:tr h="549118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Dott. Geologo Alfredo Licciardello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573" marR="36573" marT="0" marB="0"/>
                </a:tc>
                <a:extLst>
                  <a:ext uri="{0D108BD9-81ED-4DB2-BD59-A6C34878D82A}">
                    <a16:rowId xmlns:a16="http://schemas.microsoft.com/office/drawing/2014/main" val="3442034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02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525685-DD08-1329-21AF-62931C8A5548}"/>
              </a:ext>
            </a:extLst>
          </p:cNvPr>
          <p:cNvSpPr txBox="1"/>
          <p:nvPr/>
        </p:nvSpPr>
        <p:spPr>
          <a:xfrm>
            <a:off x="297180" y="1814005"/>
            <a:ext cx="11475720" cy="1632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800" b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Bold-OneByteIdentityH"/>
              </a:rPr>
              <a:t>modulo 3 – sicurezza, DPI e comportamenti di autotutela</a:t>
            </a:r>
            <a:endParaRPr lang="it-IT" sz="4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9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2B2F66E-043B-D77C-F5A7-3AA675F9F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007957"/>
              </p:ext>
            </p:extLst>
          </p:nvPr>
        </p:nvGraphicFramePr>
        <p:xfrm>
          <a:off x="502920" y="310483"/>
          <a:ext cx="9509760" cy="5845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0576">
                  <a:extLst>
                    <a:ext uri="{9D8B030D-6E8A-4147-A177-3AD203B41FA5}">
                      <a16:colId xmlns:a16="http://schemas.microsoft.com/office/drawing/2014/main" val="789940661"/>
                    </a:ext>
                  </a:extLst>
                </a:gridCol>
                <a:gridCol w="3848608">
                  <a:extLst>
                    <a:ext uri="{9D8B030D-6E8A-4147-A177-3AD203B41FA5}">
                      <a16:colId xmlns:a16="http://schemas.microsoft.com/office/drawing/2014/main" val="107229705"/>
                    </a:ext>
                  </a:extLst>
                </a:gridCol>
                <a:gridCol w="2830576">
                  <a:extLst>
                    <a:ext uri="{9D8B030D-6E8A-4147-A177-3AD203B41FA5}">
                      <a16:colId xmlns:a16="http://schemas.microsoft.com/office/drawing/2014/main" val="1355020923"/>
                    </a:ext>
                  </a:extLst>
                </a:gridCol>
              </a:tblGrid>
              <a:tr h="271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u="sng">
                          <a:effectLst/>
                        </a:rPr>
                        <a:t>DURATA</a:t>
                      </a:r>
                      <a:endParaRPr lang="it-IT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u="sng" dirty="0">
                          <a:effectLst/>
                        </a:rPr>
                        <a:t>CONTENUTO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u="sng" dirty="0">
                          <a:effectLst/>
                        </a:rPr>
                        <a:t>METODO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72960718"/>
                  </a:ext>
                </a:extLst>
              </a:tr>
              <a:tr h="1166853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>
                          <a:effectLst/>
                        </a:rPr>
                        <a:t>3 ORE</a:t>
                      </a:r>
                      <a:endParaRPr lang="it-IT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approccio del volontario alla sicurezza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principali scenari e tipologie di rischio e il             comportamento in sicurezza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dpi ed equipaggiamenti personali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la chiamata di soccorso: numeri di emergenza, la comunicazione di emergenza: cosa dire.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effectLst/>
                        </a:rPr>
                        <a:t> 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0" dirty="0">
                          <a:effectLst/>
                        </a:rPr>
                        <a:t>LEZIONE FRONTALE</a:t>
                      </a:r>
                      <a:endParaRPr lang="it-IT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90454682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1" dirty="0">
                          <a:effectLst/>
                          <a:latin typeface="+mn-lt"/>
                        </a:rPr>
                        <a:t>DOCENTI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48126792"/>
                  </a:ext>
                </a:extLst>
              </a:tr>
              <a:tr h="160166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0" dirty="0">
                          <a:effectLst/>
                        </a:rPr>
                        <a:t>V. E. Roberto Terriccio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Dott. E.P. Ottavio Perrini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51748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6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61D0F9-6241-5D3F-E2A5-7640AA43BD6D}"/>
              </a:ext>
            </a:extLst>
          </p:cNvPr>
          <p:cNvSpPr txBox="1"/>
          <p:nvPr/>
        </p:nvSpPr>
        <p:spPr>
          <a:xfrm>
            <a:off x="320040" y="1579829"/>
            <a:ext cx="11521440" cy="1266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800" b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Bold-OneByteIdentityH"/>
              </a:rPr>
              <a:t>modulo 4 – preparazione prova pratica</a:t>
            </a:r>
            <a:endParaRPr lang="it-IT" sz="4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Bold-OneByteIdentityH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07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4AFEB4C-EC16-C4E8-ACB6-1B3BF7AD6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33477"/>
              </p:ext>
            </p:extLst>
          </p:nvPr>
        </p:nvGraphicFramePr>
        <p:xfrm>
          <a:off x="1" y="666306"/>
          <a:ext cx="10149839" cy="5851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1095">
                  <a:extLst>
                    <a:ext uri="{9D8B030D-6E8A-4147-A177-3AD203B41FA5}">
                      <a16:colId xmlns:a16="http://schemas.microsoft.com/office/drawing/2014/main" val="92409753"/>
                    </a:ext>
                  </a:extLst>
                </a:gridCol>
                <a:gridCol w="4107649">
                  <a:extLst>
                    <a:ext uri="{9D8B030D-6E8A-4147-A177-3AD203B41FA5}">
                      <a16:colId xmlns:a16="http://schemas.microsoft.com/office/drawing/2014/main" val="1051282793"/>
                    </a:ext>
                  </a:extLst>
                </a:gridCol>
                <a:gridCol w="3021095">
                  <a:extLst>
                    <a:ext uri="{9D8B030D-6E8A-4147-A177-3AD203B41FA5}">
                      <a16:colId xmlns:a16="http://schemas.microsoft.com/office/drawing/2014/main" val="2094437891"/>
                    </a:ext>
                  </a:extLst>
                </a:gridCol>
              </a:tblGrid>
              <a:tr h="38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u="sng" dirty="0">
                          <a:effectLst/>
                        </a:rPr>
                        <a:t>DURATA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u="sng">
                          <a:effectLst/>
                        </a:rPr>
                        <a:t>CONTENUTO</a:t>
                      </a:r>
                      <a:endParaRPr lang="it-IT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1" u="sng" dirty="0">
                          <a:effectLst/>
                        </a:rPr>
                        <a:t>METODO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33395346"/>
                  </a:ext>
                </a:extLst>
              </a:tr>
              <a:tr h="678541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effectLst/>
                        </a:rPr>
                        <a:t>4 ORE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Attività operative che i volontari dovranno effettuare singolarmente ed in squadra per prova pratica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prove pratiche di utilizzo apparati radio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2400" b="1" dirty="0">
                          <a:effectLst/>
                        </a:rPr>
                        <a:t>altre prove che siano connesse alle attività delle associazioni e alla specificità del territorio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effectLst/>
                        </a:rPr>
                        <a:t> </a:t>
                      </a:r>
                      <a:endParaRPr lang="it-I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>
                          <a:effectLst/>
                        </a:rPr>
                        <a:t>LEZIONE FRONTALE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83632029"/>
                  </a:ext>
                </a:extLst>
              </a:tr>
              <a:tr h="2764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b="1" dirty="0">
                          <a:effectLst/>
                          <a:latin typeface="+mn-lt"/>
                        </a:rPr>
                        <a:t>DOCENTI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52205297"/>
                  </a:ext>
                </a:extLst>
              </a:tr>
              <a:tr h="44838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Dott. Angelo Bruno </a:t>
                      </a:r>
                      <a:r>
                        <a:rPr lang="it-IT" sz="2000" dirty="0" err="1">
                          <a:effectLst/>
                        </a:rPr>
                        <a:t>Gulina</a:t>
                      </a:r>
                      <a:endParaRPr lang="it-IT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Dott. E.P. Ottavio Perrini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0505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303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6BFD75-833A-14B5-E16B-A75F08BADB19}"/>
              </a:ext>
            </a:extLst>
          </p:cNvPr>
          <p:cNvSpPr txBox="1"/>
          <p:nvPr/>
        </p:nvSpPr>
        <p:spPr>
          <a:xfrm>
            <a:off x="800100" y="375447"/>
            <a:ext cx="10241280" cy="5686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800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Prova Teorica / Pratica presenti tutti i docenti</a:t>
            </a:r>
            <a:endParaRPr lang="it-IT" sz="4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4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Esecuzione test a risposta chiusa</a:t>
            </a:r>
            <a:endParaRPr lang="it-IT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4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OneByteIdentityH"/>
              </a:rPr>
              <a:t>Attività operative che i volontari dovranno effettuare singolarmente ed in squadra</a:t>
            </a:r>
            <a:endParaRPr lang="it-IT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59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399C99C-629C-8B8C-8F93-9FF97A58EA07}"/>
              </a:ext>
            </a:extLst>
          </p:cNvPr>
          <p:cNvSpPr txBox="1"/>
          <p:nvPr/>
        </p:nvSpPr>
        <p:spPr>
          <a:xfrm>
            <a:off x="548640" y="1106162"/>
            <a:ext cx="11064240" cy="3453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temine verrà consegnato </a:t>
            </a:r>
            <a:r>
              <a:rPr lang="it-IT" sz="4000" b="1" i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attestato di certificazione 1 modulo formativo </a:t>
            </a:r>
            <a: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sottoscritto e validato dal Presidente Avis Comunale RE OdV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 E.P. Ottavio Perrini.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42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edificio, strada, esterni&#10;&#10;Descrizione generata automaticamente">
            <a:extLst>
              <a:ext uri="{FF2B5EF4-FFF2-40B4-BE49-F238E27FC236}">
                <a16:creationId xmlns:a16="http://schemas.microsoft.com/office/drawing/2014/main" id="{9DDCF454-5637-582F-A077-3622589FB3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640" b="12458"/>
          <a:stretch/>
        </p:blipFill>
        <p:spPr>
          <a:xfrm>
            <a:off x="457202" y="331583"/>
            <a:ext cx="5426764" cy="2885471"/>
          </a:xfrm>
          <a:prstGeom prst="rect">
            <a:avLst/>
          </a:prstGeom>
        </p:spPr>
      </p:pic>
      <p:pic>
        <p:nvPicPr>
          <p:cNvPr id="9" name="Immagine 8" descr="Immagine che contiene testo&#10;&#10;Descrizione generata automaticamente">
            <a:extLst>
              <a:ext uri="{FF2B5EF4-FFF2-40B4-BE49-F238E27FC236}">
                <a16:creationId xmlns:a16="http://schemas.microsoft.com/office/drawing/2014/main" id="{2A9991D9-D065-597F-D059-EB965783E5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285546"/>
            <a:ext cx="5426764" cy="145165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381B44B-327B-2AF9-B5E8-B00B43F4A15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" r="1321" b="2"/>
          <a:stretch/>
        </p:blipFill>
        <p:spPr>
          <a:xfrm>
            <a:off x="6308034" y="497864"/>
            <a:ext cx="5426764" cy="57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3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9AF2362-3713-C5D5-7FD7-02E78B965DC9}"/>
              </a:ext>
            </a:extLst>
          </p:cNvPr>
          <p:cNvSpPr txBox="1"/>
          <p:nvPr/>
        </p:nvSpPr>
        <p:spPr>
          <a:xfrm>
            <a:off x="198120" y="469776"/>
            <a:ext cx="10469880" cy="638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u="sng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 1 - formazione di base (obbligatoria)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Responsabile del Corso: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Presidente Avis Comunale OdV RE - Nucleo Protezione Civile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 E.P. Ottavio Perrini </a:t>
            </a:r>
            <a:br>
              <a:rPr lang="it-IT" sz="18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CORSO BASE DI PROTEZIONE CIVILE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il corso obbligatorio di primo ingresso per i volontari che entrano a far parte di un nucleo di protezione civile.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L’Avis Comunale OdV Di Reggio Emilia si assume l’obbligo di attivarsi affinché gli appartenenti al nucleo di Protezione Civile vengano formati, per adempiere all’obbligo di informazione e di tutela in materia di sicurezza oltre che di destinatari degli interventi di soccorso ed assistenza.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Requisiti: essere associati all’Avis Comunale OdV Reggio Emilia in qualità di Donatori o Volontari Attivi.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397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45DAF2-6A46-826A-1CE0-7DEB17D2F16E}"/>
              </a:ext>
            </a:extLst>
          </p:cNvPr>
          <p:cNvSpPr txBox="1"/>
          <p:nvPr/>
        </p:nvSpPr>
        <p:spPr>
          <a:xfrm>
            <a:off x="1863090" y="1426202"/>
            <a:ext cx="8766810" cy="4010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 frequentato il corso base sarà condizione indispensabile per partecipare sia ad</a:t>
            </a:r>
            <a:b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4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attività di protezione civile sia ad altri corsi di ulteriore specializzazione.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1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280DB0F-3E31-2D2B-05CD-8AA9697C9258}"/>
              </a:ext>
            </a:extLst>
          </p:cNvPr>
          <p:cNvSpPr txBox="1"/>
          <p:nvPr/>
        </p:nvSpPr>
        <p:spPr>
          <a:xfrm>
            <a:off x="434340" y="617220"/>
            <a:ext cx="10972800" cy="4906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Obiettivi:</a:t>
            </a:r>
            <a:b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conoscere la funzione sociale del volontariato di protezione civile ed il ruolo del</a:t>
            </a:r>
            <a:b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volontario.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fornire una mappa iniziale dei comportamenti elementari di sicurezza e autotutela</a:t>
            </a:r>
            <a:b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600" i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promuovendo la cultura della sicurezza del volontario.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46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8652D4-F760-7404-B922-EF52A6438366}"/>
              </a:ext>
            </a:extLst>
          </p:cNvPr>
          <p:cNvSpPr txBox="1"/>
          <p:nvPr/>
        </p:nvSpPr>
        <p:spPr>
          <a:xfrm>
            <a:off x="358140" y="1201334"/>
            <a:ext cx="10774680" cy="3823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DESTINATARI</a:t>
            </a:r>
            <a:r>
              <a:rPr lang="it-IT" sz="1800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br>
              <a:rPr lang="it-IT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nuovi volontari di protezione civile che al termine del corso potranno: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operare nel sistema regionale di protezione civile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accedere a corsi specialistici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B083F4-20B3-B6AC-8638-B50E67434697}"/>
              </a:ext>
            </a:extLst>
          </p:cNvPr>
          <p:cNvSpPr txBox="1"/>
          <p:nvPr/>
        </p:nvSpPr>
        <p:spPr>
          <a:xfrm>
            <a:off x="1028700" y="1800413"/>
            <a:ext cx="10241280" cy="2637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durata complessiva: 14 ore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frequenza richiesta: 90% del monte orario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certificazione: attestato di partecipazione </a:t>
            </a:r>
            <a:r>
              <a:rPr lang="it-IT" sz="3600" i="1" dirty="0">
                <a:effectLst/>
                <a:highlight>
                  <a:srgbClr val="FFFF00"/>
                </a:highlight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CERTIFICATO</a:t>
            </a:r>
            <a:r>
              <a:rPr lang="it-IT" sz="3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8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EFE440-0232-62C2-9646-E848D0B2FB1E}"/>
              </a:ext>
            </a:extLst>
          </p:cNvPr>
          <p:cNvSpPr txBox="1"/>
          <p:nvPr/>
        </p:nvSpPr>
        <p:spPr>
          <a:xfrm>
            <a:off x="365760" y="1344967"/>
            <a:ext cx="11315700" cy="1824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5400" i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MODULI FORMATIVI CORSO BASE</a:t>
            </a:r>
            <a:endParaRPr lang="it-IT" sz="5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3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4CD27A6-EDAE-D5B2-FE1B-563025EA648A}"/>
              </a:ext>
            </a:extLst>
          </p:cNvPr>
          <p:cNvSpPr txBox="1"/>
          <p:nvPr/>
        </p:nvSpPr>
        <p:spPr>
          <a:xfrm>
            <a:off x="205740" y="1674674"/>
            <a:ext cx="117271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800" b="1" dirty="0">
                <a:solidFill>
                  <a:srgbClr val="0070C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Verdana-Bold-OneByteIdentityH"/>
              </a:rPr>
              <a:t>modulo 1 – la cultura del volontariato di protezione civile</a:t>
            </a:r>
            <a:endParaRPr lang="it-IT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61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9823D6A-0207-EB77-6CC5-F7DAC7BB8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843705"/>
              </p:ext>
            </p:extLst>
          </p:nvPr>
        </p:nvGraphicFramePr>
        <p:xfrm>
          <a:off x="182881" y="513270"/>
          <a:ext cx="10835639" cy="5498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5223">
                  <a:extLst>
                    <a:ext uri="{9D8B030D-6E8A-4147-A177-3AD203B41FA5}">
                      <a16:colId xmlns:a16="http://schemas.microsoft.com/office/drawing/2014/main" val="2526271103"/>
                    </a:ext>
                  </a:extLst>
                </a:gridCol>
                <a:gridCol w="4385193">
                  <a:extLst>
                    <a:ext uri="{9D8B030D-6E8A-4147-A177-3AD203B41FA5}">
                      <a16:colId xmlns:a16="http://schemas.microsoft.com/office/drawing/2014/main" val="2952993967"/>
                    </a:ext>
                  </a:extLst>
                </a:gridCol>
                <a:gridCol w="3225223">
                  <a:extLst>
                    <a:ext uri="{9D8B030D-6E8A-4147-A177-3AD203B41FA5}">
                      <a16:colId xmlns:a16="http://schemas.microsoft.com/office/drawing/2014/main" val="2559881456"/>
                    </a:ext>
                  </a:extLst>
                </a:gridCol>
              </a:tblGrid>
              <a:tr h="309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u="sng">
                          <a:effectLst/>
                        </a:rPr>
                        <a:t>DURATA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u="sng">
                          <a:effectLst/>
                        </a:rPr>
                        <a:t>CONTENUTO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u="sng">
                          <a:effectLst/>
                        </a:rPr>
                        <a:t>METODO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55382094"/>
                  </a:ext>
                </a:extLst>
              </a:tr>
              <a:tr h="819898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3 ORE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perché un corso base per i volontari di Protezione Civile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perché si fa il volontario di Protezione Civile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la funzione e il ruolo del volontariato di Protezione Civile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regole e deontologia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le attività proprie di Protezione Civile e le attività collaterali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i limiti di intervento dei volontari Protezione Civile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la riconoscibilità dei volontari e problematiche connesse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LEZIONE FRONTALE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13623339"/>
                  </a:ext>
                </a:extLst>
              </a:tr>
              <a:tr h="3098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DOCENTE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58292473"/>
                  </a:ext>
                </a:extLst>
              </a:tr>
              <a:tr h="40593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</a:rPr>
                        <a:t>Dott. Geologo Alfredo Licciardello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1556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000466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603</Words>
  <Application>Microsoft Office PowerPoint</Application>
  <PresentationFormat>Widescreen</PresentationFormat>
  <Paragraphs>92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Arial Nova Light</vt:lpstr>
      <vt:lpstr>Arial Rounded MT Bold</vt:lpstr>
      <vt:lpstr>Calibri</vt:lpstr>
      <vt:lpstr>Elephant</vt:lpstr>
      <vt:lpstr>Symbol</vt:lpstr>
      <vt:lpstr>ModOverlayVTI</vt:lpstr>
      <vt:lpstr>CORSO BASE DI PROTEZIONE CIVILE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BASE DI PROTEZIONE CIVILE</dc:title>
  <dc:creator>ottavio perrini</dc:creator>
  <cp:lastModifiedBy>ottavio perrini</cp:lastModifiedBy>
  <cp:revision>2</cp:revision>
  <dcterms:created xsi:type="dcterms:W3CDTF">2023-02-07T16:24:11Z</dcterms:created>
  <dcterms:modified xsi:type="dcterms:W3CDTF">2023-02-07T17:22:18Z</dcterms:modified>
</cp:coreProperties>
</file>